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embedTrueTypeFonts="1" saveSubsetFonts="1" autoCompressPictures="0">
  <p:sldMasterIdLst>
    <p:sldMasterId id="2147483707" r:id="rId1"/>
  </p:sldMasterIdLst>
  <p:notesMasterIdLst>
    <p:notesMasterId r:id="rId21"/>
  </p:notesMasterIdLst>
  <p:sldIdLst>
    <p:sldId id="256" r:id="rId2"/>
    <p:sldId id="268" r:id="rId3"/>
    <p:sldId id="269" r:id="rId4"/>
    <p:sldId id="267" r:id="rId5"/>
    <p:sldId id="270" r:id="rId6"/>
    <p:sldId id="272" r:id="rId7"/>
    <p:sldId id="277" r:id="rId8"/>
    <p:sldId id="278" r:id="rId9"/>
    <p:sldId id="279" r:id="rId10"/>
    <p:sldId id="280" r:id="rId11"/>
    <p:sldId id="281" r:id="rId12"/>
    <p:sldId id="283" r:id="rId13"/>
    <p:sldId id="282" r:id="rId14"/>
    <p:sldId id="286" r:id="rId15"/>
    <p:sldId id="287" r:id="rId16"/>
    <p:sldId id="285" r:id="rId17"/>
    <p:sldId id="288" r:id="rId18"/>
    <p:sldId id="284" r:id="rId19"/>
    <p:sldId id="257" r:id="rId20"/>
  </p:sldIdLst>
  <p:sldSz cx="12192000" cy="6858000"/>
  <p:notesSz cx="6858000" cy="9144000"/>
  <p:embeddedFontLst>
    <p:embeddedFont>
      <p:font typeface="Trebuchet MS" panose="020B0603020202020204" pitchFamily="34" charset="0"/>
      <p:regular r:id="rId22"/>
      <p:bold r:id="rId23"/>
      <p:italic r:id="rId24"/>
      <p:boldItalic r:id="rId25"/>
    </p:embeddedFont>
    <p:embeddedFont>
      <p:font typeface="Wingdings 3" panose="05040102010807070707" pitchFamily="18" charset="2"/>
      <p:regular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BC83"/>
    <a:srgbClr val="DAD09B"/>
    <a:srgbClr val="D8CF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50" autoAdjust="0"/>
  </p:normalViewPr>
  <p:slideViewPr>
    <p:cSldViewPr snapToGrid="0">
      <p:cViewPr varScale="1">
        <p:scale>
          <a:sx n="66" d="100"/>
          <a:sy n="66" d="100"/>
        </p:scale>
        <p:origin x="876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2" name="Google Shape;2752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ym typeface="Arial"/>
            </a:endParaRPr>
          </a:p>
        </p:txBody>
      </p:sp>
      <p:sp>
        <p:nvSpPr>
          <p:cNvPr id="2753" name="Google Shape;275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9" name="Google Shape;3019;g60a1698b8a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0" name="Google Shape;3020;g60a1698b8a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1" name="Google Shape;3021;g60a1698b8a_0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3" name="Google Shape;3033;g6211e7bc9f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4" name="Google Shape;3034;g6211e7bc9f_1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35" name="Google Shape;3035;g6211e7bc9f_1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5" name="Google Shape;3055;g6211e7bc9f_7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6" name="Google Shape;3056;g6211e7bc9f_7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7" name="Google Shape;3057;g6211e7bc9f_7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2" name="Google Shape;3042;g6327279f67_8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3" name="Google Shape;3043;g6327279f67_8_3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44" name="Google Shape;3044;g6327279f67_8_3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60a1698b8a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0" name="Google Shape;2920;g60a1698b8a_0_2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1" name="Google Shape;2921;g60a1698b8a_0_2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1411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9" name="Google Shape;2899;g603e43549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0" name="Google Shape;2900;g603e435498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1" name="Google Shape;2901;g603e435498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9" name="Google Shape;2909;g603e43549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0" name="Google Shape;2910;g603e435498_0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1" name="Google Shape;2911;g603e435498_0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2" name="Google Shape;2892;g63d9ef58e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3" name="Google Shape;2893;g63d9ef58e1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94" name="Google Shape;2894;g63d9ef58e1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60a1698b8a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0" name="Google Shape;2920;g60a1698b8a_0_2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1" name="Google Shape;2921;g60a1698b8a_0_2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9" name="Google Shape;2939;g620e20cbf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0" name="Google Shape;2940;g620e20cbf5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41" name="Google Shape;2941;g620e20cbf5_0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3" name="Google Shape;2993;g6327279f67_8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4" name="Google Shape;2994;g6327279f67_8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5" name="Google Shape;2995;g6327279f67_8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" name="Google Shape;3000;g6327279f67_3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1" name="Google Shape;3001;g6327279f67_3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2" name="Google Shape;3002;g6327279f67_3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9" name="Google Shape;3009;g620e20cbf5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0" name="Google Shape;3010;g620e20cbf5_1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1" name="Google Shape;3011;g620e20cbf5_1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69709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2670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186243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40324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84155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28030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79545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808990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">
  <p:cSld name="Section break">
    <p:bg>
      <p:bgPr>
        <a:solidFill>
          <a:schemeClr val="dk2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"/>
          <p:cNvSpPr txBox="1">
            <a:spLocks noGrp="1"/>
          </p:cNvSpPr>
          <p:nvPr>
            <p:ph type="dt" idx="10"/>
          </p:nvPr>
        </p:nvSpPr>
        <p:spPr>
          <a:xfrm>
            <a:off x="695400" y="6496604"/>
            <a:ext cx="5580620" cy="16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9" name="Google Shape;349;p5"/>
          <p:cNvSpPr txBox="1">
            <a:spLocks noGrp="1"/>
          </p:cNvSpPr>
          <p:nvPr>
            <p:ph type="ftr" idx="11"/>
          </p:nvPr>
        </p:nvSpPr>
        <p:spPr>
          <a:xfrm>
            <a:off x="695400" y="6416541"/>
            <a:ext cx="5580620" cy="16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0" name="Google Shape;350;p5"/>
          <p:cNvSpPr txBox="1">
            <a:spLocks noGrp="1"/>
          </p:cNvSpPr>
          <p:nvPr>
            <p:ph type="sldNum" idx="12"/>
          </p:nvPr>
        </p:nvSpPr>
        <p:spPr>
          <a:xfrm>
            <a:off x="-12703" y="6356350"/>
            <a:ext cx="7933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6" name="Google Shape;446;p5"/>
          <p:cNvSpPr txBox="1">
            <a:spLocks noGrp="1"/>
          </p:cNvSpPr>
          <p:nvPr>
            <p:ph type="title"/>
          </p:nvPr>
        </p:nvSpPr>
        <p:spPr>
          <a:xfrm>
            <a:off x="6231333" y="2456476"/>
            <a:ext cx="4624582" cy="1346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7" name="Google Shape;447;p5"/>
          <p:cNvSpPr txBox="1">
            <a:spLocks noGrp="1"/>
          </p:cNvSpPr>
          <p:nvPr>
            <p:ph type="body" idx="1"/>
          </p:nvPr>
        </p:nvSpPr>
        <p:spPr>
          <a:xfrm>
            <a:off x="6231333" y="4092463"/>
            <a:ext cx="4624582" cy="877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876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larger text">
  <p:cSld name="Title and content larger text">
    <p:bg>
      <p:bgPr>
        <a:solidFill>
          <a:schemeClr val="lt1"/>
        </a:solidFill>
        <a:effectLst/>
      </p:bgPr>
    </p:bg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17"/>
          <p:cNvSpPr txBox="1">
            <a:spLocks noGrp="1"/>
          </p:cNvSpPr>
          <p:nvPr>
            <p:ph type="title"/>
          </p:nvPr>
        </p:nvSpPr>
        <p:spPr>
          <a:xfrm>
            <a:off x="514800" y="897616"/>
            <a:ext cx="5256581" cy="793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Calibri"/>
              <a:buNone/>
              <a:defRPr sz="2800" b="1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88" name="Google Shape;1688;p17"/>
          <p:cNvSpPr txBox="1">
            <a:spLocks noGrp="1"/>
          </p:cNvSpPr>
          <p:nvPr>
            <p:ph type="dt" idx="10"/>
          </p:nvPr>
        </p:nvSpPr>
        <p:spPr>
          <a:xfrm>
            <a:off x="695400" y="6496604"/>
            <a:ext cx="5580620" cy="16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6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9" name="Google Shape;1689;p17"/>
          <p:cNvSpPr txBox="1">
            <a:spLocks noGrp="1"/>
          </p:cNvSpPr>
          <p:nvPr>
            <p:ph type="ftr" idx="11"/>
          </p:nvPr>
        </p:nvSpPr>
        <p:spPr>
          <a:xfrm>
            <a:off x="695400" y="6416541"/>
            <a:ext cx="5580620" cy="16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6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0" name="Google Shape;1690;p17"/>
          <p:cNvSpPr txBox="1">
            <a:spLocks noGrp="1"/>
          </p:cNvSpPr>
          <p:nvPr>
            <p:ph type="sldNum" idx="12"/>
          </p:nvPr>
        </p:nvSpPr>
        <p:spPr>
          <a:xfrm>
            <a:off x="-12703" y="6356350"/>
            <a:ext cx="7933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91" name="Google Shape;1691;p17"/>
          <p:cNvSpPr txBox="1">
            <a:spLocks noGrp="1"/>
          </p:cNvSpPr>
          <p:nvPr>
            <p:ph type="body" idx="1"/>
          </p:nvPr>
        </p:nvSpPr>
        <p:spPr>
          <a:xfrm>
            <a:off x="514799" y="2263939"/>
            <a:ext cx="10010326" cy="3696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147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62989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5995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86875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53562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70263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49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88072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33646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38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6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" name="Group 2763">
            <a:extLst>
              <a:ext uri="{FF2B5EF4-FFF2-40B4-BE49-F238E27FC236}">
                <a16:creationId xmlns:a16="http://schemas.microsoft.com/office/drawing/2014/main" id="{DDE8DE2B-61C1-46D5-BEB8-521321C1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65" name="Straight Connector 2764">
              <a:extLst>
                <a:ext uri="{FF2B5EF4-FFF2-40B4-BE49-F238E27FC236}">
                  <a16:creationId xmlns:a16="http://schemas.microsoft.com/office/drawing/2014/main" id="{E012C92A-B902-4B69-BDCF-CCA3021FC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6" name="Straight Connector 2765">
              <a:extLst>
                <a:ext uri="{FF2B5EF4-FFF2-40B4-BE49-F238E27FC236}">
                  <a16:creationId xmlns:a16="http://schemas.microsoft.com/office/drawing/2014/main" id="{A2BDBC14-42A0-4182-BFBA-0751F6350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67" name="Rectangle 23">
              <a:extLst>
                <a:ext uri="{FF2B5EF4-FFF2-40B4-BE49-F238E27FC236}">
                  <a16:creationId xmlns:a16="http://schemas.microsoft.com/office/drawing/2014/main" id="{902DC474-5BCC-4188-ACDC-AD63E6B1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68" name="Rectangle 25">
              <a:extLst>
                <a:ext uri="{FF2B5EF4-FFF2-40B4-BE49-F238E27FC236}">
                  <a16:creationId xmlns:a16="http://schemas.microsoft.com/office/drawing/2014/main" id="{7B427019-8592-4032-931B-4F27104C9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69" name="Isosceles Triangle 2768">
              <a:extLst>
                <a:ext uri="{FF2B5EF4-FFF2-40B4-BE49-F238E27FC236}">
                  <a16:creationId xmlns:a16="http://schemas.microsoft.com/office/drawing/2014/main" id="{1D6E2CEA-A5BB-4CF7-B907-AE4DBF674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70" name="Rectangle 27">
              <a:extLst>
                <a:ext uri="{FF2B5EF4-FFF2-40B4-BE49-F238E27FC236}">
                  <a16:creationId xmlns:a16="http://schemas.microsoft.com/office/drawing/2014/main" id="{78D09D5A-29CC-4B32-9CE1-72E607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71" name="Rectangle 28">
              <a:extLst>
                <a:ext uri="{FF2B5EF4-FFF2-40B4-BE49-F238E27FC236}">
                  <a16:creationId xmlns:a16="http://schemas.microsoft.com/office/drawing/2014/main" id="{6DF3A3FC-950B-40B0-923D-0F0BC1A5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72" name="Rectangle 29">
              <a:extLst>
                <a:ext uri="{FF2B5EF4-FFF2-40B4-BE49-F238E27FC236}">
                  <a16:creationId xmlns:a16="http://schemas.microsoft.com/office/drawing/2014/main" id="{BCA0F2E1-CD3D-4521-9CCB-41A5CC6C5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73" name="Isosceles Triangle 2772">
              <a:extLst>
                <a:ext uri="{FF2B5EF4-FFF2-40B4-BE49-F238E27FC236}">
                  <a16:creationId xmlns:a16="http://schemas.microsoft.com/office/drawing/2014/main" id="{9BA4F16A-21DC-462A-AD37-0A93C8B79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74" name="Isosceles Triangle 2773">
              <a:extLst>
                <a:ext uri="{FF2B5EF4-FFF2-40B4-BE49-F238E27FC236}">
                  <a16:creationId xmlns:a16="http://schemas.microsoft.com/office/drawing/2014/main" id="{FB75EBDD-038D-4572-A372-114938295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pic>
        <p:nvPicPr>
          <p:cNvPr id="11" name="Picture 10" descr="A diagram of a triangle and a circle&#10;&#10;Description automatically generated">
            <a:extLst>
              <a:ext uri="{FF2B5EF4-FFF2-40B4-BE49-F238E27FC236}">
                <a16:creationId xmlns:a16="http://schemas.microsoft.com/office/drawing/2014/main" id="{78B724C6-7AEB-9D02-DF70-E9E868CC59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57" b="1115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59" name="Google Shape;2759;p40"/>
          <p:cNvSpPr txBox="1"/>
          <p:nvPr/>
        </p:nvSpPr>
        <p:spPr>
          <a:xfrm>
            <a:off x="2398885" y="3451332"/>
            <a:ext cx="3910500" cy="8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ym typeface="Calibri"/>
            </a:endParaRPr>
          </a:p>
        </p:txBody>
      </p:sp>
      <p:sp>
        <p:nvSpPr>
          <p:cNvPr id="12" name="Google Shape;2756;p40">
            <a:extLst>
              <a:ext uri="{FF2B5EF4-FFF2-40B4-BE49-F238E27FC236}">
                <a16:creationId xmlns:a16="http://schemas.microsoft.com/office/drawing/2014/main" id="{ACF0956C-FFC4-53C2-476A-DC58DFD1EF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89875" y="323228"/>
            <a:ext cx="10645950" cy="1752315"/>
          </a:xfrm>
          <a:prstGeom prst="rect">
            <a:avLst/>
          </a:prstGeom>
          <a:solidFill>
            <a:srgbClr val="DAD09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GB" sz="6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Through the lens of the Van </a:t>
            </a:r>
            <a:r>
              <a:rPr lang="en-GB" sz="6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Hiele</a:t>
            </a:r>
            <a:r>
              <a:rPr lang="en-GB" sz="6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Theory of Geometric Thought</a:t>
            </a:r>
            <a:endParaRPr sz="6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2759;p40">
            <a:extLst>
              <a:ext uri="{FF2B5EF4-FFF2-40B4-BE49-F238E27FC236}">
                <a16:creationId xmlns:a16="http://schemas.microsoft.com/office/drawing/2014/main" id="{D61DDA73-9CD0-8290-5D86-15F58CDBADA2}"/>
              </a:ext>
            </a:extLst>
          </p:cNvPr>
          <p:cNvSpPr txBox="1"/>
          <p:nvPr/>
        </p:nvSpPr>
        <p:spPr>
          <a:xfrm>
            <a:off x="2398885" y="3451332"/>
            <a:ext cx="3910500" cy="8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4" name="Google Shape;2538;p37">
            <a:extLst>
              <a:ext uri="{FF2B5EF4-FFF2-40B4-BE49-F238E27FC236}">
                <a16:creationId xmlns:a16="http://schemas.microsoft.com/office/drawing/2014/main" id="{54D2BD87-1967-2B56-258B-A4F9018C2984}"/>
              </a:ext>
            </a:extLst>
          </p:cNvPr>
          <p:cNvSpPr txBox="1"/>
          <p:nvPr/>
        </p:nvSpPr>
        <p:spPr>
          <a:xfrm>
            <a:off x="7679574" y="4854419"/>
            <a:ext cx="4495401" cy="1871011"/>
          </a:xfrm>
          <a:prstGeom prst="rect">
            <a:avLst/>
          </a:prstGeom>
          <a:solidFill>
            <a:srgbClr val="CBBC83"/>
          </a:solidFill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Warren McIntyre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@WarrenMaths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3" name="Google Shape;3023;p64"/>
          <p:cNvSpPr txBox="1">
            <a:spLocks noGrp="1"/>
          </p:cNvSpPr>
          <p:nvPr>
            <p:ph type="title"/>
          </p:nvPr>
        </p:nvSpPr>
        <p:spPr>
          <a:xfrm>
            <a:off x="245148" y="301612"/>
            <a:ext cx="5256581" cy="79307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Space as a series of shapes</a:t>
            </a:r>
            <a:endParaRPr dirty="0"/>
          </a:p>
        </p:txBody>
      </p:sp>
      <p:sp>
        <p:nvSpPr>
          <p:cNvPr id="3024" name="Google Shape;3024;p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3025" name="Google Shape;3025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4976" y="1493966"/>
            <a:ext cx="6893506" cy="486238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26" name="Google Shape;3026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500" y="2515639"/>
            <a:ext cx="1105900" cy="1293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7" name="Google Shape;302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500" y="4208051"/>
            <a:ext cx="1105900" cy="1293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8" name="Google Shape;3028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04750" y="1032025"/>
            <a:ext cx="1792200" cy="122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9" name="Google Shape;3029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04750" y="2548425"/>
            <a:ext cx="1792200" cy="122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0" name="Google Shape;3030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04750" y="3944825"/>
            <a:ext cx="1792200" cy="122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1" name="Google Shape;3031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04750" y="5325550"/>
            <a:ext cx="1792200" cy="1227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5" name="Group 3044">
            <a:extLst>
              <a:ext uri="{FF2B5EF4-FFF2-40B4-BE49-F238E27FC236}">
                <a16:creationId xmlns:a16="http://schemas.microsoft.com/office/drawing/2014/main" id="{D6280969-F024-466D-A1DB-4F848C51D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046" name="Straight Connector 3045">
              <a:extLst>
                <a:ext uri="{FF2B5EF4-FFF2-40B4-BE49-F238E27FC236}">
                  <a16:creationId xmlns:a16="http://schemas.microsoft.com/office/drawing/2014/main" id="{63FDD802-E6D8-4979-A1B9-BA705AE4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7" name="Straight Connector 3046">
              <a:extLst>
                <a:ext uri="{FF2B5EF4-FFF2-40B4-BE49-F238E27FC236}">
                  <a16:creationId xmlns:a16="http://schemas.microsoft.com/office/drawing/2014/main" id="{BDE509DD-4B76-45F0-8144-02F1D7E1A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48" name="Rectangle 23">
              <a:extLst>
                <a:ext uri="{FF2B5EF4-FFF2-40B4-BE49-F238E27FC236}">
                  <a16:creationId xmlns:a16="http://schemas.microsoft.com/office/drawing/2014/main" id="{FEAEFD53-0220-48B1-9EA8-3EAE151E8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49" name="Rectangle 25">
              <a:extLst>
                <a:ext uri="{FF2B5EF4-FFF2-40B4-BE49-F238E27FC236}">
                  <a16:creationId xmlns:a16="http://schemas.microsoft.com/office/drawing/2014/main" id="{92E7FABD-916D-4FF9-B5F3-44E53AFD3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50" name="Isosceles Triangle 3049">
              <a:extLst>
                <a:ext uri="{FF2B5EF4-FFF2-40B4-BE49-F238E27FC236}">
                  <a16:creationId xmlns:a16="http://schemas.microsoft.com/office/drawing/2014/main" id="{826F9772-AEFE-4C6D-82B6-1207069B8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51" name="Rectangle 27">
              <a:extLst>
                <a:ext uri="{FF2B5EF4-FFF2-40B4-BE49-F238E27FC236}">
                  <a16:creationId xmlns:a16="http://schemas.microsoft.com/office/drawing/2014/main" id="{ACFBF3A9-B76A-4B4B-B6D7-CA4651F5C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52" name="Rectangle 28">
              <a:extLst>
                <a:ext uri="{FF2B5EF4-FFF2-40B4-BE49-F238E27FC236}">
                  <a16:creationId xmlns:a16="http://schemas.microsoft.com/office/drawing/2014/main" id="{BF0FAA0A-B682-4A83-BDD8-BCE0AB41C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53" name="Rectangle 29">
              <a:extLst>
                <a:ext uri="{FF2B5EF4-FFF2-40B4-BE49-F238E27FC236}">
                  <a16:creationId xmlns:a16="http://schemas.microsoft.com/office/drawing/2014/main" id="{7874A013-E5E2-4AE1-8E93-029A2B41E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54" name="Isosceles Triangle 3053">
              <a:extLst>
                <a:ext uri="{FF2B5EF4-FFF2-40B4-BE49-F238E27FC236}">
                  <a16:creationId xmlns:a16="http://schemas.microsoft.com/office/drawing/2014/main" id="{4355329E-E608-4F7A-B4EF-8FEF07D75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55" name="Isosceles Triangle 3054">
              <a:extLst>
                <a:ext uri="{FF2B5EF4-FFF2-40B4-BE49-F238E27FC236}">
                  <a16:creationId xmlns:a16="http://schemas.microsoft.com/office/drawing/2014/main" id="{53D9BFDF-B250-44FF-9BD7-C204EFBFC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3037" name="Google Shape;3037;p65"/>
          <p:cNvSpPr txBox="1"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</a:pPr>
            <a:r>
              <a:rPr lang="en-US" sz="36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Possible Solutions</a:t>
            </a:r>
          </a:p>
        </p:txBody>
      </p:sp>
      <p:sp>
        <p:nvSpPr>
          <p:cNvPr id="3040" name="Google Shape;3040;p65"/>
          <p:cNvSpPr txBox="1"/>
          <p:nvPr/>
        </p:nvSpPr>
        <p:spPr>
          <a:xfrm>
            <a:off x="685167" y="2160589"/>
            <a:ext cx="3720916" cy="3560733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  <a:sym typeface="Calibri"/>
              </a:rPr>
              <a:t>Now that we can visualise some of the shapes present in this diagram:</a:t>
            </a: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solidFill>
                <a:schemeClr val="tx1">
                  <a:lumMod val="75000"/>
                  <a:lumOff val="25000"/>
                </a:schemeClr>
              </a:solidFill>
              <a:sym typeface="Calibri"/>
            </a:endParaRPr>
          </a:p>
          <a:p>
            <a:pPr marL="4572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  <a:sym typeface="Calibri"/>
              </a:rPr>
              <a:t>Can we identify as many properties and relationships as possible in the diagram?</a:t>
            </a:r>
          </a:p>
          <a:p>
            <a:pPr marL="457200" lvl="0" indent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solidFill>
                <a:schemeClr val="tx1">
                  <a:lumMod val="75000"/>
                  <a:lumOff val="25000"/>
                </a:schemeClr>
              </a:solidFill>
              <a:sym typeface="Calibri"/>
            </a:endParaRPr>
          </a:p>
          <a:p>
            <a:pPr marL="457200" lvl="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700">
                <a:solidFill>
                  <a:schemeClr val="tx1">
                    <a:lumMod val="75000"/>
                    <a:lumOff val="25000"/>
                  </a:schemeClr>
                </a:solidFill>
                <a:sym typeface="Calibri"/>
              </a:rPr>
              <a:t>Using some of those relationships, can we investigate if the fact we noticed earlier on will always be true?</a:t>
            </a: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solidFill>
                <a:schemeClr val="tx1">
                  <a:lumMod val="75000"/>
                  <a:lumOff val="25000"/>
                </a:schemeClr>
              </a:solidFill>
              <a:sym typeface="Calibri"/>
            </a:endParaRP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solidFill>
                <a:schemeClr val="tx1">
                  <a:lumMod val="75000"/>
                  <a:lumOff val="25000"/>
                </a:schemeClr>
              </a:solidFill>
              <a:sym typeface="Calibri"/>
            </a:endParaRP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solidFill>
                <a:schemeClr val="tx1">
                  <a:lumMod val="75000"/>
                  <a:lumOff val="25000"/>
                </a:schemeClr>
              </a:solidFill>
              <a:sym typeface="Calibri"/>
            </a:endParaRP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solidFill>
                <a:schemeClr val="tx1">
                  <a:lumMod val="75000"/>
                  <a:lumOff val="25000"/>
                </a:schemeClr>
              </a:solidFill>
              <a:sym typeface="Calibri"/>
            </a:endParaRPr>
          </a:p>
        </p:txBody>
      </p:sp>
      <p:pic>
        <p:nvPicPr>
          <p:cNvPr id="3039" name="Google Shape;3039;p6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54035" y="1554266"/>
            <a:ext cx="4602747" cy="3244936"/>
          </a:xfrm>
          <a:prstGeom prst="rect">
            <a:avLst/>
          </a:prstGeom>
          <a:noFill/>
        </p:spPr>
      </p:pic>
      <p:sp>
        <p:nvSpPr>
          <p:cNvPr id="3038" name="Google Shape;3038;p6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90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t>11</a:t>
            </a:fld>
            <a:endParaRPr lang="en-US" sz="90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9" name="Google Shape;3059;p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Solution</a:t>
            </a:r>
            <a:endParaRPr/>
          </a:p>
        </p:txBody>
      </p:sp>
      <p:sp>
        <p:nvSpPr>
          <p:cNvPr id="3060" name="Google Shape;3060;p6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3061" name="Google Shape;3061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5425" y="1400725"/>
            <a:ext cx="7108786" cy="501477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6" name="Google Shape;3046;p66"/>
          <p:cNvSpPr txBox="1">
            <a:spLocks noGrp="1"/>
          </p:cNvSpPr>
          <p:nvPr>
            <p:ph type="title"/>
          </p:nvPr>
        </p:nvSpPr>
        <p:spPr>
          <a:xfrm>
            <a:off x="514800" y="742802"/>
            <a:ext cx="5256581" cy="79307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Explaining the mystery</a:t>
            </a:r>
            <a:endParaRPr dirty="0"/>
          </a:p>
        </p:txBody>
      </p:sp>
      <p:sp>
        <p:nvSpPr>
          <p:cNvPr id="3047" name="Google Shape;3047;p6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048" name="Google Shape;3048;p66"/>
          <p:cNvPicPr preferRelativeResize="0"/>
          <p:nvPr/>
        </p:nvPicPr>
        <p:blipFill rotWithShape="1">
          <a:blip r:embed="rId3">
            <a:alphaModFix/>
          </a:blip>
          <a:srcRect b="1429"/>
          <a:stretch/>
        </p:blipFill>
        <p:spPr>
          <a:xfrm>
            <a:off x="667550" y="1690825"/>
            <a:ext cx="6859874" cy="4777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3049" name="Google Shape;3049;p66"/>
          <p:cNvCxnSpPr/>
          <p:nvPr/>
        </p:nvCxnSpPr>
        <p:spPr>
          <a:xfrm rot="10800000">
            <a:off x="3836125" y="3074100"/>
            <a:ext cx="4729800" cy="2706600"/>
          </a:xfrm>
          <a:prstGeom prst="straightConnector1">
            <a:avLst/>
          </a:prstGeom>
          <a:noFill/>
          <a:ln w="38100" cap="flat" cmpd="sng">
            <a:solidFill>
              <a:srgbClr val="6AA84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50" name="Google Shape;3050;p66"/>
          <p:cNvCxnSpPr/>
          <p:nvPr/>
        </p:nvCxnSpPr>
        <p:spPr>
          <a:xfrm flipH="1">
            <a:off x="5928150" y="1971125"/>
            <a:ext cx="2499300" cy="1272000"/>
          </a:xfrm>
          <a:prstGeom prst="straightConnector1">
            <a:avLst/>
          </a:prstGeom>
          <a:noFill/>
          <a:ln w="38100" cap="flat" cmpd="sng">
            <a:solidFill>
              <a:srgbClr val="0B539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051" name="Google Shape;3051;p66"/>
          <p:cNvSpPr txBox="1"/>
          <p:nvPr/>
        </p:nvSpPr>
        <p:spPr>
          <a:xfrm>
            <a:off x="8427450" y="1621525"/>
            <a:ext cx="3081300" cy="468600"/>
          </a:xfrm>
          <a:prstGeom prst="rect">
            <a:avLst/>
          </a:prstGeom>
          <a:noFill/>
          <a:ln w="9525" cap="flat" cmpd="sng">
            <a:solidFill>
              <a:srgbClr val="1243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Larger Parallelogram</a:t>
            </a:r>
            <a:endParaRPr sz="2500" b="1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52" name="Google Shape;3052;p66"/>
          <p:cNvCxnSpPr/>
          <p:nvPr/>
        </p:nvCxnSpPr>
        <p:spPr>
          <a:xfrm flipH="1">
            <a:off x="2916800" y="2102075"/>
            <a:ext cx="788100" cy="4298100"/>
          </a:xfrm>
          <a:prstGeom prst="straightConnector1">
            <a:avLst/>
          </a:prstGeom>
          <a:noFill/>
          <a:ln w="76200" cap="flat" cmpd="sng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53" name="Google Shape;3053;p66"/>
          <p:cNvSpPr txBox="1"/>
          <p:nvPr/>
        </p:nvSpPr>
        <p:spPr>
          <a:xfrm>
            <a:off x="8579850" y="5426275"/>
            <a:ext cx="3218100" cy="468600"/>
          </a:xfrm>
          <a:prstGeom prst="rect">
            <a:avLst/>
          </a:prstGeom>
          <a:noFill/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Construction Line</a:t>
            </a:r>
            <a:endParaRPr sz="2700" b="1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707BF-CED6-908B-209F-68E5FC23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AB1786-1B9F-46FB-67A4-460ED9AA5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14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24D73B-E419-32B7-3FC7-E35683CED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66" y="1633711"/>
            <a:ext cx="6449325" cy="4220164"/>
          </a:xfrm>
          <a:prstGeom prst="rect">
            <a:avLst/>
          </a:prstGeom>
        </p:spPr>
      </p:pic>
      <p:sp>
        <p:nvSpPr>
          <p:cNvPr id="6" name="Google Shape;2756;p40">
            <a:extLst>
              <a:ext uri="{FF2B5EF4-FFF2-40B4-BE49-F238E27FC236}">
                <a16:creationId xmlns:a16="http://schemas.microsoft.com/office/drawing/2014/main" id="{171F217C-790A-828B-6D4D-F48FBAF97A2F}"/>
              </a:ext>
            </a:extLst>
          </p:cNvPr>
          <p:cNvSpPr txBox="1">
            <a:spLocks/>
          </p:cNvSpPr>
          <p:nvPr/>
        </p:nvSpPr>
        <p:spPr>
          <a:xfrm>
            <a:off x="1323017" y="393911"/>
            <a:ext cx="6659840" cy="8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2000"/>
              <a:buFont typeface="Arial"/>
              <a:buNone/>
            </a:pPr>
            <a:r>
              <a:rPr lang="en-US" sz="3200" dirty="0"/>
              <a:t>What observations can you make about this triangle?</a:t>
            </a:r>
          </a:p>
        </p:txBody>
      </p:sp>
    </p:spTree>
    <p:extLst>
      <p:ext uri="{BB962C8B-B14F-4D97-AF65-F5344CB8AC3E}">
        <p14:creationId xmlns:p14="http://schemas.microsoft.com/office/powerpoint/2010/main" val="1735054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59B41-8AA8-66BB-9B8E-45B276E8A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B38F34-73CC-1711-C51C-A3BE6B050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15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91EB15-A728-E69E-B3FA-8B4C18905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338" y="1821198"/>
            <a:ext cx="6449325" cy="422016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C7B54E5-BE1F-268D-1859-21AD47B2EFBB}"/>
              </a:ext>
            </a:extLst>
          </p:cNvPr>
          <p:cNvSpPr/>
          <p:nvPr/>
        </p:nvSpPr>
        <p:spPr>
          <a:xfrm>
            <a:off x="3926116" y="4667196"/>
            <a:ext cx="841828" cy="87726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EFE8172-88BB-F1A0-F50F-EB8BD467C803}"/>
              </a:ext>
            </a:extLst>
          </p:cNvPr>
          <p:cNvSpPr/>
          <p:nvPr/>
        </p:nvSpPr>
        <p:spPr>
          <a:xfrm>
            <a:off x="4332515" y="2323139"/>
            <a:ext cx="841828" cy="87726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Google Shape;2756;p40">
            <a:extLst>
              <a:ext uri="{FF2B5EF4-FFF2-40B4-BE49-F238E27FC236}">
                <a16:creationId xmlns:a16="http://schemas.microsoft.com/office/drawing/2014/main" id="{9EE53B80-99F0-8132-5318-5D8113B33F2A}"/>
              </a:ext>
            </a:extLst>
          </p:cNvPr>
          <p:cNvSpPr txBox="1">
            <a:spLocks/>
          </p:cNvSpPr>
          <p:nvPr/>
        </p:nvSpPr>
        <p:spPr>
          <a:xfrm>
            <a:off x="1323017" y="393911"/>
            <a:ext cx="6659840" cy="8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2000"/>
              <a:buFont typeface="Arial"/>
              <a:buNone/>
            </a:pPr>
            <a:r>
              <a:rPr lang="en-US" sz="3200" dirty="0"/>
              <a:t>What are the properties of this quadrilateral?</a:t>
            </a:r>
          </a:p>
        </p:txBody>
      </p:sp>
    </p:spTree>
    <p:extLst>
      <p:ext uri="{BB962C8B-B14F-4D97-AF65-F5344CB8AC3E}">
        <p14:creationId xmlns:p14="http://schemas.microsoft.com/office/powerpoint/2010/main" val="47851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5D36AC-7E01-B908-31FD-657751EFD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2891" y="6492875"/>
            <a:ext cx="683339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16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05A668-9270-F149-9913-1BC0EA520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707" y="1182949"/>
            <a:ext cx="7725853" cy="495369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0CCB0BF-0315-5CE2-51F5-D08B722E2396}"/>
              </a:ext>
            </a:extLst>
          </p:cNvPr>
          <p:cNvCxnSpPr/>
          <p:nvPr/>
        </p:nvCxnSpPr>
        <p:spPr>
          <a:xfrm flipH="1" flipV="1">
            <a:off x="6601497" y="4881623"/>
            <a:ext cx="1166648" cy="111935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4B8009B-8259-D228-C954-59D7F3A58DF8}"/>
              </a:ext>
            </a:extLst>
          </p:cNvPr>
          <p:cNvCxnSpPr>
            <a:cxnSpLocks/>
          </p:cNvCxnSpPr>
          <p:nvPr/>
        </p:nvCxnSpPr>
        <p:spPr>
          <a:xfrm flipH="1">
            <a:off x="6966857" y="2701227"/>
            <a:ext cx="1204685" cy="95856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067A14E-1D8A-EE40-FA32-D2953B815273}"/>
              </a:ext>
            </a:extLst>
          </p:cNvPr>
          <p:cNvSpPr txBox="1"/>
          <p:nvPr/>
        </p:nvSpPr>
        <p:spPr>
          <a:xfrm>
            <a:off x="624115" y="194144"/>
            <a:ext cx="6110514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2000"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What are the properties of this circle?</a:t>
            </a:r>
          </a:p>
        </p:txBody>
      </p:sp>
    </p:spTree>
    <p:extLst>
      <p:ext uri="{BB962C8B-B14F-4D97-AF65-F5344CB8AC3E}">
        <p14:creationId xmlns:p14="http://schemas.microsoft.com/office/powerpoint/2010/main" val="73116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4ED40-BB77-C291-AD53-56C3763A8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3D670E-2C25-2BC8-7658-BA9BD048B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77863" y="6247950"/>
            <a:ext cx="683339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17</a:t>
            </a:fld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BB98E3-8490-D962-47E8-0241CEF6A808}"/>
              </a:ext>
            </a:extLst>
          </p:cNvPr>
          <p:cNvCxnSpPr/>
          <p:nvPr/>
        </p:nvCxnSpPr>
        <p:spPr>
          <a:xfrm flipH="1" flipV="1">
            <a:off x="5556469" y="4636698"/>
            <a:ext cx="1166648" cy="111935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2A8DF0A-9539-6E6B-2DF5-A4A27D8996DA}"/>
              </a:ext>
            </a:extLst>
          </p:cNvPr>
          <p:cNvCxnSpPr>
            <a:cxnSpLocks/>
          </p:cNvCxnSpPr>
          <p:nvPr/>
        </p:nvCxnSpPr>
        <p:spPr>
          <a:xfrm flipH="1">
            <a:off x="5921829" y="2456302"/>
            <a:ext cx="1204685" cy="95856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B88A5FB-1D0E-14FA-A8B6-1D45E5679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931" y="1430242"/>
            <a:ext cx="7792537" cy="44106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8DBC13-8203-585F-4B75-BF7DC134697A}"/>
              </a:ext>
            </a:extLst>
          </p:cNvPr>
          <p:cNvSpPr txBox="1"/>
          <p:nvPr/>
        </p:nvSpPr>
        <p:spPr>
          <a:xfrm>
            <a:off x="471714" y="244925"/>
            <a:ext cx="6110514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2000"/>
              <a:buFont typeface="Arial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Trebuchet MS" panose="020B0603020202020204"/>
              </a:rPr>
              <a:t>Prove that the measure of the angle </a:t>
            </a:r>
            <a:r>
              <a:rPr lang="en-US" sz="3200" dirty="0" err="1">
                <a:solidFill>
                  <a:prstClr val="black"/>
                </a:solidFill>
                <a:latin typeface="Trebuchet MS" panose="020B0603020202020204"/>
              </a:rPr>
              <a:t>fdc</a:t>
            </a:r>
            <a:r>
              <a:rPr lang="en-US" sz="3200" dirty="0">
                <a:solidFill>
                  <a:prstClr val="black"/>
                </a:solidFill>
                <a:latin typeface="Trebuchet MS" panose="020B0603020202020204"/>
              </a:rPr>
              <a:t> and </a:t>
            </a:r>
            <a:r>
              <a:rPr lang="en-US" sz="3200" dirty="0" err="1">
                <a:solidFill>
                  <a:prstClr val="black"/>
                </a:solidFill>
                <a:latin typeface="Trebuchet MS" panose="020B0603020202020204"/>
              </a:rPr>
              <a:t>fec</a:t>
            </a:r>
            <a:r>
              <a:rPr lang="en-US" sz="3200" dirty="0">
                <a:solidFill>
                  <a:prstClr val="black"/>
                </a:solidFill>
                <a:latin typeface="Trebuchet MS" panose="020B0603020202020204"/>
              </a:rPr>
              <a:t> are equal.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59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0" name="Group 2959">
            <a:extLst>
              <a:ext uri="{FF2B5EF4-FFF2-40B4-BE49-F238E27FC236}">
                <a16:creationId xmlns:a16="http://schemas.microsoft.com/office/drawing/2014/main" id="{4815A7B4-532E-48C9-AC24-D78ACF333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961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2932" name="Straight Connector 2931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3" name="Straight Connector 2932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62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63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64" name="Isosceles Triangle 2963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65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66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67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68" name="Isosceles Triangle 2967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923" name="Google Shape;2923;p54"/>
          <p:cNvSpPr txBox="1">
            <a:spLocks noGrp="1"/>
          </p:cNvSpPr>
          <p:nvPr>
            <p:ph type="title"/>
          </p:nvPr>
        </p:nvSpPr>
        <p:spPr>
          <a:xfrm>
            <a:off x="1600199" y="4571999"/>
            <a:ext cx="7673801" cy="1087656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</a:pPr>
            <a:r>
              <a:rPr lang="en-US" sz="34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 van Hiele Theory of Geometric Thought</a:t>
            </a:r>
          </a:p>
        </p:txBody>
      </p:sp>
      <p:pic>
        <p:nvPicPr>
          <p:cNvPr id="2925" name="Google Shape;2925;p5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600201" y="609600"/>
            <a:ext cx="5647065" cy="3642357"/>
          </a:xfrm>
          <a:prstGeom prst="rect">
            <a:avLst/>
          </a:prstGeom>
          <a:noFill/>
        </p:spPr>
      </p:pic>
      <p:sp>
        <p:nvSpPr>
          <p:cNvPr id="2924" name="Google Shape;2924;p54"/>
          <p:cNvSpPr txBox="1">
            <a:spLocks noGrp="1"/>
          </p:cNvSpPr>
          <p:nvPr>
            <p:ph type="sldNum" idx="12"/>
          </p:nvPr>
        </p:nvSpPr>
        <p:spPr>
          <a:xfrm>
            <a:off x="8542023" y="6352651"/>
            <a:ext cx="683339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90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t>18</a:t>
            </a:fld>
            <a:endParaRPr lang="en-US" sz="90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0614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9FAB0-7BD7-5458-DFC7-9A53F39CB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 fontScale="90000"/>
          </a:bodyPr>
          <a:lstStyle/>
          <a:p>
            <a:r>
              <a:rPr lang="en-GB" sz="4600" dirty="0"/>
              <a:t>Junior Cycle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A1E92-8DB9-A91A-8328-A24B683FA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endParaRPr lang="en-US" sz="2200" dirty="0"/>
          </a:p>
          <a:p>
            <a:pPr marL="457200" lvl="1" indent="0">
              <a:buNone/>
            </a:pPr>
            <a:endParaRPr lang="en-US" sz="2200" dirty="0"/>
          </a:p>
        </p:txBody>
      </p:sp>
      <p:pic>
        <p:nvPicPr>
          <p:cNvPr id="5" name="Picture 4" descr="A diagram of different shapes&#10;&#10;Description automatically generated">
            <a:extLst>
              <a:ext uri="{FF2B5EF4-FFF2-40B4-BE49-F238E27FC236}">
                <a16:creationId xmlns:a16="http://schemas.microsoft.com/office/drawing/2014/main" id="{433FB150-C87B-F73B-34F1-4F751C0CA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363215"/>
            <a:ext cx="6903720" cy="41315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D8BDBFF-FB45-0A11-C00D-44E06960B508}"/>
              </a:ext>
            </a:extLst>
          </p:cNvPr>
          <p:cNvSpPr/>
          <p:nvPr/>
        </p:nvSpPr>
        <p:spPr>
          <a:xfrm>
            <a:off x="1302450" y="3429000"/>
            <a:ext cx="19367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2263705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3" name="Google Shape;2903;p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4" name="Google Shape;2904;p5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pic>
        <p:nvPicPr>
          <p:cNvPr id="2905" name="Google Shape;2905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500" y="816851"/>
            <a:ext cx="9661632" cy="5458725"/>
          </a:xfrm>
          <a:prstGeom prst="rect">
            <a:avLst/>
          </a:prstGeom>
          <a:noFill/>
          <a:ln>
            <a:noFill/>
          </a:ln>
        </p:spPr>
      </p:pic>
      <p:sp>
        <p:nvSpPr>
          <p:cNvPr id="2906" name="Google Shape;2906;p52"/>
          <p:cNvSpPr txBox="1"/>
          <p:nvPr/>
        </p:nvSpPr>
        <p:spPr>
          <a:xfrm rot="-5400000">
            <a:off x="937850" y="3321513"/>
            <a:ext cx="12894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Calibri"/>
                <a:ea typeface="Calibri"/>
                <a:cs typeface="Calibri"/>
                <a:sym typeface="Calibri"/>
              </a:rPr>
              <a:t>Mean Score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7" name="Google Shape;2907;p52"/>
          <p:cNvSpPr/>
          <p:nvPr/>
        </p:nvSpPr>
        <p:spPr>
          <a:xfrm>
            <a:off x="4968713" y="3251925"/>
            <a:ext cx="1132800" cy="10914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3" name="Google Shape;2913;p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4" name="Google Shape;2914;p5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pic>
        <p:nvPicPr>
          <p:cNvPr id="2915" name="Google Shape;2915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975" y="579525"/>
            <a:ext cx="1882275" cy="209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6" name="Google Shape;2916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0250" y="1045025"/>
            <a:ext cx="9625125" cy="4767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7" name="Google Shape;2917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21022" y="6071525"/>
            <a:ext cx="2428875" cy="46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6" name="Google Shape;2896;p5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pic>
        <p:nvPicPr>
          <p:cNvPr id="2897" name="Google Shape;2897;p51"/>
          <p:cNvPicPr preferRelativeResize="0"/>
          <p:nvPr/>
        </p:nvPicPr>
        <p:blipFill rotWithShape="1">
          <a:blip r:embed="rId3">
            <a:alphaModFix/>
          </a:blip>
          <a:srcRect t="5003" b="5334"/>
          <a:stretch/>
        </p:blipFill>
        <p:spPr>
          <a:xfrm>
            <a:off x="0" y="0"/>
            <a:ext cx="12191998" cy="6940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35AE23-5173-2DF3-2702-534BD70CA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3363" y="231338"/>
            <a:ext cx="2038635" cy="10288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0" name="Group 2929">
            <a:extLst>
              <a:ext uri="{FF2B5EF4-FFF2-40B4-BE49-F238E27FC236}">
                <a16:creationId xmlns:a16="http://schemas.microsoft.com/office/drawing/2014/main" id="{4815A7B4-532E-48C9-AC24-D78ACF333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931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2932" name="Straight Connector 2931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3" name="Straight Connector 2932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34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35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36" name="Isosceles Triangle 2935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37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38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39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40" name="Isosceles Triangle 2939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pic>
        <p:nvPicPr>
          <p:cNvPr id="2925" name="Google Shape;2925;p5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95844" y="28177"/>
            <a:ext cx="8435482" cy="6324474"/>
          </a:xfrm>
          <a:prstGeom prst="rect">
            <a:avLst/>
          </a:prstGeom>
          <a:noFill/>
        </p:spPr>
      </p:pic>
      <p:sp>
        <p:nvSpPr>
          <p:cNvPr id="2924" name="Google Shape;2924;p54"/>
          <p:cNvSpPr txBox="1">
            <a:spLocks noGrp="1"/>
          </p:cNvSpPr>
          <p:nvPr>
            <p:ph type="sldNum" idx="12"/>
          </p:nvPr>
        </p:nvSpPr>
        <p:spPr>
          <a:xfrm>
            <a:off x="8542023" y="6352651"/>
            <a:ext cx="683339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90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t>5</a:t>
            </a:fld>
            <a:endParaRPr lang="en-US" sz="90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3" name="Google Shape;2943;p56"/>
          <p:cNvSpPr txBox="1">
            <a:spLocks noGrp="1"/>
          </p:cNvSpPr>
          <p:nvPr>
            <p:ph type="title"/>
          </p:nvPr>
        </p:nvSpPr>
        <p:spPr>
          <a:xfrm>
            <a:off x="514800" y="204451"/>
            <a:ext cx="5256600" cy="464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Identifying Van Hiele Levels</a:t>
            </a:r>
            <a:endParaRPr/>
          </a:p>
        </p:txBody>
      </p:sp>
      <p:sp>
        <p:nvSpPr>
          <p:cNvPr id="2944" name="Google Shape;2944;p5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pic>
        <p:nvPicPr>
          <p:cNvPr id="2945" name="Google Shape;2945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225" y="2826825"/>
            <a:ext cx="227647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6" name="Google Shape;2946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225" y="3944338"/>
            <a:ext cx="3476625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7" name="Google Shape;2947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57213" y="4887443"/>
            <a:ext cx="14001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9" name="Google Shape;2949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57213" y="1699775"/>
            <a:ext cx="194310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0" name="Google Shape;2950;p5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32047" y="881104"/>
            <a:ext cx="5189566" cy="56053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268065" y="5722374"/>
            <a:ext cx="191729" cy="3244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2" name="Google Shape;2949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57213" y="5868649"/>
            <a:ext cx="194310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2971" y="5827527"/>
            <a:ext cx="362831" cy="3483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2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9" name="Group 3038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040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3004" name="Straight Connector 3003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1" name="Straight Connector 304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4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4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44" name="Isosceles Triangle 304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4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4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4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48" name="Isosceles Triangle 304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3049" name="Rectangle 3048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50" name="Group 3049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3017" name="Straight Connector 3016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8" name="Straight Connector 3017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51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52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53" name="Isosceles Triangle 3052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54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55" name="Isosceles Triangle 3054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C3DC832-20B9-327F-3007-ED1F9C7E6474}"/>
              </a:ext>
            </a:extLst>
          </p:cNvPr>
          <p:cNvSpPr txBox="1"/>
          <p:nvPr/>
        </p:nvSpPr>
        <p:spPr>
          <a:xfrm>
            <a:off x="677335" y="1282701"/>
            <a:ext cx="5096060" cy="4307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fontAlgn="auto">
              <a:spcBef>
                <a:spcPct val="0"/>
              </a:spcBef>
              <a:spcAft>
                <a:spcPts val="600"/>
              </a:spcAft>
              <a:buClr>
                <a:prstClr val="white"/>
              </a:buClr>
              <a:buSzPts val="2000"/>
              <a:tabLst/>
              <a:defRPr/>
            </a:pPr>
            <a:r>
              <a:rPr kumimoji="0" lang="en-US" sz="5400" b="0" i="0" u="none" strike="noStrike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Calibri"/>
              </a:rPr>
              <a:t>Proof at Junior and Senior </a:t>
            </a:r>
            <a:r>
              <a:rPr lang="en-US" sz="54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Calibri"/>
              </a:rPr>
              <a:t>C</a:t>
            </a:r>
            <a:r>
              <a:rPr kumimoji="0" lang="en-US" sz="5400" b="0" i="0" u="none" strike="noStrike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Calibri"/>
              </a:rPr>
              <a:t>ycle</a:t>
            </a:r>
            <a:endParaRPr kumimoji="0" lang="en-US" sz="5400" b="0" i="0" u="none" strike="noStrike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056" name="Freeform: Shape 3055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97" name="Google Shape;2997;p6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900">
                <a:solidFill>
                  <a:srgbClr val="FFFFFF"/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t>7</a:t>
            </a:fld>
            <a:endParaRPr lang="en-US" sz="9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4" name="Group 3023">
            <a:extLst>
              <a:ext uri="{FF2B5EF4-FFF2-40B4-BE49-F238E27FC236}">
                <a16:creationId xmlns:a16="http://schemas.microsoft.com/office/drawing/2014/main" id="{D6280969-F024-466D-A1DB-4F848C51D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013" name="Straight Connector 3012">
              <a:extLst>
                <a:ext uri="{FF2B5EF4-FFF2-40B4-BE49-F238E27FC236}">
                  <a16:creationId xmlns:a16="http://schemas.microsoft.com/office/drawing/2014/main" id="{63FDD802-E6D8-4979-A1B9-BA705AE4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4" name="Straight Connector 3013">
              <a:extLst>
                <a:ext uri="{FF2B5EF4-FFF2-40B4-BE49-F238E27FC236}">
                  <a16:creationId xmlns:a16="http://schemas.microsoft.com/office/drawing/2014/main" id="{BDE509DD-4B76-45F0-8144-02F1D7E1A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25" name="Rectangle 23">
              <a:extLst>
                <a:ext uri="{FF2B5EF4-FFF2-40B4-BE49-F238E27FC236}">
                  <a16:creationId xmlns:a16="http://schemas.microsoft.com/office/drawing/2014/main" id="{FEAEFD53-0220-48B1-9EA8-3EAE151E8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26" name="Rectangle 25">
              <a:extLst>
                <a:ext uri="{FF2B5EF4-FFF2-40B4-BE49-F238E27FC236}">
                  <a16:creationId xmlns:a16="http://schemas.microsoft.com/office/drawing/2014/main" id="{92E7FABD-916D-4FF9-B5F3-44E53AFD3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27" name="Isosceles Triangle 3026">
              <a:extLst>
                <a:ext uri="{FF2B5EF4-FFF2-40B4-BE49-F238E27FC236}">
                  <a16:creationId xmlns:a16="http://schemas.microsoft.com/office/drawing/2014/main" id="{826F9772-AEFE-4C6D-82B6-1207069B8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28" name="Rectangle 27">
              <a:extLst>
                <a:ext uri="{FF2B5EF4-FFF2-40B4-BE49-F238E27FC236}">
                  <a16:creationId xmlns:a16="http://schemas.microsoft.com/office/drawing/2014/main" id="{ACFBF3A9-B76A-4B4B-B6D7-CA4651F5C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29" name="Rectangle 28">
              <a:extLst>
                <a:ext uri="{FF2B5EF4-FFF2-40B4-BE49-F238E27FC236}">
                  <a16:creationId xmlns:a16="http://schemas.microsoft.com/office/drawing/2014/main" id="{BF0FAA0A-B682-4A83-BDD8-BCE0AB41C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30" name="Rectangle 29">
              <a:extLst>
                <a:ext uri="{FF2B5EF4-FFF2-40B4-BE49-F238E27FC236}">
                  <a16:creationId xmlns:a16="http://schemas.microsoft.com/office/drawing/2014/main" id="{7874A013-E5E2-4AE1-8E93-029A2B41E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31" name="Isosceles Triangle 3030">
              <a:extLst>
                <a:ext uri="{FF2B5EF4-FFF2-40B4-BE49-F238E27FC236}">
                  <a16:creationId xmlns:a16="http://schemas.microsoft.com/office/drawing/2014/main" id="{4355329E-E608-4F7A-B4EF-8FEF07D75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32" name="Isosceles Triangle 3031">
              <a:extLst>
                <a:ext uri="{FF2B5EF4-FFF2-40B4-BE49-F238E27FC236}">
                  <a16:creationId xmlns:a16="http://schemas.microsoft.com/office/drawing/2014/main" id="{53D9BFDF-B250-44FF-9BD7-C204EFBFC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3004" name="Google Shape;3004;p62"/>
          <p:cNvSpPr txBox="1"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</a:pPr>
            <a:r>
              <a:rPr lang="en-US" sz="36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Investigation</a:t>
            </a:r>
          </a:p>
        </p:txBody>
      </p:sp>
      <p:sp>
        <p:nvSpPr>
          <p:cNvPr id="3007" name="Google Shape;3007;p62"/>
          <p:cNvSpPr txBox="1"/>
          <p:nvPr/>
        </p:nvSpPr>
        <p:spPr>
          <a:xfrm>
            <a:off x="685167" y="2160589"/>
            <a:ext cx="3720916" cy="3560733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457200" lvl="0" indent="-3937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sym typeface="Calibri"/>
              </a:rPr>
              <a:t>Draw a line crossing all 3 parallel lines.</a:t>
            </a:r>
          </a:p>
          <a:p>
            <a:pPr marL="457200" lvl="0" indent="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  <a:sym typeface="Calibri"/>
            </a:endParaRPr>
          </a:p>
          <a:p>
            <a:pPr marL="457200" lvl="0" indent="-3937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sym typeface="Calibri"/>
              </a:rPr>
              <a:t>With the aid of your ruler do you notice anything interesting?</a:t>
            </a:r>
          </a:p>
          <a:p>
            <a:pPr marL="457200" lvl="0" indent="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  <a:sym typeface="Calibri"/>
            </a:endParaRPr>
          </a:p>
          <a:p>
            <a:pPr marL="457200" lvl="0" indent="-3937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sym typeface="Calibri"/>
              </a:rPr>
              <a:t>Repeat with different lines if needed</a:t>
            </a:r>
          </a:p>
        </p:txBody>
      </p:sp>
      <p:pic>
        <p:nvPicPr>
          <p:cNvPr id="3006" name="Google Shape;3006;p6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54035" y="2014540"/>
            <a:ext cx="4602747" cy="2324387"/>
          </a:xfrm>
          <a:prstGeom prst="rect">
            <a:avLst/>
          </a:prstGeom>
          <a:noFill/>
        </p:spPr>
      </p:pic>
      <p:sp>
        <p:nvSpPr>
          <p:cNvPr id="3005" name="Google Shape;3005;p6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90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t>8</a:t>
            </a:fld>
            <a:endParaRPr lang="en-US" sz="90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3" name="Google Shape;3013;p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are these?</a:t>
            </a:r>
            <a:endParaRPr/>
          </a:p>
        </p:txBody>
      </p:sp>
      <p:sp>
        <p:nvSpPr>
          <p:cNvPr id="3014" name="Google Shape;3014;p6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sp>
        <p:nvSpPr>
          <p:cNvPr id="3015" name="Google Shape;3015;p63"/>
          <p:cNvSpPr txBox="1"/>
          <p:nvPr/>
        </p:nvSpPr>
        <p:spPr>
          <a:xfrm>
            <a:off x="2292275" y="4182625"/>
            <a:ext cx="1601400" cy="3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6" name="Google Shape;3016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7650" y="1843227"/>
            <a:ext cx="4909501" cy="336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7" name="Google Shape;3017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8300" y="2227002"/>
            <a:ext cx="2547650" cy="297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204</Words>
  <Application>Microsoft Office PowerPoint</Application>
  <PresentationFormat>Widescreen</PresentationFormat>
  <Paragraphs>63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Calibri</vt:lpstr>
      <vt:lpstr>Arial</vt:lpstr>
      <vt:lpstr>Wingdings 3</vt:lpstr>
      <vt:lpstr>Trebuchet MS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Identifying Van Hiele Levels</vt:lpstr>
      <vt:lpstr>PowerPoint Presentation</vt:lpstr>
      <vt:lpstr>Investigation</vt:lpstr>
      <vt:lpstr>What are these?</vt:lpstr>
      <vt:lpstr>Space as a series of shapes</vt:lpstr>
      <vt:lpstr>Possible Solutions</vt:lpstr>
      <vt:lpstr>Solution</vt:lpstr>
      <vt:lpstr>Explaining the mystery</vt:lpstr>
      <vt:lpstr>PowerPoint Presentation</vt:lpstr>
      <vt:lpstr>PowerPoint Presentation</vt:lpstr>
      <vt:lpstr>PowerPoint Presentation</vt:lpstr>
      <vt:lpstr>PowerPoint Presentation</vt:lpstr>
      <vt:lpstr>The van Hiele Theory of Geometric Thought</vt:lpstr>
      <vt:lpstr>Junior Cycle Specification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modified xsi:type="dcterms:W3CDTF">2024-11-22T00:56:34Z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b170d26-a298-4fcb-93e8-f72c55c78d0a_Enabled">
    <vt:lpwstr>true</vt:lpwstr>
  </property>
  <property fmtid="{D5CDD505-2E9C-101B-9397-08002B2CF9AE}" pid="3" name="MSIP_Label_bb170d26-a298-4fcb-93e8-f72c55c78d0a_SetDate">
    <vt:lpwstr>2024-11-07T23:20:57Z</vt:lpwstr>
  </property>
  <property fmtid="{D5CDD505-2E9C-101B-9397-08002B2CF9AE}" pid="4" name="MSIP_Label_bb170d26-a298-4fcb-93e8-f72c55c78d0a_Method">
    <vt:lpwstr>Standard</vt:lpwstr>
  </property>
  <property fmtid="{D5CDD505-2E9C-101B-9397-08002B2CF9AE}" pid="5" name="MSIP_Label_bb170d26-a298-4fcb-93e8-f72c55c78d0a_Name">
    <vt:lpwstr>defa4170-0d19-0005-0004-bc88714345d2</vt:lpwstr>
  </property>
  <property fmtid="{D5CDD505-2E9C-101B-9397-08002B2CF9AE}" pid="6" name="MSIP_Label_bb170d26-a298-4fcb-93e8-f72c55c78d0a_SiteId">
    <vt:lpwstr>3ed6c8f5-4c16-44ad-9eed-60f851834a84</vt:lpwstr>
  </property>
  <property fmtid="{D5CDD505-2E9C-101B-9397-08002B2CF9AE}" pid="7" name="MSIP_Label_bb170d26-a298-4fcb-93e8-f72c55c78d0a_ActionId">
    <vt:lpwstr>8ed3c096-a184-44a4-b87c-afa504e72cc7</vt:lpwstr>
  </property>
  <property fmtid="{D5CDD505-2E9C-101B-9397-08002B2CF9AE}" pid="8" name="MSIP_Label_bb170d26-a298-4fcb-93e8-f72c55c78d0a_ContentBits">
    <vt:lpwstr>0</vt:lpwstr>
  </property>
</Properties>
</file>