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0" r:id="rId5"/>
    <p:sldMasterId id="2147483664" r:id="rId6"/>
    <p:sldMasterId id="2147483680" r:id="rId7"/>
    <p:sldMasterId id="2147483657" r:id="rId8"/>
  </p:sldMasterIdLst>
  <p:notesMasterIdLst>
    <p:notesMasterId r:id="rId19"/>
  </p:notesMasterIdLst>
  <p:sldIdLst>
    <p:sldId id="257" r:id="rId9"/>
    <p:sldId id="1752" r:id="rId10"/>
    <p:sldId id="1753" r:id="rId11"/>
    <p:sldId id="1749" r:id="rId12"/>
    <p:sldId id="264" r:id="rId13"/>
    <p:sldId id="1745" r:id="rId14"/>
    <p:sldId id="1756" r:id="rId15"/>
    <p:sldId id="1754" r:id="rId16"/>
    <p:sldId id="1793" r:id="rId17"/>
    <p:sldId id="179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0E85C1A-C25F-109B-84C7-49F1152FB242}" name="Rachael Biddulph" initials="RB" userId="S::rachael.biddulph@ncca.ie::f320aa40-b5dc-447e-834d-67e812317fd5" providerId="AD"/>
  <p188:author id="{7D8D0B2F-3E73-ABFD-A333-2FBC6AC0D02A}" name="Sinéad Tuohy" initials="ST" userId="S::sinead.tuohy@ncca.ie::608cba2f-8257-436e-9497-d344c05c0a21" providerId="AD"/>
  <p188:author id="{FDA0BB36-1F2B-DD7D-D0E6-635D4FB6411A}" name="Niamh Daly" initials="ND" userId="S::niamh.daly@ncca.ie::7a055aed-a705-49cd-9333-2423eefbbc2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8215"/>
    <a:srgbClr val="16264E"/>
    <a:srgbClr val="DA0B45"/>
    <a:srgbClr val="DB0B45"/>
    <a:srgbClr val="791D7D"/>
    <a:srgbClr val="7E3012"/>
    <a:srgbClr val="898989"/>
    <a:srgbClr val="5715A0"/>
    <a:srgbClr val="771E7E"/>
    <a:srgbClr val="6628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02" d="100"/>
          <a:sy n="102" d="100"/>
        </p:scale>
        <p:origin x="192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2B29D4-3278-004C-BD8B-93CFAAD3616A}" type="datetimeFigureOut">
              <a:rPr lang="en-US" smtClean="0"/>
              <a:t>11/21/24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90960-9611-4E48-A32F-CFCBDB469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196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90960-9611-4E48-A32F-CFCBDB469B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521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CB3A3-BFA7-4149-BD30-EEF32D9583C1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548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CCA Bann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0507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8361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Auth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B838644-B6D9-A74B-9D00-4EFE5A1576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17326" y="2713463"/>
            <a:ext cx="6681868" cy="1204331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791D7D"/>
                </a:solidFill>
              </a:defRPr>
            </a:lvl1pPr>
          </a:lstStyle>
          <a:p>
            <a:r>
              <a:rPr lang="en-US"/>
              <a:t>Text size 36 (50 Characters)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8C79641-6AAA-994F-808C-D11851386D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17326" y="4088782"/>
            <a:ext cx="6681868" cy="1204331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Text size 28 (32 Characters)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914D513-ED53-B942-A523-813BC86E86E0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817326" y="1983986"/>
            <a:ext cx="6681868" cy="650489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Text size 32 (28 Characters)</a:t>
            </a:r>
          </a:p>
        </p:txBody>
      </p:sp>
    </p:spTree>
    <p:extLst>
      <p:ext uri="{BB962C8B-B14F-4D97-AF65-F5344CB8AC3E}">
        <p14:creationId xmlns:p14="http://schemas.microsoft.com/office/powerpoint/2010/main" val="3871245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89634" y="1499320"/>
            <a:ext cx="6400799" cy="3382900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771E7E"/>
                </a:solidFill>
              </a:defRPr>
            </a:lvl1pPr>
          </a:lstStyle>
          <a:p>
            <a:r>
              <a:rPr lang="en-US"/>
              <a:t>Text size 36 (50 Characters)</a:t>
            </a:r>
          </a:p>
        </p:txBody>
      </p:sp>
    </p:spTree>
    <p:extLst>
      <p:ext uri="{BB962C8B-B14F-4D97-AF65-F5344CB8AC3E}">
        <p14:creationId xmlns:p14="http://schemas.microsoft.com/office/powerpoint/2010/main" val="2122530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B838644-B6D9-A74B-9D00-4EFE5A1576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9752" y="854519"/>
            <a:ext cx="6847140" cy="2356886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791D7D"/>
                </a:solidFill>
              </a:defRPr>
            </a:lvl1pPr>
          </a:lstStyle>
          <a:p>
            <a:r>
              <a:rPr lang="en-US"/>
              <a:t>Text size 36 (50 Characters)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8C79641-6AAA-994F-808C-D11851386D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29752" y="3499934"/>
            <a:ext cx="6847140" cy="15001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Text size 36 (50 Characters)</a:t>
            </a:r>
          </a:p>
        </p:txBody>
      </p:sp>
    </p:spTree>
    <p:extLst>
      <p:ext uri="{BB962C8B-B14F-4D97-AF65-F5344CB8AC3E}">
        <p14:creationId xmlns:p14="http://schemas.microsoft.com/office/powerpoint/2010/main" val="15211044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2508422" y="176418"/>
            <a:ext cx="8845378" cy="611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200">
                <a:solidFill>
                  <a:srgbClr val="791D7D"/>
                </a:solidFill>
              </a:defRPr>
            </a:lvl1pPr>
          </a:lstStyle>
          <a:p>
            <a:r>
              <a:rPr lang="en-US"/>
              <a:t>Text Size 32 (38 characters)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2508422" y="1501697"/>
            <a:ext cx="8845378" cy="5016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7105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Photo Fills screen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346622" y="5697719"/>
            <a:ext cx="8845378" cy="611603"/>
          </a:xfrm>
          <a:prstGeom prst="rect">
            <a:avLst/>
          </a:prstGeom>
          <a:solidFill>
            <a:srgbClr val="791D7D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Text Size 32 (38 characters)</a:t>
            </a:r>
          </a:p>
        </p:txBody>
      </p:sp>
    </p:spTree>
    <p:extLst>
      <p:ext uri="{BB962C8B-B14F-4D97-AF65-F5344CB8AC3E}">
        <p14:creationId xmlns:p14="http://schemas.microsoft.com/office/powerpoint/2010/main" val="3367992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9732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D0111EB-735C-CE49-923A-3CAC056B32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17326" y="2713463"/>
            <a:ext cx="6681868" cy="1204331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DA0B45"/>
                </a:solidFill>
              </a:defRPr>
            </a:lvl1pPr>
          </a:lstStyle>
          <a:p>
            <a:r>
              <a:rPr lang="en-US"/>
              <a:t>Text size 36 (50 Characters)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7E6755B-E35B-8B48-A6E0-6B7B9297E89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17326" y="4088782"/>
            <a:ext cx="6681868" cy="1204331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Text size 28 (32 Characters)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950309-9416-3240-BCE6-26FAF913C76F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817326" y="1983986"/>
            <a:ext cx="6681868" cy="650489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Text size 32 (28 Characters)</a:t>
            </a:r>
          </a:p>
        </p:txBody>
      </p:sp>
    </p:spTree>
    <p:extLst>
      <p:ext uri="{BB962C8B-B14F-4D97-AF65-F5344CB8AC3E}">
        <p14:creationId xmlns:p14="http://schemas.microsoft.com/office/powerpoint/2010/main" val="640117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5EA159F-1084-8E44-A40A-82BB1E0E64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9634" y="1499320"/>
            <a:ext cx="6400799" cy="3382900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DA0B45"/>
                </a:solidFill>
              </a:defRPr>
            </a:lvl1pPr>
          </a:lstStyle>
          <a:p>
            <a:r>
              <a:rPr lang="en-US"/>
              <a:t>Text size 36 (50 Characters)</a:t>
            </a:r>
          </a:p>
        </p:txBody>
      </p:sp>
    </p:spTree>
    <p:extLst>
      <p:ext uri="{BB962C8B-B14F-4D97-AF65-F5344CB8AC3E}">
        <p14:creationId xmlns:p14="http://schemas.microsoft.com/office/powerpoint/2010/main" val="41733396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B838644-B6D9-A74B-9D00-4EFE5A1576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9752" y="946138"/>
            <a:ext cx="6847140" cy="2356886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DB0B45"/>
                </a:solidFill>
              </a:defRPr>
            </a:lvl1pPr>
          </a:lstStyle>
          <a:p>
            <a:r>
              <a:rPr lang="en-US"/>
              <a:t>Text size 36 (50 Characters)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8C79641-6AAA-994F-808C-D11851386D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29752" y="3591553"/>
            <a:ext cx="6847140" cy="15001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Text size 36 (50 Characters)</a:t>
            </a:r>
          </a:p>
        </p:txBody>
      </p:sp>
    </p:spTree>
    <p:extLst>
      <p:ext uri="{BB962C8B-B14F-4D97-AF65-F5344CB8AC3E}">
        <p14:creationId xmlns:p14="http://schemas.microsoft.com/office/powerpoint/2010/main" val="2911711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1829081-276C-D744-8B59-4EC775C883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76901" y="2067951"/>
            <a:ext cx="5799992" cy="160016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>
                <a:solidFill>
                  <a:srgbClr val="14264E"/>
                </a:solidFill>
              </a:defRPr>
            </a:lvl1pPr>
          </a:lstStyle>
          <a:p>
            <a:r>
              <a:rPr lang="en-US"/>
              <a:t>Text size 36 (50 Characters)</a:t>
            </a:r>
          </a:p>
        </p:txBody>
      </p:sp>
    </p:spTree>
    <p:extLst>
      <p:ext uri="{BB962C8B-B14F-4D97-AF65-F5344CB8AC3E}">
        <p14:creationId xmlns:p14="http://schemas.microsoft.com/office/powerpoint/2010/main" val="21261803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EB27F0-C79F-2747-9D12-6570A0E3F9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422" y="176418"/>
            <a:ext cx="8845378" cy="611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200">
                <a:solidFill>
                  <a:srgbClr val="DA0B45"/>
                </a:solidFill>
              </a:defRPr>
            </a:lvl1pPr>
          </a:lstStyle>
          <a:p>
            <a:r>
              <a:rPr lang="en-US"/>
              <a:t>Click to edit Master - Size 32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82A96-2164-FE47-A3B2-9CFF8315C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422" y="1501697"/>
            <a:ext cx="8845378" cy="5016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415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Photo Fills screen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346622" y="5697719"/>
            <a:ext cx="8845378" cy="611603"/>
          </a:xfrm>
          <a:prstGeom prst="rect">
            <a:avLst/>
          </a:prstGeom>
          <a:solidFill>
            <a:srgbClr val="DB0B45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Text Size 32 (38 characters)</a:t>
            </a:r>
          </a:p>
        </p:txBody>
      </p:sp>
    </p:spTree>
    <p:extLst>
      <p:ext uri="{BB962C8B-B14F-4D97-AF65-F5344CB8AC3E}">
        <p14:creationId xmlns:p14="http://schemas.microsoft.com/office/powerpoint/2010/main" val="29167162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1163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ABB70DF-8515-8742-939A-51664D67A7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17326" y="2713463"/>
            <a:ext cx="6681868" cy="1204331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98215"/>
                </a:solidFill>
              </a:defRPr>
            </a:lvl1pPr>
          </a:lstStyle>
          <a:p>
            <a:r>
              <a:rPr lang="en-US"/>
              <a:t>Text size 36 (50 Characters)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36375C-34C6-684F-AE0C-4F06F7D4AFC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17326" y="4088782"/>
            <a:ext cx="6681868" cy="1204331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Text size 28 (32 Characters)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FFBF3BC-A2D3-FA4B-BB3A-C09CE2D3CF2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817326" y="1983986"/>
            <a:ext cx="6681868" cy="650489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Text size 32 (28 Characters)</a:t>
            </a:r>
          </a:p>
        </p:txBody>
      </p:sp>
    </p:spTree>
    <p:extLst>
      <p:ext uri="{BB962C8B-B14F-4D97-AF65-F5344CB8AC3E}">
        <p14:creationId xmlns:p14="http://schemas.microsoft.com/office/powerpoint/2010/main" val="15648540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7278" y="2030660"/>
            <a:ext cx="6400799" cy="3382900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098215"/>
                </a:solidFill>
              </a:defRPr>
            </a:lvl1pPr>
          </a:lstStyle>
          <a:p>
            <a:r>
              <a:rPr lang="en-US"/>
              <a:t>Text size 36 (50 Characters)</a:t>
            </a:r>
          </a:p>
        </p:txBody>
      </p:sp>
    </p:spTree>
    <p:extLst>
      <p:ext uri="{BB962C8B-B14F-4D97-AF65-F5344CB8AC3E}">
        <p14:creationId xmlns:p14="http://schemas.microsoft.com/office/powerpoint/2010/main" val="4163810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B838644-B6D9-A74B-9D00-4EFE5A1576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5039" y="1072114"/>
            <a:ext cx="6847140" cy="2356886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98215"/>
                </a:solidFill>
              </a:defRPr>
            </a:lvl1pPr>
          </a:lstStyle>
          <a:p>
            <a:r>
              <a:rPr lang="en-US"/>
              <a:t>Text size 36 (50 Characters)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8C79641-6AAA-994F-808C-D11851386D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05039" y="3717529"/>
            <a:ext cx="6847140" cy="15001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Text size 36 (50 Characters)</a:t>
            </a:r>
          </a:p>
        </p:txBody>
      </p:sp>
    </p:spTree>
    <p:extLst>
      <p:ext uri="{BB962C8B-B14F-4D97-AF65-F5344CB8AC3E}">
        <p14:creationId xmlns:p14="http://schemas.microsoft.com/office/powerpoint/2010/main" val="14089837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6B1E6E-24F7-8344-AD06-4ADED37215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422" y="176418"/>
            <a:ext cx="8845378" cy="611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200">
                <a:solidFill>
                  <a:srgbClr val="098215"/>
                </a:solidFill>
              </a:defRPr>
            </a:lvl1pPr>
          </a:lstStyle>
          <a:p>
            <a:r>
              <a:rPr lang="en-US"/>
              <a:t>Text Size 32 (38 characters)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E1088-34C7-3D41-A809-9D9D85305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422" y="1501697"/>
            <a:ext cx="8845378" cy="5016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41504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Photo Fills screen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346622" y="5697719"/>
            <a:ext cx="8845378" cy="611603"/>
          </a:xfrm>
          <a:prstGeom prst="rect">
            <a:avLst/>
          </a:prstGeom>
          <a:solidFill>
            <a:srgbClr val="098215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Text Size 32 (38 characters)</a:t>
            </a:r>
          </a:p>
        </p:txBody>
      </p:sp>
    </p:spTree>
    <p:extLst>
      <p:ext uri="{BB962C8B-B14F-4D97-AF65-F5344CB8AC3E}">
        <p14:creationId xmlns:p14="http://schemas.microsoft.com/office/powerpoint/2010/main" val="31138946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66698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77292C4-4FA9-2542-A0E6-EC4DECEE05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17326" y="2713463"/>
            <a:ext cx="6681868" cy="1204331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7E3012"/>
                </a:solidFill>
              </a:defRPr>
            </a:lvl1pPr>
          </a:lstStyle>
          <a:p>
            <a:r>
              <a:rPr lang="en-US"/>
              <a:t>Text size 36 (50 Characters)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86B1FE0-3E36-F84C-93B6-ECBC8DC5A58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17326" y="4088782"/>
            <a:ext cx="6681868" cy="1204331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Text size 28 (32 Characters)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17E1EAC-1867-EC43-8184-A42620FE08C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817326" y="1983986"/>
            <a:ext cx="6681868" cy="650489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Text size 32 (28 Characters)</a:t>
            </a:r>
          </a:p>
        </p:txBody>
      </p:sp>
    </p:spTree>
    <p:extLst>
      <p:ext uri="{BB962C8B-B14F-4D97-AF65-F5344CB8AC3E}">
        <p14:creationId xmlns:p14="http://schemas.microsoft.com/office/powerpoint/2010/main" val="4002415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Auth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B838644-B6D9-A74B-9D00-4EFE5A1576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440" y="2713463"/>
            <a:ext cx="6454754" cy="112999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>
                <a:solidFill>
                  <a:srgbClr val="14264E"/>
                </a:solidFill>
              </a:defRPr>
            </a:lvl1pPr>
          </a:lstStyle>
          <a:p>
            <a:r>
              <a:rPr lang="en-US"/>
              <a:t>Text size 36 (50 Characters)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8C79641-6AAA-994F-808C-D11851386D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044440" y="4088782"/>
            <a:ext cx="6454754" cy="12043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Text size 28 (32 Characters)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914D513-ED53-B942-A523-813BC86E86E0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044440" y="1983986"/>
            <a:ext cx="6454754" cy="6504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Text size 32 (28 Characters)</a:t>
            </a:r>
          </a:p>
        </p:txBody>
      </p:sp>
    </p:spTree>
    <p:extLst>
      <p:ext uri="{BB962C8B-B14F-4D97-AF65-F5344CB8AC3E}">
        <p14:creationId xmlns:p14="http://schemas.microsoft.com/office/powerpoint/2010/main" val="10067443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8C50E22-C485-0347-BDF8-687A2C9AFF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17326" y="2504060"/>
            <a:ext cx="6681868" cy="1204331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7E3012"/>
                </a:solidFill>
              </a:defRPr>
            </a:lvl1pPr>
          </a:lstStyle>
          <a:p>
            <a:r>
              <a:rPr lang="en-US"/>
              <a:t>Text size 36 (50 Characters) </a:t>
            </a:r>
          </a:p>
        </p:txBody>
      </p:sp>
    </p:spTree>
    <p:extLst>
      <p:ext uri="{BB962C8B-B14F-4D97-AF65-F5344CB8AC3E}">
        <p14:creationId xmlns:p14="http://schemas.microsoft.com/office/powerpoint/2010/main" val="23474358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B838644-B6D9-A74B-9D00-4EFE5A1576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9752" y="656207"/>
            <a:ext cx="6847140" cy="2356886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/>
              <a:t>Text size 36 (50 Characters)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8C79641-6AAA-994F-808C-D11851386D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29752" y="3301622"/>
            <a:ext cx="6847140" cy="15001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Text size 36 (50 Characters) </a:t>
            </a:r>
          </a:p>
        </p:txBody>
      </p:sp>
    </p:spTree>
    <p:extLst>
      <p:ext uri="{BB962C8B-B14F-4D97-AF65-F5344CB8AC3E}">
        <p14:creationId xmlns:p14="http://schemas.microsoft.com/office/powerpoint/2010/main" val="2514890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BEDDCB-C999-2145-A380-F5142143F3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422" y="176418"/>
            <a:ext cx="8845378" cy="611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200">
                <a:solidFill>
                  <a:srgbClr val="7E3012"/>
                </a:solidFill>
              </a:defRPr>
            </a:lvl1pPr>
          </a:lstStyle>
          <a:p>
            <a:r>
              <a:rPr lang="en-US"/>
              <a:t>Text Size 32 (38 characters)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BEBE03-DE0B-554E-8963-1E6441701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422" y="1501697"/>
            <a:ext cx="8845378" cy="5016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3640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Auth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B838644-B6D9-A74B-9D00-4EFE5A1576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600" y="1821821"/>
            <a:ext cx="6332462" cy="126521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>
                <a:solidFill>
                  <a:srgbClr val="14264E"/>
                </a:solidFill>
              </a:defRPr>
            </a:lvl1pPr>
          </a:lstStyle>
          <a:p>
            <a:r>
              <a:rPr lang="en-US"/>
              <a:t>Text size 36 (50 Characters)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8C79641-6AAA-994F-808C-D11851386D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81600" y="3389973"/>
            <a:ext cx="6332462" cy="12043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Text size 36 (50 Characters)</a:t>
            </a:r>
          </a:p>
        </p:txBody>
      </p:sp>
    </p:spTree>
    <p:extLst>
      <p:ext uri="{BB962C8B-B14F-4D97-AF65-F5344CB8AC3E}">
        <p14:creationId xmlns:p14="http://schemas.microsoft.com/office/powerpoint/2010/main" val="2091901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CC7ED99A-FA3E-8A42-991D-597B05A727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422" y="176418"/>
            <a:ext cx="8845378" cy="611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IE" b="1" smtClean="0">
                <a:effectLst/>
              </a:defRPr>
            </a:lvl1pPr>
          </a:lstStyle>
          <a:p>
            <a:r>
              <a:rPr lang="en-IE" b="1">
                <a:solidFill>
                  <a:srgbClr val="101B3D"/>
                </a:solidFill>
                <a:effectLst/>
                <a:latin typeface="Arial" panose="020B0604020202020204" pitchFamily="34" charset="0"/>
              </a:rPr>
              <a:t>Text Size 32 (38 characters)</a:t>
            </a:r>
            <a:endParaRPr lang="en-IE">
              <a:solidFill>
                <a:srgbClr val="101B3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B2DE073-B2E9-884A-867F-55BF29114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422" y="1501697"/>
            <a:ext cx="8845378" cy="5016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0712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B4672-B87F-4F83-A889-0C72077A9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64581-337F-4CA6-8D90-351035A07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05EDC-2CF2-4E6D-AE9C-A068B94FA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EFE0E-9ABF-4EB6-BCF9-5BB2B3C485E6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11680-6D11-476B-B6E9-6CC752EB5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30B28-5FC2-4C30-AA10-0CED6DED9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C3D0A-9E3C-4474-B7C0-7E4664AAFA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917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9372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8C50E22-C485-0347-BDF8-687A2C9AFF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17326" y="2504060"/>
            <a:ext cx="6681868" cy="1204331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7E3012"/>
                </a:solidFill>
              </a:defRPr>
            </a:lvl1pPr>
          </a:lstStyle>
          <a:p>
            <a:r>
              <a:rPr lang="en-US"/>
              <a:t>Text size 36 (50 Characters) </a:t>
            </a:r>
          </a:p>
        </p:txBody>
      </p:sp>
    </p:spTree>
    <p:extLst>
      <p:ext uri="{BB962C8B-B14F-4D97-AF65-F5344CB8AC3E}">
        <p14:creationId xmlns:p14="http://schemas.microsoft.com/office/powerpoint/2010/main" val="4270875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BEDDCB-C999-2145-A380-F5142143F3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422" y="176418"/>
            <a:ext cx="8845378" cy="611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200">
                <a:solidFill>
                  <a:srgbClr val="7E3012"/>
                </a:solidFill>
              </a:defRPr>
            </a:lvl1pPr>
          </a:lstStyle>
          <a:p>
            <a:r>
              <a:rPr lang="en-US"/>
              <a:t>Text Size 32 (38 characters)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BEBE03-DE0B-554E-8963-1E6441701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422" y="1501697"/>
            <a:ext cx="8845378" cy="5016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8888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8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422" y="365125"/>
            <a:ext cx="88453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Text Size 32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422" y="1825624"/>
            <a:ext cx="8845378" cy="46220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Bullet 1 size 28</a:t>
            </a:r>
          </a:p>
          <a:p>
            <a:pPr lvl="1"/>
            <a:r>
              <a:rPr lang="en-US"/>
              <a:t>Second level Size 24</a:t>
            </a:r>
          </a:p>
        </p:txBody>
      </p:sp>
    </p:spTree>
    <p:extLst>
      <p:ext uri="{BB962C8B-B14F-4D97-AF65-F5344CB8AC3E}">
        <p14:creationId xmlns:p14="http://schemas.microsoft.com/office/powerpoint/2010/main" val="140597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50" r:id="rId2"/>
    <p:sldLayoutId id="2147483656" r:id="rId3"/>
    <p:sldLayoutId id="2147483692" r:id="rId4"/>
    <p:sldLayoutId id="2147483689" r:id="rId5"/>
    <p:sldLayoutId id="2147483699" r:id="rId6"/>
    <p:sldLayoutId id="2147483700" r:id="rId7"/>
    <p:sldLayoutId id="2147483701" r:id="rId8"/>
    <p:sldLayoutId id="214748370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4264E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422" y="365125"/>
            <a:ext cx="88453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422" y="1825624"/>
            <a:ext cx="8845378" cy="46220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425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93" r:id="rId2"/>
    <p:sldLayoutId id="2147483672" r:id="rId3"/>
    <p:sldLayoutId id="2147483673" r:id="rId4"/>
    <p:sldLayoutId id="2147483675" r:id="rId5"/>
    <p:sldLayoutId id="214748369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791D7D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422" y="365125"/>
            <a:ext cx="88453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422" y="1825624"/>
            <a:ext cx="8845378" cy="46220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8427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9" r:id="rId3"/>
    <p:sldLayoutId id="2147483667" r:id="rId4"/>
    <p:sldLayoutId id="2147483678" r:id="rId5"/>
    <p:sldLayoutId id="214748369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A81035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422" y="365125"/>
            <a:ext cx="88453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422" y="1825624"/>
            <a:ext cx="8845378" cy="46220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202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4" r:id="rId2"/>
    <p:sldLayoutId id="2147483682" r:id="rId3"/>
    <p:sldLayoutId id="2147483683" r:id="rId4"/>
    <p:sldLayoutId id="2147483686" r:id="rId5"/>
    <p:sldLayoutId id="214748369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A5A0F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422" y="365125"/>
            <a:ext cx="88453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422" y="1825624"/>
            <a:ext cx="8845378" cy="46220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164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0" r:id="rId2"/>
    <p:sldLayoutId id="2147483695" r:id="rId3"/>
    <p:sldLayoutId id="2147483661" r:id="rId4"/>
    <p:sldLayoutId id="2147483679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662810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thank-you-letters-2204270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ncca.i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1FC7A-CF12-AF13-3F88-118F9D56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721" y="3594484"/>
            <a:ext cx="5799992" cy="1600160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Arial"/>
                <a:ea typeface="Lato"/>
                <a:cs typeface="Arial"/>
              </a:rPr>
              <a:t>Curriculum updates </a:t>
            </a:r>
            <a:br>
              <a:rPr lang="en-GB" dirty="0"/>
            </a:br>
            <a:r>
              <a:rPr lang="en-GB" dirty="0">
                <a:latin typeface="Arial"/>
                <a:ea typeface="Lato"/>
                <a:cs typeface="Arial"/>
              </a:rPr>
              <a:t>October 2024</a:t>
            </a:r>
            <a:br>
              <a:rPr lang="en-GB" dirty="0"/>
            </a:br>
            <a:br>
              <a:rPr lang="en-GB" dirty="0"/>
            </a:br>
            <a:r>
              <a:rPr lang="en-GB" dirty="0">
                <a:latin typeface="Arial"/>
                <a:ea typeface="Lato"/>
                <a:cs typeface="Arial"/>
              </a:rPr>
              <a:t>Rachel </a:t>
            </a:r>
            <a:r>
              <a:rPr lang="en-GB" dirty="0" err="1">
                <a:latin typeface="Arial"/>
                <a:ea typeface="Lato"/>
                <a:cs typeface="Arial"/>
              </a:rPr>
              <a:t>Linney</a:t>
            </a:r>
            <a:br>
              <a:rPr lang="en-GB" dirty="0"/>
            </a:br>
            <a:r>
              <a:rPr lang="en-GB" dirty="0">
                <a:latin typeface="Arial"/>
                <a:ea typeface="Lato"/>
                <a:cs typeface="Arial"/>
              </a:rPr>
              <a:t>NCCA</a:t>
            </a:r>
            <a:endParaRPr lang="en-IE" dirty="0">
              <a:latin typeface="Arial"/>
              <a:ea typeface="Lato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9619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ue text with a black background&#10;&#10;Description automatically generated">
            <a:extLst>
              <a:ext uri="{FF2B5EF4-FFF2-40B4-BE49-F238E27FC236}">
                <a16:creationId xmlns:a16="http://schemas.microsoft.com/office/drawing/2014/main" id="{EDA9A4F0-26A6-D663-FC5F-76410AC8DD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692587" y="239152"/>
            <a:ext cx="6379696" cy="6379696"/>
          </a:xfrm>
        </p:spPr>
      </p:pic>
    </p:spTree>
    <p:extLst>
      <p:ext uri="{BB962C8B-B14F-4D97-AF65-F5344CB8AC3E}">
        <p14:creationId xmlns:p14="http://schemas.microsoft.com/office/powerpoint/2010/main" val="211680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6941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A68FF-142E-1A4B-2404-EC32C362E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ea typeface="Lato"/>
                <a:cs typeface="Arial"/>
              </a:rPr>
              <a:t>Junior Cycle Mathematics Updates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F001A4E-2051-84C7-8BAB-7B7A548C8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364" y="1343854"/>
            <a:ext cx="6695449" cy="50163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 dirty="0">
              <a:latin typeface="Arial"/>
              <a:ea typeface="Lato"/>
              <a:cs typeface="Arial"/>
            </a:endParaRPr>
          </a:p>
          <a:p>
            <a:pPr marL="457200" indent="-457200"/>
            <a:r>
              <a:rPr lang="en-GB" dirty="0">
                <a:latin typeface="Arial"/>
                <a:ea typeface="Lato"/>
                <a:cs typeface="Arial"/>
              </a:rPr>
              <a:t>Ongoing development of examples of student work. </a:t>
            </a:r>
            <a:endParaRPr lang="en-GB" dirty="0"/>
          </a:p>
          <a:p>
            <a:pPr marL="914400" lvl="1" indent="-457200">
              <a:buFont typeface="Courier New"/>
              <a:buChar char="o"/>
            </a:pPr>
            <a:r>
              <a:rPr lang="en-GB" sz="2800" dirty="0">
                <a:latin typeface="Arial"/>
                <a:ea typeface="Lato"/>
                <a:cs typeface="Arial"/>
              </a:rPr>
              <a:t>Would you like to </a:t>
            </a:r>
            <a:r>
              <a:rPr lang="en-GB" sz="2800" dirty="0">
                <a:solidFill>
                  <a:srgbClr val="000000"/>
                </a:solidFill>
                <a:latin typeface="Arial"/>
                <a:ea typeface="Lato"/>
                <a:cs typeface="Arial"/>
              </a:rPr>
              <a:t>involved</a:t>
            </a:r>
            <a:r>
              <a:rPr lang="en-GB" sz="2800" dirty="0">
                <a:latin typeface="Arial"/>
                <a:ea typeface="Lato"/>
                <a:cs typeface="Arial"/>
              </a:rPr>
              <a:t>? </a:t>
            </a:r>
            <a:endParaRPr lang="en-GB" sz="2800" dirty="0"/>
          </a:p>
          <a:p>
            <a:pPr marL="914400" lvl="1" indent="-457200">
              <a:buFont typeface="Courier New"/>
              <a:buChar char="o"/>
            </a:pPr>
            <a:r>
              <a:rPr lang="en-GB" sz="2800" dirty="0">
                <a:latin typeface="Arial"/>
                <a:ea typeface="Lato"/>
                <a:cs typeface="Arial"/>
              </a:rPr>
              <a:t>Please email - </a:t>
            </a:r>
            <a:r>
              <a:rPr lang="en-GB" sz="2800" b="1" dirty="0">
                <a:solidFill>
                  <a:schemeClr val="tx2"/>
                </a:solidFill>
                <a:latin typeface="Arial"/>
                <a:ea typeface="Lato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Info@ncca.ie</a:t>
            </a:r>
            <a:endParaRPr lang="en-GB" sz="2800" dirty="0">
              <a:solidFill>
                <a:schemeClr val="tx2"/>
              </a:solidFill>
            </a:endParaRPr>
          </a:p>
          <a:p>
            <a:pPr marL="914400" lvl="1" indent="-457200">
              <a:buFont typeface="Courier New"/>
              <a:buChar char="o"/>
            </a:pPr>
            <a:endParaRPr lang="en-GB" dirty="0">
              <a:latin typeface="Arial"/>
              <a:ea typeface="Lato"/>
              <a:cs typeface="Arial"/>
            </a:endParaRPr>
          </a:p>
          <a:p>
            <a:pPr marL="0" indent="0">
              <a:lnSpc>
                <a:spcPct val="120000"/>
              </a:lnSpc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457200" indent="-457200"/>
            <a:r>
              <a:rPr lang="en-GB" dirty="0">
                <a:latin typeface="Arial"/>
                <a:ea typeface="Lato"/>
                <a:cs typeface="Arial"/>
              </a:rPr>
              <a:t>CBA calendar for 2024-2025 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68958-703A-0C13-1CF0-A495CED43B16}"/>
              </a:ext>
            </a:extLst>
          </p:cNvPr>
          <p:cNvSpPr txBox="1"/>
          <p:nvPr/>
        </p:nvSpPr>
        <p:spPr>
          <a:xfrm>
            <a:off x="8172670" y="810780"/>
            <a:ext cx="262692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cs typeface="Calibri"/>
              </a:rPr>
              <a:t>Curriculum Online – </a:t>
            </a:r>
            <a:endParaRPr lang="en-US">
              <a:solidFill>
                <a:schemeClr val="bg1"/>
              </a:solidFill>
              <a:cs typeface="Calibri" panose="020F0502020204030204"/>
            </a:endParaRPr>
          </a:p>
          <a:p>
            <a:pPr algn="ctr"/>
            <a:r>
              <a:rPr lang="en-US" sz="1600">
                <a:solidFill>
                  <a:schemeClr val="bg1"/>
                </a:solidFill>
                <a:cs typeface="Calibri"/>
              </a:rPr>
              <a:t>Business</a:t>
            </a:r>
            <a:r>
              <a:rPr lang="en-US" sz="1600" dirty="0">
                <a:solidFill>
                  <a:schemeClr val="bg1"/>
                </a:solidFill>
                <a:cs typeface="Calibri"/>
              </a:rPr>
              <a:t> Studies</a:t>
            </a:r>
            <a:endParaRPr lang="en-US">
              <a:solidFill>
                <a:schemeClr val="bg1"/>
              </a:solidFill>
              <a:cs typeface="Calibri" panose="020F0502020204030204"/>
            </a:endParaRPr>
          </a:p>
        </p:txBody>
      </p:sp>
      <p:pic>
        <p:nvPicPr>
          <p:cNvPr id="3" name="Picture 2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C63FAB14-271D-6808-F997-2DF864BF19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7443" y="4460216"/>
            <a:ext cx="1934473" cy="1891341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B05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8C68C2-A639-87CB-7076-4CCE2B2DB749}"/>
              </a:ext>
            </a:extLst>
          </p:cNvPr>
          <p:cNvSpPr txBox="1"/>
          <p:nvPr/>
        </p:nvSpPr>
        <p:spPr>
          <a:xfrm>
            <a:off x="8172669" y="4117572"/>
            <a:ext cx="262692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a typeface="Calibri"/>
                <a:cs typeface="Calibri" panose="020F0502020204030204"/>
              </a:rPr>
              <a:t>CBA Calendar 2024/25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1D5695-F57E-FC8E-D8B5-3764FBA464AE}"/>
              </a:ext>
            </a:extLst>
          </p:cNvPr>
          <p:cNvSpPr txBox="1"/>
          <p:nvPr/>
        </p:nvSpPr>
        <p:spPr>
          <a:xfrm>
            <a:off x="8172669" y="1395555"/>
            <a:ext cx="262692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a typeface="Calibri"/>
                <a:cs typeface="Calibri" panose="020F0502020204030204"/>
              </a:rPr>
              <a:t>Examples of work</a:t>
            </a:r>
          </a:p>
        </p:txBody>
      </p:sp>
      <p:pic>
        <p:nvPicPr>
          <p:cNvPr id="14" name="Picture 13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BDFB3DD0-A748-7261-FE28-9DC5F8D47D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8896" y="1507126"/>
            <a:ext cx="1934473" cy="1891341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B05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16" name="Picture 15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F0CB7530-3ECD-DC7A-930F-E5AADDE5A4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7443" y="1524888"/>
            <a:ext cx="2057400" cy="20828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4688E8D-84FE-9F1D-083E-399770764BC6}"/>
              </a:ext>
            </a:extLst>
          </p:cNvPr>
          <p:cNvSpPr txBox="1"/>
          <p:nvPr/>
        </p:nvSpPr>
        <p:spPr>
          <a:xfrm>
            <a:off x="8161214" y="1085988"/>
            <a:ext cx="262692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a typeface="Calibri"/>
                <a:cs typeface="Calibri" panose="020F0502020204030204"/>
              </a:rPr>
              <a:t>Samples of work</a:t>
            </a:r>
          </a:p>
        </p:txBody>
      </p:sp>
    </p:spTree>
    <p:extLst>
      <p:ext uri="{BB962C8B-B14F-4D97-AF65-F5344CB8AC3E}">
        <p14:creationId xmlns:p14="http://schemas.microsoft.com/office/powerpoint/2010/main" val="61907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1646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AACD5-0382-1641-B9CC-BEE0A7BF7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ea typeface="Lato"/>
                <a:cs typeface="Arial"/>
              </a:rPr>
              <a:t>Leaving Certificate Mathematics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60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6094" y="187319"/>
            <a:ext cx="8845378" cy="1325563"/>
          </a:xfrm>
        </p:spPr>
        <p:txBody>
          <a:bodyPr/>
          <a:lstStyle/>
          <a:p>
            <a:r>
              <a:rPr lang="en-IE" dirty="0">
                <a:latin typeface="Arial"/>
                <a:ea typeface="Lato"/>
                <a:cs typeface="Arial"/>
              </a:rPr>
              <a:t>LC Mathematics redevelopment: progress and milestones</a:t>
            </a:r>
          </a:p>
        </p:txBody>
      </p:sp>
      <p:sp>
        <p:nvSpPr>
          <p:cNvPr id="6" name="Donut 5"/>
          <p:cNvSpPr/>
          <p:nvPr/>
        </p:nvSpPr>
        <p:spPr>
          <a:xfrm>
            <a:off x="532095" y="3240494"/>
            <a:ext cx="1004538" cy="987126"/>
          </a:xfrm>
          <a:prstGeom prst="donut">
            <a:avLst>
              <a:gd name="adj" fmla="val 2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7" name="Group 6"/>
          <p:cNvGrpSpPr/>
          <p:nvPr/>
        </p:nvGrpSpPr>
        <p:grpSpPr>
          <a:xfrm>
            <a:off x="1074135" y="1495703"/>
            <a:ext cx="2060995" cy="1729289"/>
            <a:chOff x="-409752" y="1672578"/>
            <a:chExt cx="2060995" cy="1729289"/>
          </a:xfrm>
        </p:grpSpPr>
        <p:sp>
          <p:nvSpPr>
            <p:cNvPr id="35" name="Rectangle 34"/>
            <p:cNvSpPr/>
            <p:nvPr/>
          </p:nvSpPr>
          <p:spPr>
            <a:xfrm rot="18170445">
              <a:off x="461466" y="2212090"/>
              <a:ext cx="1605721" cy="77383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6" name="Rectangle 35"/>
            <p:cNvSpPr/>
            <p:nvPr/>
          </p:nvSpPr>
          <p:spPr>
            <a:xfrm rot="18170445">
              <a:off x="-825696" y="2088522"/>
              <a:ext cx="1605721" cy="7738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5880" tIns="0" rIns="0" bIns="0" numCol="1" spcCol="1270" anchor="ctr" anchorCtr="0">
              <a:noAutofit/>
            </a:bodyPr>
            <a:lstStyle/>
            <a:p>
              <a:pPr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>
                  <a:solidFill>
                    <a:srgbClr val="00B050"/>
                  </a:solidFill>
                </a:rPr>
                <a:t>Background Paper</a:t>
              </a:r>
            </a:p>
          </p:txBody>
        </p:sp>
      </p:grpSp>
      <p:sp>
        <p:nvSpPr>
          <p:cNvPr id="8" name="Oval 7"/>
          <p:cNvSpPr/>
          <p:nvPr/>
        </p:nvSpPr>
        <p:spPr>
          <a:xfrm>
            <a:off x="2103441" y="3429715"/>
            <a:ext cx="670471" cy="67047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9" name="Group 8"/>
          <p:cNvGrpSpPr/>
          <p:nvPr/>
        </p:nvGrpSpPr>
        <p:grpSpPr>
          <a:xfrm>
            <a:off x="1887203" y="3972368"/>
            <a:ext cx="1359654" cy="1430213"/>
            <a:chOff x="270964" y="4149244"/>
            <a:chExt cx="1359654" cy="1430213"/>
          </a:xfrm>
        </p:grpSpPr>
        <p:sp>
          <p:nvSpPr>
            <p:cNvPr id="33" name="Rectangle 32"/>
            <p:cNvSpPr/>
            <p:nvPr/>
          </p:nvSpPr>
          <p:spPr>
            <a:xfrm rot="18134808">
              <a:off x="601239" y="4508888"/>
              <a:ext cx="1389024" cy="66973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4" name="Rectangle 33"/>
            <p:cNvSpPr/>
            <p:nvPr/>
          </p:nvSpPr>
          <p:spPr>
            <a:xfrm rot="18134808">
              <a:off x="-88680" y="4550077"/>
              <a:ext cx="1389024" cy="6697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48260" bIns="0" numCol="1" spcCol="1270" anchor="ctr" anchorCtr="0">
              <a:noAutofit/>
            </a:bodyPr>
            <a:lstStyle/>
            <a:p>
              <a:pPr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>
                  <a:solidFill>
                    <a:srgbClr val="00B050"/>
                  </a:solidFill>
                </a:rPr>
                <a:t>Board and Council 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3133958" y="3463225"/>
            <a:ext cx="670471" cy="670471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11" name="Group 10"/>
          <p:cNvGrpSpPr/>
          <p:nvPr/>
        </p:nvGrpSpPr>
        <p:grpSpPr>
          <a:xfrm>
            <a:off x="2916348" y="4190746"/>
            <a:ext cx="1395186" cy="1399321"/>
            <a:chOff x="1540750" y="4367622"/>
            <a:chExt cx="1395186" cy="1399321"/>
          </a:xfrm>
        </p:grpSpPr>
        <p:sp>
          <p:nvSpPr>
            <p:cNvPr id="31" name="Rectangle 30"/>
            <p:cNvSpPr/>
            <p:nvPr/>
          </p:nvSpPr>
          <p:spPr>
            <a:xfrm rot="18143554">
              <a:off x="1906557" y="4737563"/>
              <a:ext cx="1389024" cy="66973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2" name="Rectangle 31"/>
            <p:cNvSpPr/>
            <p:nvPr/>
          </p:nvSpPr>
          <p:spPr>
            <a:xfrm rot="18143554">
              <a:off x="1181106" y="4727266"/>
              <a:ext cx="1389024" cy="6697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48260" bIns="0" numCol="1" spcCol="1270" anchor="ctr" anchorCtr="0">
              <a:noAutofit/>
            </a:bodyPr>
            <a:lstStyle/>
            <a:p>
              <a:pPr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>
                  <a:solidFill>
                    <a:srgbClr val="00B0F0"/>
                  </a:solidFill>
                </a:rPr>
                <a:t>Development Group</a:t>
              </a:r>
            </a:p>
          </p:txBody>
        </p:sp>
      </p:grpSp>
      <p:sp>
        <p:nvSpPr>
          <p:cNvPr id="12" name="Donut 11"/>
          <p:cNvSpPr/>
          <p:nvPr/>
        </p:nvSpPr>
        <p:spPr>
          <a:xfrm>
            <a:off x="4136750" y="3341422"/>
            <a:ext cx="721330" cy="713193"/>
          </a:xfrm>
          <a:prstGeom prst="donut">
            <a:avLst>
              <a:gd name="adj" fmla="val 2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13" name="Group 12"/>
          <p:cNvGrpSpPr/>
          <p:nvPr/>
        </p:nvGrpSpPr>
        <p:grpSpPr>
          <a:xfrm>
            <a:off x="4633012" y="1864978"/>
            <a:ext cx="1163014" cy="1592302"/>
            <a:chOff x="3340584" y="1975776"/>
            <a:chExt cx="1163014" cy="1592302"/>
          </a:xfrm>
        </p:grpSpPr>
        <p:sp>
          <p:nvSpPr>
            <p:cNvPr id="29" name="Rectangle 28"/>
            <p:cNvSpPr/>
            <p:nvPr/>
          </p:nvSpPr>
          <p:spPr>
            <a:xfrm rot="18127513">
              <a:off x="3306143" y="2370622"/>
              <a:ext cx="1592302" cy="80260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" name="Rectangle 29"/>
            <p:cNvSpPr/>
            <p:nvPr/>
          </p:nvSpPr>
          <p:spPr>
            <a:xfrm rot="18127513">
              <a:off x="2945738" y="2370622"/>
              <a:ext cx="1592302" cy="802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5880" tIns="0" rIns="0" bIns="0" numCol="1" spcCol="1270" anchor="ctr" anchorCtr="0">
              <a:noAutofit/>
            </a:bodyPr>
            <a:lstStyle/>
            <a:p>
              <a:pPr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>
                  <a:solidFill>
                    <a:srgbClr val="00B050"/>
                  </a:solidFill>
                </a:rPr>
                <a:t>Consultation on BP and Report</a:t>
              </a:r>
            </a:p>
          </p:txBody>
        </p:sp>
      </p:grpSp>
      <p:sp>
        <p:nvSpPr>
          <p:cNvPr id="14" name="Oval 13"/>
          <p:cNvSpPr/>
          <p:nvPr/>
        </p:nvSpPr>
        <p:spPr>
          <a:xfrm>
            <a:off x="5127651" y="3416091"/>
            <a:ext cx="670471" cy="670471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15" name="Group 14"/>
          <p:cNvGrpSpPr/>
          <p:nvPr/>
        </p:nvGrpSpPr>
        <p:grpSpPr>
          <a:xfrm>
            <a:off x="4986147" y="4347570"/>
            <a:ext cx="1091924" cy="1419916"/>
            <a:chOff x="3473320" y="4118352"/>
            <a:chExt cx="1091924" cy="1419916"/>
          </a:xfrm>
        </p:grpSpPr>
        <p:sp>
          <p:nvSpPr>
            <p:cNvPr id="27" name="Rectangle 26"/>
            <p:cNvSpPr/>
            <p:nvPr/>
          </p:nvSpPr>
          <p:spPr>
            <a:xfrm rot="18157233">
              <a:off x="3535865" y="4508888"/>
              <a:ext cx="1389024" cy="66973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Rectangle 27"/>
            <p:cNvSpPr/>
            <p:nvPr/>
          </p:nvSpPr>
          <p:spPr>
            <a:xfrm rot="18157233">
              <a:off x="3113676" y="4477996"/>
              <a:ext cx="1389024" cy="6697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48260" bIns="0" numCol="1" spcCol="1270" anchor="ctr" anchorCtr="0">
              <a:noAutofit/>
            </a:bodyPr>
            <a:lstStyle/>
            <a:p>
              <a:pPr algn="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 dirty="0">
                  <a:solidFill>
                    <a:srgbClr val="00B0F0"/>
                  </a:solidFill>
                </a:rPr>
                <a:t>Specification Development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204700" y="1397802"/>
            <a:ext cx="2025699" cy="4515790"/>
            <a:chOff x="4167341" y="1574678"/>
            <a:chExt cx="2025699" cy="4515790"/>
          </a:xfrm>
        </p:grpSpPr>
        <p:sp>
          <p:nvSpPr>
            <p:cNvPr id="25" name="Rectangle 24"/>
            <p:cNvSpPr/>
            <p:nvPr/>
          </p:nvSpPr>
          <p:spPr>
            <a:xfrm rot="18002155">
              <a:off x="4837593" y="2068020"/>
              <a:ext cx="1848790" cy="86210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5"/>
            <p:cNvSpPr/>
            <p:nvPr/>
          </p:nvSpPr>
          <p:spPr>
            <a:xfrm rot="18002155">
              <a:off x="3673999" y="4735020"/>
              <a:ext cx="1848790" cy="8621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48260" bIns="0" numCol="1" spcCol="1270" anchor="ctr" anchorCtr="0">
              <a:noAutofit/>
            </a:bodyPr>
            <a:lstStyle/>
            <a:p>
              <a:pPr algn="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Consultation on Draft Specification</a:t>
              </a:r>
            </a:p>
          </p:txBody>
        </p:sp>
      </p:grpSp>
      <p:sp>
        <p:nvSpPr>
          <p:cNvPr id="17" name="Oval 16"/>
          <p:cNvSpPr/>
          <p:nvPr/>
        </p:nvSpPr>
        <p:spPr>
          <a:xfrm>
            <a:off x="8646164" y="3467546"/>
            <a:ext cx="670471" cy="670471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18" name="Group 17"/>
          <p:cNvGrpSpPr/>
          <p:nvPr/>
        </p:nvGrpSpPr>
        <p:grpSpPr>
          <a:xfrm>
            <a:off x="8175264" y="4080655"/>
            <a:ext cx="669735" cy="1389024"/>
            <a:chOff x="5751100" y="4248051"/>
            <a:chExt cx="669735" cy="1389024"/>
          </a:xfrm>
        </p:grpSpPr>
        <p:sp>
          <p:nvSpPr>
            <p:cNvPr id="23" name="Rectangle 22"/>
            <p:cNvSpPr/>
            <p:nvPr/>
          </p:nvSpPr>
          <p:spPr>
            <a:xfrm rot="18097140">
              <a:off x="5391456" y="4607695"/>
              <a:ext cx="1389024" cy="66973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Rectangle 23"/>
            <p:cNvSpPr/>
            <p:nvPr/>
          </p:nvSpPr>
          <p:spPr>
            <a:xfrm rot="18097140">
              <a:off x="5391456" y="4607695"/>
              <a:ext cx="1389024" cy="6697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48260" bIns="0" numCol="1" spcCol="1270" anchor="ctr" anchorCtr="0">
              <a:noAutofit/>
            </a:bodyPr>
            <a:lstStyle/>
            <a:p>
              <a:pPr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Board and  Council</a:t>
              </a:r>
            </a:p>
          </p:txBody>
        </p:sp>
      </p:grpSp>
      <p:sp>
        <p:nvSpPr>
          <p:cNvPr id="19" name="Donut 18"/>
          <p:cNvSpPr/>
          <p:nvPr/>
        </p:nvSpPr>
        <p:spPr>
          <a:xfrm>
            <a:off x="9479793" y="3158668"/>
            <a:ext cx="1291695" cy="1291695"/>
          </a:xfrm>
          <a:prstGeom prst="donut">
            <a:avLst>
              <a:gd name="adj" fmla="val 20000"/>
            </a:avLst>
          </a:prstGeom>
          <a:solidFill>
            <a:srgbClr val="0000FF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20" name="Group 19"/>
          <p:cNvGrpSpPr/>
          <p:nvPr/>
        </p:nvGrpSpPr>
        <p:grpSpPr>
          <a:xfrm>
            <a:off x="9447477" y="1495757"/>
            <a:ext cx="1165130" cy="1605721"/>
            <a:chOff x="7626694" y="1672632"/>
            <a:chExt cx="1165130" cy="1605721"/>
          </a:xfrm>
        </p:grpSpPr>
        <p:sp>
          <p:nvSpPr>
            <p:cNvPr id="21" name="Rectangle 20"/>
            <p:cNvSpPr/>
            <p:nvPr/>
          </p:nvSpPr>
          <p:spPr>
            <a:xfrm rot="18157653">
              <a:off x="7210750" y="2088576"/>
              <a:ext cx="1605721" cy="77383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2" name="Rectangle 21"/>
            <p:cNvSpPr/>
            <p:nvPr/>
          </p:nvSpPr>
          <p:spPr>
            <a:xfrm rot="18157653">
              <a:off x="7602047" y="2088576"/>
              <a:ext cx="1605721" cy="7738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5880" tIns="0" rIns="0" bIns="0" numCol="1" spcCol="1270" anchor="ctr" anchorCtr="0">
              <a:noAutofit/>
            </a:bodyPr>
            <a:lstStyle/>
            <a:p>
              <a:pPr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Approval and publication</a:t>
              </a:r>
            </a:p>
          </p:txBody>
        </p:sp>
      </p:grpSp>
      <p:sp>
        <p:nvSpPr>
          <p:cNvPr id="37" name="Donut 36"/>
          <p:cNvSpPr/>
          <p:nvPr/>
        </p:nvSpPr>
        <p:spPr>
          <a:xfrm>
            <a:off x="6908783" y="3341568"/>
            <a:ext cx="896384" cy="888247"/>
          </a:xfrm>
          <a:prstGeom prst="donut">
            <a:avLst>
              <a:gd name="adj" fmla="val 2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68352B92-123D-466B-B92E-DC33C8072B79}"/>
              </a:ext>
            </a:extLst>
          </p:cNvPr>
          <p:cNvSpPr/>
          <p:nvPr/>
        </p:nvSpPr>
        <p:spPr>
          <a:xfrm>
            <a:off x="531342" y="5944053"/>
            <a:ext cx="10192416" cy="912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/>
              <a:t>COMMUNICATION</a:t>
            </a:r>
            <a:endParaRPr lang="en-GB" b="1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04F5B78-450E-5B8D-70C8-D7E2DB0B8954}"/>
              </a:ext>
            </a:extLst>
          </p:cNvPr>
          <p:cNvSpPr/>
          <p:nvPr/>
        </p:nvSpPr>
        <p:spPr>
          <a:xfrm>
            <a:off x="6086436" y="3427656"/>
            <a:ext cx="670471" cy="67047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en-GB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9D6FB4F-93E0-0A9C-B8EA-3D54EE09989B}"/>
              </a:ext>
            </a:extLst>
          </p:cNvPr>
          <p:cNvSpPr/>
          <p:nvPr/>
        </p:nvSpPr>
        <p:spPr>
          <a:xfrm rot="18134808">
            <a:off x="5879614" y="2285865"/>
            <a:ext cx="1389024" cy="66973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48260" bIns="0" numCol="1" spcCol="1270" anchor="ctr" anchorCtr="0">
            <a:noAutofit/>
          </a:bodyPr>
          <a:lstStyle/>
          <a:p>
            <a:pPr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900">
                <a:solidFill>
                  <a:srgbClr val="00B050"/>
                </a:solidFill>
              </a:rPr>
              <a:t>Board and Council 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C10B210-4F51-535B-5AF9-510BA2015EE2}"/>
              </a:ext>
            </a:extLst>
          </p:cNvPr>
          <p:cNvSpPr/>
          <p:nvPr/>
        </p:nvSpPr>
        <p:spPr>
          <a:xfrm>
            <a:off x="7837763" y="3471464"/>
            <a:ext cx="670471" cy="670471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47FCD14-D21A-A44F-2AF8-B45DC46C9D36}"/>
              </a:ext>
            </a:extLst>
          </p:cNvPr>
          <p:cNvGrpSpPr/>
          <p:nvPr/>
        </p:nvGrpSpPr>
        <p:grpSpPr>
          <a:xfrm>
            <a:off x="8360638" y="1916164"/>
            <a:ext cx="1091924" cy="1419916"/>
            <a:chOff x="3473320" y="4118352"/>
            <a:chExt cx="1091924" cy="1419916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50EFAAD-6B1B-5947-21DB-09B6BA174D94}"/>
                </a:ext>
              </a:extLst>
            </p:cNvPr>
            <p:cNvSpPr/>
            <p:nvPr/>
          </p:nvSpPr>
          <p:spPr>
            <a:xfrm rot="18157233">
              <a:off x="3535865" y="4508888"/>
              <a:ext cx="1389024" cy="66973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B84F338-58D3-1469-02C2-384A9901FFEB}"/>
                </a:ext>
              </a:extLst>
            </p:cNvPr>
            <p:cNvSpPr/>
            <p:nvPr/>
          </p:nvSpPr>
          <p:spPr>
            <a:xfrm rot="18157233">
              <a:off x="3113676" y="4477996"/>
              <a:ext cx="1389024" cy="6697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48260" bIns="0" numCol="1" spcCol="1270" anchor="ctr" anchorCtr="0">
              <a:noAutofit/>
            </a:bodyPr>
            <a:lstStyle/>
            <a:p>
              <a:pPr algn="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>
                  <a:solidFill>
                    <a:srgbClr val="00B0F0"/>
                  </a:solidFill>
                </a:rPr>
                <a:t>Feedback to DG and </a:t>
              </a:r>
              <a:r>
                <a:rPr lang="en-US" sz="1900" err="1">
                  <a:solidFill>
                    <a:srgbClr val="00B0F0"/>
                  </a:solidFill>
                </a:rPr>
                <a:t>finalisation</a:t>
              </a:r>
              <a:r>
                <a:rPr lang="en-US" sz="1900">
                  <a:solidFill>
                    <a:srgbClr val="00B0F0"/>
                  </a:solidFill>
                </a:rPr>
                <a:t> </a:t>
              </a:r>
              <a:endParaRPr lang="en-US" sz="1900">
                <a:solidFill>
                  <a:srgbClr val="00B0F0"/>
                </a:solidFill>
                <a:ea typeface="Calibri" panose="020F0502020204030204"/>
                <a:cs typeface="Calibri" panose="020F0502020204030204"/>
              </a:endParaRPr>
            </a:p>
          </p:txBody>
        </p:sp>
      </p:grpSp>
      <p:pic>
        <p:nvPicPr>
          <p:cNvPr id="49" name="Graphic 48" descr="Chat outline">
            <a:extLst>
              <a:ext uri="{FF2B5EF4-FFF2-40B4-BE49-F238E27FC236}">
                <a16:creationId xmlns:a16="http://schemas.microsoft.com/office/drawing/2014/main" id="{E8413479-E8FE-69A7-342D-11462D1461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1341" y="4320746"/>
            <a:ext cx="914400" cy="914400"/>
          </a:xfrm>
          <a:prstGeom prst="rect">
            <a:avLst/>
          </a:prstGeom>
        </p:spPr>
      </p:pic>
      <p:pic>
        <p:nvPicPr>
          <p:cNvPr id="50" name="Graphic 49" descr="Chat outline">
            <a:extLst>
              <a:ext uri="{FF2B5EF4-FFF2-40B4-BE49-F238E27FC236}">
                <a16:creationId xmlns:a16="http://schemas.microsoft.com/office/drawing/2014/main" id="{21083E80-28D8-F45A-8306-ED54E70A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44384" y="4342833"/>
            <a:ext cx="914400" cy="914400"/>
          </a:xfrm>
          <a:prstGeom prst="rect">
            <a:avLst/>
          </a:prstGeom>
        </p:spPr>
      </p:pic>
      <p:pic>
        <p:nvPicPr>
          <p:cNvPr id="51" name="Graphic 50" descr="Chat outline">
            <a:extLst>
              <a:ext uri="{FF2B5EF4-FFF2-40B4-BE49-F238E27FC236}">
                <a16:creationId xmlns:a16="http://schemas.microsoft.com/office/drawing/2014/main" id="{65C46635-036B-9E04-804E-5A412A5A18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46993" y="2410224"/>
            <a:ext cx="914400" cy="9144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98EA585-E150-F342-7B8C-FF48CC890E2F}"/>
              </a:ext>
            </a:extLst>
          </p:cNvPr>
          <p:cNvSpPr/>
          <p:nvPr/>
        </p:nvSpPr>
        <p:spPr>
          <a:xfrm>
            <a:off x="428824" y="5296851"/>
            <a:ext cx="1238858" cy="40821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400" dirty="0"/>
              <a:t>School visits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12F2EA1-C23B-F234-A6E9-CC3E252D87AE}"/>
              </a:ext>
            </a:extLst>
          </p:cNvPr>
          <p:cNvSpPr/>
          <p:nvPr/>
        </p:nvSpPr>
        <p:spPr>
          <a:xfrm>
            <a:off x="3559407" y="5307387"/>
            <a:ext cx="1238858" cy="40821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400" dirty="0"/>
              <a:t>Public consultation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0A5AEE2-AC3D-A2B3-954D-B3A84A6D098B}"/>
              </a:ext>
            </a:extLst>
          </p:cNvPr>
          <p:cNvSpPr/>
          <p:nvPr/>
        </p:nvSpPr>
        <p:spPr>
          <a:xfrm>
            <a:off x="6980652" y="1694384"/>
            <a:ext cx="1238858" cy="7749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400" dirty="0"/>
              <a:t>School visits and public consultation</a:t>
            </a:r>
          </a:p>
        </p:txBody>
      </p:sp>
    </p:spTree>
    <p:extLst>
      <p:ext uri="{BB962C8B-B14F-4D97-AF65-F5344CB8AC3E}">
        <p14:creationId xmlns:p14="http://schemas.microsoft.com/office/powerpoint/2010/main" val="189157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7" grpId="0" animBg="1"/>
      <p:bldP spid="19" grpId="0" animBg="1"/>
      <p:bldP spid="37" grpId="0" animBg="1"/>
      <p:bldP spid="38" grpId="0" animBg="1"/>
      <p:bldP spid="42" grpId="0"/>
      <p:bldP spid="44" grpId="0" animBg="1"/>
      <p:bldP spid="3" grpId="0" animBg="1"/>
      <p:bldP spid="4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9CAA9-B55E-D2E9-ACAE-1CA77C1C4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ea typeface="Lato"/>
                <a:cs typeface="Arial"/>
              </a:rPr>
              <a:t>Key Dates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5A555-EAC0-2E80-303B-29DC5A76C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ea typeface="Lato"/>
                <a:cs typeface="Arial"/>
              </a:rPr>
              <a:t>Draft LC Mathematics Specification for consultation in Q1 2026 once approved by NCCA Council </a:t>
            </a:r>
          </a:p>
          <a:p>
            <a:r>
              <a:rPr lang="en-US" dirty="0">
                <a:latin typeface="Arial"/>
                <a:ea typeface="Lato"/>
                <a:cs typeface="Arial"/>
              </a:rPr>
              <a:t>Final specification to be published in Q2-Q3 2026 once approved by NCCA Council and signed off by Minister for Education </a:t>
            </a:r>
          </a:p>
          <a:p>
            <a:r>
              <a:rPr lang="en-US" dirty="0">
                <a:latin typeface="Arial"/>
                <a:ea typeface="Lato"/>
                <a:cs typeface="Arial"/>
              </a:rPr>
              <a:t>Support materials including Assessment Guidelines, sample assessment materials will be made available in line with other subjects </a:t>
            </a:r>
          </a:p>
          <a:p>
            <a:r>
              <a:rPr lang="en-US" dirty="0">
                <a:latin typeface="Arial"/>
                <a:ea typeface="Lato"/>
                <a:cs typeface="Arial"/>
              </a:rPr>
              <a:t>New specification introduced for all 5th year students in September 2027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99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3A6EC4-A9D8-C57B-8CB1-77C51D4526AA}"/>
              </a:ext>
            </a:extLst>
          </p:cNvPr>
          <p:cNvSpPr txBox="1"/>
          <p:nvPr/>
        </p:nvSpPr>
        <p:spPr>
          <a:xfrm>
            <a:off x="1113183" y="1709530"/>
            <a:ext cx="5923721" cy="29238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600" b="1" dirty="0">
                <a:solidFill>
                  <a:schemeClr val="accent3"/>
                </a:solidFill>
                <a:latin typeface="Arial"/>
                <a:cs typeface="Arial"/>
              </a:rPr>
              <a:t>Follow the progress of Mathematics developments on </a:t>
            </a:r>
            <a:r>
              <a:rPr lang="en-GB" sz="4600" b="1" dirty="0" err="1">
                <a:solidFill>
                  <a:schemeClr val="accent3"/>
                </a:solidFill>
                <a:latin typeface="Arial"/>
                <a:cs typeface="Arial"/>
              </a:rPr>
              <a:t>ncca.ie</a:t>
            </a:r>
            <a:endParaRPr lang="en-US" dirty="0">
              <a:solidFill>
                <a:schemeClr val="accent3"/>
              </a:solidFill>
            </a:endParaRPr>
          </a:p>
        </p:txBody>
      </p:sp>
      <p:pic>
        <p:nvPicPr>
          <p:cNvPr id="5" name="Picture 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E8347718-7075-2398-6B23-0FAEC66DF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9684" y="2096345"/>
            <a:ext cx="3572908" cy="329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298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848C03C-A335-D7B8-58D1-83D7213C3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878" y="994253"/>
            <a:ext cx="8016495" cy="45019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7F0730-BC94-FD4E-342E-B2325B4A72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0212" y="2004383"/>
            <a:ext cx="2486304" cy="248171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5CA0B55-96D5-9F5A-E917-B4837CDAF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422" y="176418"/>
            <a:ext cx="8845378" cy="611603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/>
                <a:ea typeface="Lato"/>
                <a:cs typeface="Arial"/>
              </a:rPr>
              <a:t>Stay in touch -sign up for the NCCA newsletter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988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1 4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7E3012"/>
      </a:accent1>
      <a:accent2>
        <a:srgbClr val="5E5E5E"/>
      </a:accent2>
      <a:accent3>
        <a:srgbClr val="941100"/>
      </a:accent3>
      <a:accent4>
        <a:srgbClr val="935100"/>
      </a:accent4>
      <a:accent5>
        <a:srgbClr val="929000"/>
      </a:accent5>
      <a:accent6>
        <a:srgbClr val="4E8F00"/>
      </a:accent6>
      <a:hlink>
        <a:srgbClr val="797979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A1 4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7E3012"/>
      </a:accent1>
      <a:accent2>
        <a:srgbClr val="5E5E5E"/>
      </a:accent2>
      <a:accent3>
        <a:srgbClr val="941100"/>
      </a:accent3>
      <a:accent4>
        <a:srgbClr val="935100"/>
      </a:accent4>
      <a:accent5>
        <a:srgbClr val="929000"/>
      </a:accent5>
      <a:accent6>
        <a:srgbClr val="4E8F00"/>
      </a:accent6>
      <a:hlink>
        <a:srgbClr val="797979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A1 4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7E3012"/>
      </a:accent1>
      <a:accent2>
        <a:srgbClr val="5E5E5E"/>
      </a:accent2>
      <a:accent3>
        <a:srgbClr val="941100"/>
      </a:accent3>
      <a:accent4>
        <a:srgbClr val="935100"/>
      </a:accent4>
      <a:accent5>
        <a:srgbClr val="929000"/>
      </a:accent5>
      <a:accent6>
        <a:srgbClr val="4E8F00"/>
      </a:accent6>
      <a:hlink>
        <a:srgbClr val="797979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A1 4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7E3012"/>
      </a:accent1>
      <a:accent2>
        <a:srgbClr val="5E5E5E"/>
      </a:accent2>
      <a:accent3>
        <a:srgbClr val="941100"/>
      </a:accent3>
      <a:accent4>
        <a:srgbClr val="935100"/>
      </a:accent4>
      <a:accent5>
        <a:srgbClr val="929000"/>
      </a:accent5>
      <a:accent6>
        <a:srgbClr val="4E8F00"/>
      </a:accent6>
      <a:hlink>
        <a:srgbClr val="797979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A1 4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7E3012"/>
      </a:accent1>
      <a:accent2>
        <a:srgbClr val="5E5E5E"/>
      </a:accent2>
      <a:accent3>
        <a:srgbClr val="941100"/>
      </a:accent3>
      <a:accent4>
        <a:srgbClr val="935100"/>
      </a:accent4>
      <a:accent5>
        <a:srgbClr val="929000"/>
      </a:accent5>
      <a:accent6>
        <a:srgbClr val="4E8F00"/>
      </a:accent6>
      <a:hlink>
        <a:srgbClr val="797979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C8977E9B378540A911AA8BC6A2566F" ma:contentTypeVersion="5" ma:contentTypeDescription="Create a new document." ma:contentTypeScope="" ma:versionID="ba4631a46b22671e9bcd7f3ffb666d8f">
  <xsd:schema xmlns:xsd="http://www.w3.org/2001/XMLSchema" xmlns:xs="http://www.w3.org/2001/XMLSchema" xmlns:p="http://schemas.microsoft.com/office/2006/metadata/properties" xmlns:ns2="8a2352cc-15d8-4545-b5f4-c4eb91ac90ca" targetNamespace="http://schemas.microsoft.com/office/2006/metadata/properties" ma:root="true" ma:fieldsID="56ae4cfecf17c8451f930948184bcbe6" ns2:_="">
    <xsd:import namespace="8a2352cc-15d8-4545-b5f4-c4eb91ac90c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2352cc-15d8-4545-b5f4-c4eb91ac90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B2F2922-6B77-4FE5-BBA3-1B12F0A6B07C}">
  <ds:schemaRefs>
    <ds:schemaRef ds:uri="8a2352cc-15d8-4545-b5f4-c4eb91ac90c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82F04D6-6EA2-4C28-889A-CD99F67F0943}">
  <ds:schemaRefs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  <ds:schemaRef ds:uri="8a2352cc-15d8-4545-b5f4-c4eb91ac90c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7BF8071-3AAB-4945-A700-EEBA9A7ED26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299</TotalTime>
  <Words>194</Words>
  <Application>Microsoft Macintosh PowerPoint</Application>
  <PresentationFormat>Widescreen</PresentationFormat>
  <Paragraphs>41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Courier New</vt:lpstr>
      <vt:lpstr>Office Theme</vt:lpstr>
      <vt:lpstr>3_Office Theme</vt:lpstr>
      <vt:lpstr>2_Office Theme</vt:lpstr>
      <vt:lpstr>4_Office Theme</vt:lpstr>
      <vt:lpstr>1_Office Theme</vt:lpstr>
      <vt:lpstr>Curriculum updates  October 2024  Rachel Linney NCCA</vt:lpstr>
      <vt:lpstr>PowerPoint Presentation</vt:lpstr>
      <vt:lpstr>Junior Cycle Mathematics Updates</vt:lpstr>
      <vt:lpstr>PowerPoint Presentation</vt:lpstr>
      <vt:lpstr>Leaving Certificate Mathematics</vt:lpstr>
      <vt:lpstr>LC Mathematics redevelopment: progress and milestones</vt:lpstr>
      <vt:lpstr>Key Dates</vt:lpstr>
      <vt:lpstr>PowerPoint Presentation</vt:lpstr>
      <vt:lpstr>Stay in touch -sign up for the NCCA newsletter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Moriarty</dc:creator>
  <cp:lastModifiedBy>Rachel Linney</cp:lastModifiedBy>
  <cp:revision>6</cp:revision>
  <dcterms:created xsi:type="dcterms:W3CDTF">2018-01-30T15:22:39Z</dcterms:created>
  <dcterms:modified xsi:type="dcterms:W3CDTF">2024-11-21T13:16:31Z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0x010100F1C8977E9B378540A911AA8BC6A2566F</vt:lpwstr>
  </property>
</Properties>
</file>