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34"/>
  </p:notesMasterIdLst>
  <p:sldIdLst>
    <p:sldId id="256" r:id="rId2"/>
    <p:sldId id="261" r:id="rId3"/>
    <p:sldId id="297" r:id="rId4"/>
    <p:sldId id="260" r:id="rId5"/>
    <p:sldId id="299" r:id="rId6"/>
    <p:sldId id="301" r:id="rId7"/>
    <p:sldId id="302" r:id="rId8"/>
    <p:sldId id="306" r:id="rId9"/>
    <p:sldId id="265" r:id="rId10"/>
    <p:sldId id="266" r:id="rId11"/>
    <p:sldId id="267" r:id="rId12"/>
    <p:sldId id="312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80" r:id="rId22"/>
    <p:sldId id="281" r:id="rId23"/>
    <p:sldId id="282" r:id="rId24"/>
    <p:sldId id="284" r:id="rId25"/>
    <p:sldId id="285" r:id="rId26"/>
    <p:sldId id="313" r:id="rId27"/>
    <p:sldId id="286" r:id="rId28"/>
    <p:sldId id="308" r:id="rId29"/>
    <p:sldId id="309" r:id="rId30"/>
    <p:sldId id="310" r:id="rId31"/>
    <p:sldId id="300" r:id="rId32"/>
    <p:sldId id="311" r:id="rId33"/>
  </p:sldIdLst>
  <p:sldSz cx="9144000" cy="5143500" type="screen16x9"/>
  <p:notesSz cx="6858000" cy="9144000"/>
  <p:embeddedFontLst>
    <p:embeddedFont>
      <p:font typeface="Goudy Old Style" panose="02020502050305020303" pitchFamily="18" charset="0"/>
      <p:regular r:id="rId35"/>
      <p:bold r:id="rId36"/>
      <p:italic r:id="rId37"/>
    </p:embeddedFont>
    <p:embeddedFont>
      <p:font typeface="Roboto" panose="02000000000000000000" pitchFamily="2" charset="0"/>
      <p:regular r:id="rId38"/>
      <p:bold r:id="rId39"/>
      <p:italic r:id="rId40"/>
      <p:boldItalic r:id="rId41"/>
    </p:embeddedFont>
    <p:embeddedFont>
      <p:font typeface="Roboto Slab" pitchFamily="2" charset="0"/>
      <p:regular r:id="rId42"/>
      <p:bold r:id="rId43"/>
    </p:embeddedFont>
    <p:embeddedFont>
      <p:font typeface="Source Sans Pro" panose="020B0503030403020204" pitchFamily="3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01FB10D-A61A-4DE4-8506-F670E7A89527}">
  <a:tblStyle styleId="{701FB10D-A61A-4DE4-8506-F670E7A895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398DAF6-0271-4389-B3DC-BA433CC306D7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2f774eb3e66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2f774eb3e66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2f774eb3e66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g2f774eb3e66_0_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2f774eb3e66_0_5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2" name="Google Shape;392;g2f774eb3e66_0_5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f774eb3e6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2f774eb3e66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2471c166db_0_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g22471c166db_0_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2fda10a9d21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Google Shape;422;g2fda10a9d21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2f774eb3e66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2f774eb3e66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2f774eb3e66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2f774eb3e66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22471c166d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22471c166d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2f774eb3e66_0_9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9" name="Google Shape;459;g2f774eb3e66_0_9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2f774eb3e66_0_10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6" name="Google Shape;466;g2f774eb3e66_0_10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f774eb3e66_0_1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Google Shape;481;g2f774eb3e66_0_1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2f774eb3e66_0_1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7" name="Google Shape;487;g2f774eb3e66_0_1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2cbe42cb98a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2cbe42cb98a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2fe7fd5dde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5" name="Google Shape;575;g2fe7fd5dde9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2fe7fd5dde9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1" name="Google Shape;581;g2fe7fd5dde9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2fe7fd5dde9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7" name="Google Shape;587;g2fe7fd5dde9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2fe7fd5dde9_0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3" name="Google Shape;593;g2fe7fd5dde9_0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7126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4F47F433-8B1D-64E7-72E6-E2AFC3C5F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5f391192_029:notes">
            <a:extLst>
              <a:ext uri="{FF2B5EF4-FFF2-40B4-BE49-F238E27FC236}">
                <a16:creationId xmlns:a16="http://schemas.microsoft.com/office/drawing/2014/main" id="{B7FF388B-8728-D6F8-394D-ED15D7C6E1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5f391192_029:notes">
            <a:extLst>
              <a:ext uri="{FF2B5EF4-FFF2-40B4-BE49-F238E27FC236}">
                <a16:creationId xmlns:a16="http://schemas.microsoft.com/office/drawing/2014/main" id="{331196ED-B0B7-550E-7241-AAC83D316C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7761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f6bb74b5b3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2f6bb74b5b3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f774eb3e66_0_18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" name="Google Shape;345;g2f774eb3e66_0_18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f774eb3e66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2f774eb3e66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>
          <a:extLst>
            <a:ext uri="{FF2B5EF4-FFF2-40B4-BE49-F238E27FC236}">
              <a16:creationId xmlns:a16="http://schemas.microsoft.com/office/drawing/2014/main" id="{C5A3F47B-8C5F-CDCD-E92F-E879BB0FE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f774eb3e66_0_1260:notes">
            <a:extLst>
              <a:ext uri="{FF2B5EF4-FFF2-40B4-BE49-F238E27FC236}">
                <a16:creationId xmlns:a16="http://schemas.microsoft.com/office/drawing/2014/main" id="{20543CD3-4394-8730-8599-7506CEB1E8D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Google Shape;481;g2f774eb3e66_0_1260:notes">
            <a:extLst>
              <a:ext uri="{FF2B5EF4-FFF2-40B4-BE49-F238E27FC236}">
                <a16:creationId xmlns:a16="http://schemas.microsoft.com/office/drawing/2014/main" id="{0873644E-0ADD-6239-7A20-0AD7084E26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0475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700185" y="1991850"/>
            <a:ext cx="5807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5800" b="1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37531" y="4630074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790243" y="4182401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893253" y="3333348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771302" y="4923775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386266" y="508134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479460" y="2703980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261540" y="643097"/>
            <a:ext cx="96300" cy="960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507235" y="1080863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314019" y="3625322"/>
            <a:ext cx="144300" cy="144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882858" y="4186761"/>
            <a:ext cx="144300" cy="1440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158313" y="1596559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1396483" y="226428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617492" y="2000594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3425273" y="387880"/>
            <a:ext cx="57600" cy="57600"/>
          </a:xfrm>
          <a:prstGeom prst="ellipse">
            <a:avLst/>
          </a:prstGeom>
          <a:solidFill>
            <a:schemeClr val="accent1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8014029" y="4567546"/>
            <a:ext cx="192600" cy="192300"/>
          </a:xfrm>
          <a:prstGeom prst="ellipse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ctrTitle"/>
          </p:nvPr>
        </p:nvSpPr>
        <p:spPr>
          <a:xfrm>
            <a:off x="1546025" y="1754794"/>
            <a:ext cx="583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1546025" y="301151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l="19" r="19"/>
          <a:stretch/>
        </p:blipFill>
        <p:spPr>
          <a:xfrm rot="10800000" flipH="1">
            <a:off x="5952" y="0"/>
            <a:ext cx="91406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1215300" y="1723650"/>
            <a:ext cx="67134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572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600"/>
              <a:buChar char="◎"/>
              <a:defRPr sz="3600" i="1"/>
            </a:lvl1pPr>
            <a:lvl2pPr marL="914400" lvl="1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○"/>
              <a:defRPr sz="3600" i="1"/>
            </a:lvl2pPr>
            <a:lvl3pPr marL="1371600" lvl="2" indent="-4572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◉"/>
              <a:defRPr sz="3600" i="1"/>
            </a:lvl3pPr>
            <a:lvl4pPr marL="1828800" lvl="3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4pPr>
            <a:lvl5pPr marL="2286000" lvl="4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5pPr>
            <a:lvl6pPr marL="2743200" lvl="5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6pPr>
            <a:lvl7pPr marL="3200400" lvl="6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 i="1"/>
            </a:lvl7pPr>
            <a:lvl8pPr marL="3657600" lvl="7" indent="-457200" algn="ctr" rtl="0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 i="1"/>
            </a:lvl8pPr>
            <a:lvl9pPr marL="4114800" lvl="8" indent="-457200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 i="1"/>
            </a:lvl9pPr>
          </a:lstStyle>
          <a:p>
            <a:endParaRPr/>
          </a:p>
        </p:txBody>
      </p:sp>
      <p:grpSp>
        <p:nvGrpSpPr>
          <p:cNvPr id="32" name="Google Shape;32;p4"/>
          <p:cNvGrpSpPr/>
          <p:nvPr/>
        </p:nvGrpSpPr>
        <p:grpSpPr>
          <a:xfrm>
            <a:off x="3839646" y="782918"/>
            <a:ext cx="1464573" cy="842707"/>
            <a:chOff x="3593400" y="1729675"/>
            <a:chExt cx="1957200" cy="1123610"/>
          </a:xfrm>
        </p:grpSpPr>
        <p:sp>
          <p:nvSpPr>
            <p:cNvPr id="33" name="Google Shape;33;p4"/>
            <p:cNvSpPr txBox="1"/>
            <p:nvPr/>
          </p:nvSpPr>
          <p:spPr>
            <a:xfrm>
              <a:off x="3593400" y="1729675"/>
              <a:ext cx="1957200" cy="871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0" b="1">
                  <a:solidFill>
                    <a:schemeClr val="accen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“</a:t>
              </a:r>
              <a:endParaRPr sz="60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4025400" y="1760085"/>
              <a:ext cx="1093200" cy="1093200"/>
            </a:xfrm>
            <a:prstGeom prst="ellipse">
              <a:avLst/>
            </a:prstGeom>
            <a:noFill/>
            <a:ln w="9525" cap="flat" cmpd="sng">
              <a:solidFill>
                <a:srgbClr val="CFD8DC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4190700" y="1925385"/>
              <a:ext cx="762600" cy="762600"/>
            </a:xfrm>
            <a:prstGeom prst="ellipse">
              <a:avLst/>
            </a:prstGeom>
            <a:noFill/>
            <a:ln w="19050" cap="flat" cmpd="sng">
              <a:solidFill>
                <a:srgbClr val="CFD8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6" name="Google Shape;36;p4"/>
          <p:cNvCxnSpPr>
            <a:endCxn id="34" idx="1"/>
          </p:cNvCxnSpPr>
          <p:nvPr/>
        </p:nvCxnSpPr>
        <p:spPr>
          <a:xfrm>
            <a:off x="3750511" y="390297"/>
            <a:ext cx="532200" cy="5355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" name="Google Shape;37;p4"/>
          <p:cNvCxnSpPr/>
          <p:nvPr/>
        </p:nvCxnSpPr>
        <p:spPr>
          <a:xfrm rot="10800000">
            <a:off x="4362902" y="436125"/>
            <a:ext cx="209100" cy="369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Google Shape;38;p4"/>
          <p:cNvCxnSpPr/>
          <p:nvPr/>
        </p:nvCxnSpPr>
        <p:spPr>
          <a:xfrm rot="10800000" flipH="1">
            <a:off x="4704510" y="351930"/>
            <a:ext cx="347100" cy="474600"/>
          </a:xfrm>
          <a:prstGeom prst="straightConnector1">
            <a:avLst/>
          </a:prstGeom>
          <a:noFill/>
          <a:ln w="9525" cap="flat" cmpd="sng">
            <a:solidFill>
              <a:srgbClr val="CFD8D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4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◎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◉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11/21/2024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73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Roboto Slab"/>
              <a:buNone/>
              <a:defRPr sz="2000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Source Sans Pro"/>
              <a:buChar char="◎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○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Source Sans Pro"/>
              <a:buChar char="◉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300" b="1">
                <a:solidFill>
                  <a:schemeClr val="accent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9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n/simulations/filter?subjects=math&amp;type=htm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123homeschool4me.com/4-hands-on-probability-games-with-printable-worksheets/" TargetMode="External"/><Relationship Id="rId4" Type="http://schemas.openxmlformats.org/officeDocument/2006/relationships/hyperlink" Target="https://www.mathsisfun.com/definition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pdst.ie/sites/default/files/Sample%20Learning%20Log%20and%20Prompts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drive.google.com/file/d/1-KGTcnfvren5JzRMAgoEQ2fFWIUIRNe2/view?usp=sharin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pdst.ie/sites/default/files/Session%202%20-%20Differentiation%20Resource%20_0_0.pdf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projectmaths.ie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udlguidelines.cast.org/representation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curriculumonline.ie/junior-cycle/level-2-learning-programmes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>
            <a:spLocks noGrp="1"/>
          </p:cNvSpPr>
          <p:nvPr>
            <p:ph type="ctrTitle"/>
          </p:nvPr>
        </p:nvSpPr>
        <p:spPr>
          <a:xfrm>
            <a:off x="1338146" y="1991850"/>
            <a:ext cx="6876586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br>
              <a:rPr lang="en-US" sz="3200" dirty="0">
                <a:solidFill>
                  <a:schemeClr val="accent2"/>
                </a:solidFill>
              </a:rPr>
            </a:br>
            <a:br>
              <a:rPr lang="en-US" sz="3200" dirty="0">
                <a:solidFill>
                  <a:schemeClr val="accent2"/>
                </a:solidFill>
              </a:rPr>
            </a:br>
            <a:br>
              <a:rPr lang="en-US" sz="3200" dirty="0">
                <a:solidFill>
                  <a:schemeClr val="accent2"/>
                </a:solidFill>
              </a:rPr>
            </a:br>
            <a:br>
              <a:rPr lang="en-US" sz="3200" dirty="0">
                <a:solidFill>
                  <a:schemeClr val="accent2"/>
                </a:solidFill>
              </a:rPr>
            </a:br>
            <a:r>
              <a:rPr lang="en-US" sz="4000" dirty="0">
                <a:solidFill>
                  <a:schemeClr val="accent2"/>
                </a:solidFill>
              </a:rPr>
              <a:t>Promoting Inclusive Mathematics</a:t>
            </a:r>
            <a:br>
              <a:rPr lang="en-US" sz="4000" dirty="0">
                <a:solidFill>
                  <a:schemeClr val="accent2"/>
                </a:solidFill>
              </a:rPr>
            </a:br>
            <a:r>
              <a:rPr lang="en-US" sz="4000" dirty="0">
                <a:solidFill>
                  <a:schemeClr val="accent2"/>
                </a:solidFill>
              </a:rPr>
              <a:t>for Mixed Ability Classes</a:t>
            </a:r>
            <a:br>
              <a:rPr lang="en-US" sz="3200" dirty="0">
                <a:solidFill>
                  <a:schemeClr val="accent2"/>
                </a:solidFill>
              </a:rPr>
            </a:br>
            <a:br>
              <a:rPr lang="en-US" sz="3200" dirty="0"/>
            </a:br>
            <a:r>
              <a:rPr lang="en-US" sz="2000" b="0" dirty="0"/>
              <a:t>Helen Keenan,</a:t>
            </a:r>
            <a:br>
              <a:rPr lang="en-US" sz="2000" b="0" dirty="0"/>
            </a:br>
            <a:r>
              <a:rPr lang="en-US" sz="2000" b="0" dirty="0"/>
              <a:t>PhD Researcher, Ulster University</a:t>
            </a:r>
            <a:br>
              <a:rPr lang="en-US" sz="3200" i="1" dirty="0"/>
            </a:br>
            <a:br>
              <a:rPr lang="en-IE" sz="1100" dirty="0">
                <a:solidFill>
                  <a:schemeClr val="tx1">
                    <a:lumMod val="95000"/>
                    <a:lumOff val="5000"/>
                    <a:alpha val="60000"/>
                  </a:schemeClr>
                </a:solidFill>
                <a:latin typeface="+mj-lt"/>
              </a:rPr>
            </a:br>
            <a:r>
              <a:rPr lang="en-US" sz="3200" i="1" dirty="0"/>
              <a:t> </a:t>
            </a:r>
            <a:br>
              <a:rPr lang="en-US" sz="3200" i="1" dirty="0"/>
            </a:b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9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33"/>
              <a:buNone/>
            </a:pPr>
            <a:endParaRPr/>
          </a:p>
        </p:txBody>
      </p:sp>
      <p:sp>
        <p:nvSpPr>
          <p:cNvPr id="348" name="Google Shape;348;p59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349" name="Google Shape;349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410000"/>
            <a:ext cx="7410450" cy="33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0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60"/>
          <p:cNvSpPr txBox="1">
            <a:spLocks noGrp="1"/>
          </p:cNvSpPr>
          <p:nvPr>
            <p:ph type="body" idx="1"/>
          </p:nvPr>
        </p:nvSpPr>
        <p:spPr>
          <a:xfrm>
            <a:off x="460949" y="1961960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1270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700" dirty="0">
                <a:solidFill>
                  <a:srgbClr val="434343"/>
                </a:solidFill>
              </a:rPr>
              <a:t>❖</a:t>
            </a:r>
            <a:r>
              <a:rPr lang="en-GB" sz="1700" b="1" i="1" dirty="0">
                <a:solidFill>
                  <a:srgbClr val="434343"/>
                </a:solidFill>
              </a:rPr>
              <a:t>Perception:</a:t>
            </a:r>
            <a:r>
              <a:rPr lang="en-GB" sz="1700" dirty="0">
                <a:solidFill>
                  <a:srgbClr val="434343"/>
                </a:solidFill>
              </a:rPr>
              <a:t> Offer varying ways of the display and presentation of information (font and highlighting of text, volume/rate of speech).</a:t>
            </a:r>
            <a:endParaRPr sz="1700" dirty="0">
              <a:solidFill>
                <a:srgbClr val="434343"/>
              </a:solidFill>
            </a:endParaRPr>
          </a:p>
          <a:p>
            <a:pPr marL="127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solidFill>
                  <a:srgbClr val="434343"/>
                </a:solidFill>
              </a:rPr>
              <a:t>❖</a:t>
            </a:r>
            <a:r>
              <a:rPr lang="en-GB" sz="1700" b="1" i="1" dirty="0">
                <a:solidFill>
                  <a:srgbClr val="434343"/>
                </a:solidFill>
              </a:rPr>
              <a:t>Language, mathematical expressions &amp; symbols:</a:t>
            </a:r>
            <a:r>
              <a:rPr lang="en-GB" sz="1700" dirty="0">
                <a:solidFill>
                  <a:srgbClr val="434343"/>
                </a:solidFill>
              </a:rPr>
              <a:t> Clarify vocab &amp; symbols, syntax &amp; structure, promote understanding across languages.</a:t>
            </a:r>
          </a:p>
          <a:p>
            <a:pPr marL="127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solidFill>
                  <a:srgbClr val="434343"/>
                </a:solidFill>
              </a:rPr>
              <a:t>❖</a:t>
            </a:r>
            <a:r>
              <a:rPr lang="en-GB" sz="1700" b="1" i="1" dirty="0">
                <a:solidFill>
                  <a:srgbClr val="434343"/>
                </a:solidFill>
              </a:rPr>
              <a:t>Comprehension:</a:t>
            </a:r>
            <a:r>
              <a:rPr lang="en-GB" sz="1700" dirty="0">
                <a:solidFill>
                  <a:srgbClr val="434343"/>
                </a:solidFill>
              </a:rPr>
              <a:t> Activate or supply background knowledge, bridge connections, form cross-curricular links.</a:t>
            </a:r>
            <a:endParaRPr sz="1700" dirty="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356" name="Google Shape;35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"/>
            <a:ext cx="9143999" cy="2156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>
          <a:extLst>
            <a:ext uri="{FF2B5EF4-FFF2-40B4-BE49-F238E27FC236}">
              <a16:creationId xmlns:a16="http://schemas.microsoft.com/office/drawing/2014/main" id="{07DBF6E0-EE78-312D-6756-338F4C50B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77">
            <a:extLst>
              <a:ext uri="{FF2B5EF4-FFF2-40B4-BE49-F238E27FC236}">
                <a16:creationId xmlns:a16="http://schemas.microsoft.com/office/drawing/2014/main" id="{18D4AE79-26DC-3C90-11A0-87220B5971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dirty="0"/>
              <a:t>Representation</a:t>
            </a:r>
            <a:endParaRPr dirty="0"/>
          </a:p>
        </p:txBody>
      </p:sp>
      <p:sp>
        <p:nvSpPr>
          <p:cNvPr id="484" name="Google Shape;484;p77">
            <a:extLst>
              <a:ext uri="{FF2B5EF4-FFF2-40B4-BE49-F238E27FC236}">
                <a16:creationId xmlns:a16="http://schemas.microsoft.com/office/drawing/2014/main" id="{F3221DE7-A68D-AF30-C397-04443E26BF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11700" y="1070025"/>
            <a:ext cx="8520600" cy="3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8451"/>
              <a:buNone/>
            </a:pPr>
            <a:r>
              <a:rPr lang="en-GB" sz="2200" b="1" dirty="0"/>
              <a:t>Classroom Examples:</a:t>
            </a:r>
            <a:endParaRPr lang="en-GB" sz="2200" dirty="0"/>
          </a:p>
          <a:p>
            <a:pPr marL="457200" lvl="0" indent="-35782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Mathematics Simulations</a:t>
            </a:r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IE" sz="2200" dirty="0"/>
              <a:t>Diagrams/physical objects</a:t>
            </a:r>
            <a:endParaRPr sz="2200" dirty="0"/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Mini whiteboards/Traffic lights</a:t>
            </a:r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Mathematics Dictionaries/Literacy Walls</a:t>
            </a:r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Subtitles on videos</a:t>
            </a:r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Questions of inquiry activating previous knowledge</a:t>
            </a:r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Cross-curricular questions</a:t>
            </a:r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Mathematics journals</a:t>
            </a:r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endParaRPr lang="en-GB" sz="2200" dirty="0"/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endParaRPr sz="2200" dirty="0"/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endParaRPr lang="en-GB" sz="220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88451"/>
              <a:buNone/>
            </a:pPr>
            <a:endParaRPr sz="2200" dirty="0"/>
          </a:p>
        </p:txBody>
      </p:sp>
    </p:spTree>
    <p:extLst>
      <p:ext uri="{BB962C8B-B14F-4D97-AF65-F5344CB8AC3E}">
        <p14:creationId xmlns:p14="http://schemas.microsoft.com/office/powerpoint/2010/main" val="4141202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63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6" name="Google Shape;376;p63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377" name="Google Shape;377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63"/>
          <p:cNvPicPr preferRelativeResize="0"/>
          <p:nvPr/>
        </p:nvPicPr>
        <p:blipFill rotWithShape="1">
          <a:blip r:embed="rId4">
            <a:alphaModFix/>
          </a:blip>
          <a:srcRect t="1920" b="-1920"/>
          <a:stretch/>
        </p:blipFill>
        <p:spPr>
          <a:xfrm>
            <a:off x="4504075" y="1025822"/>
            <a:ext cx="4320524" cy="282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6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35572" y="977238"/>
            <a:ext cx="4908425" cy="291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956243" y="0"/>
            <a:ext cx="3467076" cy="135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Online Mathematics Dictionary</a:t>
            </a:r>
            <a:endParaRPr/>
          </a:p>
        </p:txBody>
      </p:sp>
      <p:sp>
        <p:nvSpPr>
          <p:cNvPr id="386" name="Google Shape;386;p6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387" name="Google Shape;387;p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0" y="1087375"/>
            <a:ext cx="5574474" cy="380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5920" y="130919"/>
            <a:ext cx="5700254" cy="1165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86174" y="116740"/>
            <a:ext cx="2378927" cy="2226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Physical object example</a:t>
            </a:r>
            <a:endParaRPr/>
          </a:p>
        </p:txBody>
      </p:sp>
      <p:sp>
        <p:nvSpPr>
          <p:cNvPr id="395" name="Google Shape;395;p65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sz="2000" dirty="0"/>
              <a:t>Calculating probability using Skittles </a:t>
            </a: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sz="200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dirty="0"/>
          </a:p>
        </p:txBody>
      </p:sp>
      <p:pic>
        <p:nvPicPr>
          <p:cNvPr id="396" name="Google Shape;396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1994" y="0"/>
            <a:ext cx="424681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2550" y="2261150"/>
            <a:ext cx="28575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6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42550" y="3861350"/>
            <a:ext cx="2805441" cy="806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66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66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405" name="Google Shape;405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67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333"/>
              <a:buNone/>
            </a:pPr>
            <a:endParaRPr/>
          </a:p>
        </p:txBody>
      </p:sp>
      <p:sp>
        <p:nvSpPr>
          <p:cNvPr id="411" name="Google Shape;411;p67"/>
          <p:cNvSpPr txBox="1">
            <a:spLocks noGrp="1"/>
          </p:cNvSpPr>
          <p:nvPr>
            <p:ph type="body" idx="1"/>
          </p:nvPr>
        </p:nvSpPr>
        <p:spPr>
          <a:xfrm>
            <a:off x="471900" y="10657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17647"/>
              <a:buNone/>
            </a:pPr>
            <a:endParaRPr dirty="0"/>
          </a:p>
          <a:p>
            <a:pPr marL="457200" lvl="0" indent="-34290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❖"/>
            </a:pPr>
            <a:r>
              <a:rPr lang="en-GB" sz="2900" b="1" i="1" dirty="0">
                <a:solidFill>
                  <a:srgbClr val="000000"/>
                </a:solidFill>
              </a:rPr>
              <a:t>Recruiting interest: </a:t>
            </a:r>
            <a:r>
              <a:rPr lang="en-GB" sz="2900" dirty="0">
                <a:solidFill>
                  <a:srgbClr val="000000"/>
                </a:solidFill>
              </a:rPr>
              <a:t>Providing choice, optimising relevance, incorporating activities to promote imagination to solve problems.</a:t>
            </a:r>
            <a:endParaRPr sz="2900"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❖"/>
            </a:pPr>
            <a:r>
              <a:rPr lang="en-GB" sz="2900" b="1" i="1" dirty="0">
                <a:solidFill>
                  <a:srgbClr val="000000"/>
                </a:solidFill>
              </a:rPr>
              <a:t>Sustaining effort and persistence: </a:t>
            </a:r>
            <a:r>
              <a:rPr lang="en-GB" sz="2900" dirty="0">
                <a:solidFill>
                  <a:srgbClr val="000000"/>
                </a:solidFill>
              </a:rPr>
              <a:t>open ended questions, emphasising process, effort, and improvement.</a:t>
            </a:r>
            <a:endParaRPr sz="2900" dirty="0">
              <a:solidFill>
                <a:srgbClr val="000000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❖"/>
            </a:pPr>
            <a:r>
              <a:rPr lang="en-GB" sz="2900" b="1" i="1" dirty="0">
                <a:solidFill>
                  <a:srgbClr val="000000"/>
                </a:solidFill>
              </a:rPr>
              <a:t>Self-regulation: </a:t>
            </a:r>
            <a:r>
              <a:rPr lang="en-GB" sz="2900" dirty="0">
                <a:solidFill>
                  <a:srgbClr val="000000"/>
                </a:solidFill>
              </a:rPr>
              <a:t>Promoting expectations and beliefs that support motivation and engagement, developing self-assessment and reflection.</a:t>
            </a:r>
            <a:endParaRPr sz="2900" dirty="0">
              <a:solidFill>
                <a:srgbClr val="000000"/>
              </a:solidFill>
            </a:endParaRPr>
          </a:p>
        </p:txBody>
      </p:sp>
      <p:pic>
        <p:nvPicPr>
          <p:cNvPr id="412" name="Google Shape;412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6849876" cy="163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9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sz="3200" dirty="0"/>
              <a:t>Engagement:</a:t>
            </a:r>
            <a:endParaRPr sz="3200" dirty="0"/>
          </a:p>
        </p:txBody>
      </p:sp>
      <p:sp>
        <p:nvSpPr>
          <p:cNvPr id="425" name="Google Shape;425;p69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GB" b="1" dirty="0"/>
              <a:t>Classroom Examples: </a:t>
            </a:r>
            <a:endParaRPr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-GB" dirty="0"/>
              <a:t>Ethic of Care</a:t>
            </a:r>
          </a:p>
          <a:p>
            <a:pPr indent="-342900">
              <a:lnSpc>
                <a:spcPct val="120000"/>
              </a:lnSpc>
              <a:spcBef>
                <a:spcPts val="0"/>
              </a:spcBef>
              <a:buSzPts val="1800"/>
              <a:buFont typeface="Source Sans Pro"/>
              <a:buChar char="➔"/>
            </a:pPr>
            <a:r>
              <a:rPr lang="en-GB" dirty="0"/>
              <a:t>Activities tailored towards interest</a:t>
            </a:r>
            <a:endParaRPr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-GB" dirty="0"/>
              <a:t>Reflections/learning logs</a:t>
            </a:r>
            <a:endParaRPr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-GB" dirty="0"/>
              <a:t>Providing choice in classwork/homework</a:t>
            </a:r>
            <a:endParaRPr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-IE" dirty="0"/>
              <a:t>Maximising classroom participation</a:t>
            </a:r>
            <a:endParaRPr dirty="0"/>
          </a:p>
          <a:p>
            <a:pPr marL="4572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-GB" dirty="0"/>
              <a:t>Offering rewards and valuing achievement</a:t>
            </a:r>
          </a:p>
          <a:p>
            <a:pPr indent="-342900">
              <a:lnSpc>
                <a:spcPct val="120000"/>
              </a:lnSpc>
              <a:spcBef>
                <a:spcPts val="0"/>
              </a:spcBef>
              <a:buSzPts val="1800"/>
              <a:buFont typeface="Source Sans Pro"/>
              <a:buChar char="➔"/>
            </a:pPr>
            <a:r>
              <a:rPr lang="en-GB" dirty="0"/>
              <a:t>Open &amp; effective questions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70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70"/>
          <p:cNvSpPr txBox="1">
            <a:spLocks noGrp="1"/>
          </p:cNvSpPr>
          <p:nvPr>
            <p:ph type="body" idx="1"/>
          </p:nvPr>
        </p:nvSpPr>
        <p:spPr>
          <a:xfrm>
            <a:off x="515400" y="2277900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54">
                <a:solidFill>
                  <a:srgbClr val="434343"/>
                </a:solidFill>
              </a:rPr>
              <a:t>❖</a:t>
            </a:r>
            <a:r>
              <a:rPr lang="en-GB" sz="1854" b="1" i="1">
                <a:solidFill>
                  <a:srgbClr val="434343"/>
                </a:solidFill>
              </a:rPr>
              <a:t>Recruiting interest: </a:t>
            </a:r>
            <a:r>
              <a:rPr lang="en-GB" sz="1854">
                <a:solidFill>
                  <a:srgbClr val="434343"/>
                </a:solidFill>
              </a:rPr>
              <a:t>Providing choice, optimising relevance, incorporating activities to promote imagination to solve problems.</a:t>
            </a:r>
            <a:endParaRPr sz="1854">
              <a:solidFill>
                <a:srgbClr val="434343"/>
              </a:solidFill>
            </a:endParaRPr>
          </a:p>
          <a:p>
            <a:pPr marL="127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54">
                <a:solidFill>
                  <a:srgbClr val="434343"/>
                </a:solidFill>
              </a:rPr>
              <a:t>❖</a:t>
            </a:r>
            <a:r>
              <a:rPr lang="en-GB" sz="1854" b="1" i="1">
                <a:solidFill>
                  <a:srgbClr val="434343"/>
                </a:solidFill>
              </a:rPr>
              <a:t>Sustaining effort and persistence: </a:t>
            </a:r>
            <a:r>
              <a:rPr lang="en-GB" sz="1854">
                <a:solidFill>
                  <a:srgbClr val="434343"/>
                </a:solidFill>
              </a:rPr>
              <a:t>Differentiating core activities, emphasising process, effort, and improvement.</a:t>
            </a:r>
            <a:endParaRPr sz="1854">
              <a:solidFill>
                <a:srgbClr val="434343"/>
              </a:solidFill>
            </a:endParaRPr>
          </a:p>
          <a:p>
            <a:pPr marL="127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54">
                <a:solidFill>
                  <a:srgbClr val="434343"/>
                </a:solidFill>
              </a:rPr>
              <a:t>❖</a:t>
            </a:r>
            <a:r>
              <a:rPr lang="en-GB" sz="1854" b="1" i="1">
                <a:solidFill>
                  <a:srgbClr val="434343"/>
                </a:solidFill>
              </a:rPr>
              <a:t>Self regulation: </a:t>
            </a:r>
            <a:r>
              <a:rPr lang="en-GB" sz="1854">
                <a:solidFill>
                  <a:srgbClr val="434343"/>
                </a:solidFill>
              </a:rPr>
              <a:t>Promoting expectations and beliefs that support motivation and engagement, developing self assessment and reflection.</a:t>
            </a:r>
            <a:endParaRPr sz="2154"/>
          </a:p>
        </p:txBody>
      </p:sp>
      <p:pic>
        <p:nvPicPr>
          <p:cNvPr id="432" name="Google Shape;432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50" y="4"/>
            <a:ext cx="9144001" cy="21802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7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Agenda</a:t>
            </a:r>
            <a:endParaRPr sz="2400" dirty="0"/>
          </a:p>
        </p:txBody>
      </p:sp>
      <p:sp>
        <p:nvSpPr>
          <p:cNvPr id="111" name="Google Shape;111;p17"/>
          <p:cNvSpPr txBox="1">
            <a:spLocks noGrp="1"/>
          </p:cNvSpPr>
          <p:nvPr>
            <p:ph type="body"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fontAlgn="base">
              <a:lnSpc>
                <a:spcPct val="200000"/>
              </a:lnSpc>
              <a:spcBef>
                <a:spcPts val="0"/>
              </a:spcBef>
            </a:pPr>
            <a:r>
              <a:rPr lang="en-IE" dirty="0"/>
              <a:t>Introduction to Inclusive Mathematics</a:t>
            </a:r>
          </a:p>
          <a:p>
            <a:pPr fontAlgn="base">
              <a:lnSpc>
                <a:spcPct val="200000"/>
              </a:lnSpc>
              <a:spcBef>
                <a:spcPts val="0"/>
              </a:spcBef>
            </a:pPr>
            <a:r>
              <a:rPr lang="en-IE" dirty="0"/>
              <a:t>Universal Design for Learning (UDL) </a:t>
            </a:r>
          </a:p>
          <a:p>
            <a:pPr fontAlgn="base">
              <a:lnSpc>
                <a:spcPct val="200000"/>
              </a:lnSpc>
              <a:spcBef>
                <a:spcPts val="0"/>
              </a:spcBef>
            </a:pPr>
            <a:r>
              <a:rPr lang="en-IE" dirty="0"/>
              <a:t>Practical Class Examples &amp; Resources</a:t>
            </a:r>
          </a:p>
        </p:txBody>
      </p:sp>
      <p:sp>
        <p:nvSpPr>
          <p:cNvPr id="112" name="Google Shape;112;p17"/>
          <p:cNvSpPr txBox="1">
            <a:spLocks noGrp="1"/>
          </p:cNvSpPr>
          <p:nvPr>
            <p:ph type="sldNum" idx="12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7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7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440" name="Google Shape;440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3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Open &amp; effective questions </a:t>
            </a:r>
            <a:endParaRPr dirty="0"/>
          </a:p>
        </p:txBody>
      </p:sp>
      <p:sp>
        <p:nvSpPr>
          <p:cNvPr id="455" name="Google Shape;455;p73"/>
          <p:cNvSpPr txBox="1">
            <a:spLocks noGrp="1"/>
          </p:cNvSpPr>
          <p:nvPr>
            <p:ph type="body" idx="1"/>
          </p:nvPr>
        </p:nvSpPr>
        <p:spPr>
          <a:xfrm>
            <a:off x="311700" y="798637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Examples:</a:t>
            </a:r>
            <a:endParaRPr dirty="0"/>
          </a:p>
        </p:txBody>
      </p:sp>
      <p:pic>
        <p:nvPicPr>
          <p:cNvPr id="456" name="Google Shape;456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273" y="1269308"/>
            <a:ext cx="5122127" cy="1308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979A84-1BBD-CD24-825B-AE294EBD9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23" y="2894715"/>
            <a:ext cx="3523259" cy="20228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8338C4-E5F5-FF2E-9E4A-61130C3E3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273" y="2549205"/>
            <a:ext cx="1661304" cy="23014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D5ED11-38B3-65BD-E4D6-60F0FA7DE1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6637" y="2571750"/>
            <a:ext cx="2796782" cy="66299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7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462" name="Google Shape;462;p7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463" name="Google Shape;463;p7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702" y="671000"/>
            <a:ext cx="6290086" cy="2884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7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469" name="Google Shape;469;p75"/>
          <p:cNvSpPr txBox="1">
            <a:spLocks noGrp="1"/>
          </p:cNvSpPr>
          <p:nvPr>
            <p:ph type="body" idx="1"/>
          </p:nvPr>
        </p:nvSpPr>
        <p:spPr>
          <a:xfrm>
            <a:off x="0" y="13045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55000" lnSpcReduction="20000"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29032"/>
              <a:buNone/>
            </a:pPr>
            <a:endParaRPr dirty="0"/>
          </a:p>
          <a:p>
            <a:pPr marL="457200" lvl="0" indent="-317182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❖"/>
            </a:pPr>
            <a:r>
              <a:rPr lang="en-GB" sz="2900" b="1" i="1" dirty="0"/>
              <a:t>Physical action:</a:t>
            </a:r>
            <a:r>
              <a:rPr lang="en-GB" sz="2900" dirty="0"/>
              <a:t> Providing opportunities to utilise physical manipulatives, and technologies.</a:t>
            </a:r>
            <a:endParaRPr sz="2900" dirty="0"/>
          </a:p>
          <a:p>
            <a:pPr marL="457200" lvl="0" indent="-317182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Char char="❖"/>
            </a:pPr>
            <a:r>
              <a:rPr lang="en-GB" sz="2900" b="1" i="1" dirty="0"/>
              <a:t>Expression &amp; Communication:</a:t>
            </a:r>
            <a:r>
              <a:rPr lang="en-GB" sz="2900" dirty="0"/>
              <a:t> Providing multiple means for students to communicate and express ideas and conclusions. </a:t>
            </a:r>
          </a:p>
          <a:p>
            <a:pPr marL="457200" lvl="0" indent="-317182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100000"/>
              <a:buChar char="❖"/>
            </a:pPr>
            <a:r>
              <a:rPr lang="en-GB" sz="2900" b="1" i="1" dirty="0"/>
              <a:t>Executive functions: </a:t>
            </a:r>
            <a:r>
              <a:rPr lang="en-GB" sz="2900" b="0" i="0" u="none" strike="noStrike" dirty="0">
                <a:solidFill>
                  <a:srgbClr val="434343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/>
                <a:sym typeface="Roboto"/>
              </a:rPr>
              <a:t>Help students to develop their ability to set goals, plan and manage information.</a:t>
            </a:r>
            <a:endParaRPr sz="29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470" name="Google Shape;470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0900" y="54875"/>
            <a:ext cx="7067550" cy="16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77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Action &amp; Expression</a:t>
            </a:r>
            <a:endParaRPr/>
          </a:p>
        </p:txBody>
      </p:sp>
      <p:sp>
        <p:nvSpPr>
          <p:cNvPr id="484" name="Google Shape;484;p77"/>
          <p:cNvSpPr txBox="1">
            <a:spLocks noGrp="1"/>
          </p:cNvSpPr>
          <p:nvPr>
            <p:ph type="body" idx="1"/>
          </p:nvPr>
        </p:nvSpPr>
        <p:spPr>
          <a:xfrm>
            <a:off x="311700" y="1070025"/>
            <a:ext cx="8520600" cy="34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8451"/>
              <a:buNone/>
            </a:pPr>
            <a:r>
              <a:rPr lang="en-GB" sz="2200" b="1" dirty="0"/>
              <a:t>Classroom Examples:</a:t>
            </a:r>
            <a:endParaRPr lang="en-GB" sz="2200" dirty="0"/>
          </a:p>
          <a:p>
            <a:pPr marL="457200" lvl="0" indent="-357822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Providing clear goals</a:t>
            </a:r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Classroom debates</a:t>
            </a:r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IE" sz="2200" dirty="0"/>
              <a:t>Promoting multiple solutions</a:t>
            </a:r>
            <a:endParaRPr sz="2200" dirty="0"/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Mini whiteboards/Traffic lights</a:t>
            </a:r>
            <a:endParaRPr sz="2200" dirty="0"/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r>
              <a:rPr lang="en-GB" sz="2200" dirty="0"/>
              <a:t>Opportunities to express understanding using pictures/diagrams/physical objects</a:t>
            </a:r>
          </a:p>
          <a:p>
            <a:pPr indent="-357822">
              <a:lnSpc>
                <a:spcPct val="120000"/>
              </a:lnSpc>
              <a:spcBef>
                <a:spcPts val="0"/>
              </a:spcBef>
              <a:buSzPct val="100000"/>
              <a:buFont typeface="Source Sans Pro"/>
              <a:buChar char="➔"/>
            </a:pPr>
            <a:r>
              <a:rPr lang="en-GB" sz="2200" dirty="0"/>
              <a:t>Station teaching (promoting peer assessment, self assessment)</a:t>
            </a:r>
          </a:p>
          <a:p>
            <a:pPr marL="457200" lvl="0" indent="-35782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➔"/>
            </a:pPr>
            <a:endParaRPr lang="en-GB" sz="220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88451"/>
              <a:buNone/>
            </a:pPr>
            <a:endParaRPr sz="2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78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Station teaching</a:t>
            </a:r>
            <a:endParaRPr/>
          </a:p>
        </p:txBody>
      </p:sp>
      <p:sp>
        <p:nvSpPr>
          <p:cNvPr id="490" name="Google Shape;490;p78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491" name="Google Shape;491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825" y="1535988"/>
            <a:ext cx="3827050" cy="272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7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35049" y="1157100"/>
            <a:ext cx="4970101" cy="310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A890D-D3AC-C65C-7D2D-2295EEF9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Multiple solutions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017C8-5F72-8BDF-E8BC-ACE5DEA17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770" y="1010720"/>
            <a:ext cx="7571700" cy="3573600"/>
          </a:xfrm>
        </p:spPr>
        <p:txBody>
          <a:bodyPr/>
          <a:lstStyle/>
          <a:p>
            <a:pPr marL="76200" indent="0">
              <a:buNone/>
            </a:pPr>
            <a:r>
              <a:rPr lang="en-IE" b="1" dirty="0"/>
              <a:t>Asking students to…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dirty="0"/>
              <a:t>Find two or three solutions to the same question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dirty="0"/>
              <a:t>Represent the question using a diagram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dirty="0"/>
              <a:t>Rewrite the question in their own words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dirty="0"/>
              <a:t>Explain the question and the solution to their partner in their own words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dirty="0"/>
              <a:t>Describe the solution in their own words (written or oral)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49889C-F0C9-D361-F02C-3A75782AA6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7133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 summary:</a:t>
            </a:r>
            <a:endParaRPr dirty="0"/>
          </a:p>
        </p:txBody>
      </p:sp>
      <p:sp>
        <p:nvSpPr>
          <p:cNvPr id="309" name="Google Shape;309;p45"/>
          <p:cNvSpPr txBox="1">
            <a:spLocks noGrp="1"/>
          </p:cNvSpPr>
          <p:nvPr>
            <p:ph type="body" idx="1"/>
          </p:nvPr>
        </p:nvSpPr>
        <p:spPr>
          <a:xfrm>
            <a:off x="311700" y="1081192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IE" b="1" dirty="0"/>
              <a:t>Inclusive Mathematics Education: </a:t>
            </a:r>
            <a:r>
              <a:rPr lang="en-IE" dirty="0"/>
              <a:t>Refers to including </a:t>
            </a:r>
            <a:r>
              <a:rPr lang="en-IE" b="1" dirty="0"/>
              <a:t>all </a:t>
            </a:r>
            <a:r>
              <a:rPr lang="en-IE" dirty="0"/>
              <a:t>students, regardless of background or ability. 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en-IE" dirty="0"/>
          </a:p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IE" b="1" dirty="0"/>
              <a:t>Universal Design for Learning: </a:t>
            </a:r>
            <a:r>
              <a:rPr lang="en-IE" dirty="0"/>
              <a:t>Effective framework for promoting IME through multiple means of </a:t>
            </a:r>
            <a:r>
              <a:rPr lang="en-IE" i="1" u="sng" dirty="0"/>
              <a:t>Representation</a:t>
            </a:r>
            <a:r>
              <a:rPr lang="en-IE" i="1" dirty="0"/>
              <a:t>, </a:t>
            </a:r>
            <a:r>
              <a:rPr lang="en-IE" i="1" u="sng" dirty="0"/>
              <a:t>Engagement,</a:t>
            </a:r>
            <a:r>
              <a:rPr lang="en-IE" dirty="0"/>
              <a:t> and </a:t>
            </a:r>
            <a:r>
              <a:rPr lang="en-IE" i="1" u="sng" dirty="0"/>
              <a:t>Action &amp; Expression</a:t>
            </a:r>
            <a:r>
              <a:rPr lang="en-IE" i="1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lang="en-IE" i="1" dirty="0"/>
          </a:p>
          <a:p>
            <a:pPr marL="285750" lvl="0" indent="-285750" algn="l" rtl="0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en-IE" b="1" dirty="0"/>
              <a:t>Classroom practices: </a:t>
            </a:r>
            <a:r>
              <a:rPr lang="en-IE" dirty="0"/>
              <a:t>Can include providing mathematical simulations, mathematical journaling, and station teaching.</a:t>
            </a:r>
            <a:endParaRPr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05FB8-1D93-BB2A-C825-92696EEA0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5FF62-B3FB-7F1D-A82A-08470513D5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pPr marL="114300" indent="0">
              <a:buNone/>
            </a:pPr>
            <a:endParaRPr lang="en-IE" dirty="0"/>
          </a:p>
          <a:p>
            <a:pPr marL="114300" indent="0">
              <a:buNone/>
            </a:pPr>
            <a:endParaRPr lang="en-IE" dirty="0"/>
          </a:p>
        </p:txBody>
      </p:sp>
      <p:pic>
        <p:nvPicPr>
          <p:cNvPr id="1026" name="Picture 2" descr="Thank You Blue Images – Browse 30,359 Stock Photos, Vectors, and Video |  Adobe Stock">
            <a:extLst>
              <a:ext uri="{FF2B5EF4-FFF2-40B4-BE49-F238E27FC236}">
                <a16:creationId xmlns:a16="http://schemas.microsoft.com/office/drawing/2014/main" id="{878E19FD-AEE8-6780-9BA3-2220038A3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7" y="277203"/>
            <a:ext cx="4646458" cy="229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FC86DF-7123-60F0-6575-64C76E9E73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8607" y="213975"/>
            <a:ext cx="3672105" cy="365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21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9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Resources (representation): </a:t>
            </a:r>
            <a:endParaRPr/>
          </a:p>
        </p:txBody>
      </p:sp>
      <p:sp>
        <p:nvSpPr>
          <p:cNvPr id="578" name="Google Shape;578;p9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 err="1"/>
              <a:t>PhET</a:t>
            </a:r>
            <a:r>
              <a:rPr lang="en-GB" dirty="0"/>
              <a:t> Mathematics: </a:t>
            </a:r>
            <a:r>
              <a:rPr lang="en-GB" u="sng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https://phet.colorado.edu/en/simulations/filter?subjects=math&amp;type=html</a:t>
            </a:r>
            <a:r>
              <a:rPr lang="en-GB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Mathematics online illustrated dictionary: </a:t>
            </a:r>
            <a:r>
              <a:rPr lang="en-GB" u="sng" dirty="0">
                <a:solidFill>
                  <a:schemeClr val="hlink"/>
                </a:solidFill>
                <a:hlinkClick r:id="rId4"/>
              </a:rPr>
              <a:t>https://www.mathsisfun.com/definitions/</a:t>
            </a:r>
            <a:r>
              <a:rPr lang="en-GB" dirty="0"/>
              <a:t> 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Skittles probability worksheet: </a:t>
            </a:r>
            <a:r>
              <a:rPr lang="en-GB" u="sng" dirty="0">
                <a:solidFill>
                  <a:schemeClr val="hlink"/>
                </a:solidFill>
                <a:hlinkClick r:id="rId5"/>
              </a:rPr>
              <a:t>https://www.123homeschool4me.com/4-hands-on-probability-games-with-printable-worksheets/</a:t>
            </a:r>
            <a:r>
              <a:rPr lang="en-GB" dirty="0"/>
              <a:t> 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ctrTitle"/>
          </p:nvPr>
        </p:nvSpPr>
        <p:spPr>
          <a:xfrm>
            <a:off x="973873" y="2498208"/>
            <a:ext cx="7545659" cy="17243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4800" dirty="0"/>
            </a:br>
            <a:r>
              <a:rPr lang="en" sz="4800" dirty="0"/>
              <a:t>What is Inclusive Mathematics Education?</a:t>
            </a:r>
            <a:br>
              <a:rPr lang="en" sz="4800" dirty="0"/>
            </a:br>
            <a:br>
              <a:rPr lang="en" sz="3600" dirty="0"/>
            </a:br>
            <a:endParaRPr sz="4800" b="0" dirty="0"/>
          </a:p>
        </p:txBody>
      </p:sp>
      <p:sp>
        <p:nvSpPr>
          <p:cNvPr id="99" name="Google Shape;99;p15"/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861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92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Resources (engagement):</a:t>
            </a:r>
            <a:endParaRPr/>
          </a:p>
        </p:txBody>
      </p:sp>
      <p:sp>
        <p:nvSpPr>
          <p:cNvPr id="584" name="Google Shape;584;p92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Learning logs/Maths Journal </a:t>
            </a:r>
            <a:r>
              <a:rPr lang="en-GB" u="sng" dirty="0">
                <a:solidFill>
                  <a:schemeClr val="hlink"/>
                </a:solidFill>
                <a:hlinkClick r:id="rId3"/>
              </a:rPr>
              <a:t>https://pdst.ie/sites/default/files/Sample%20Learning%20Log%20and%20Prompts.pdf</a:t>
            </a:r>
            <a:r>
              <a:rPr lang="en-GB" dirty="0"/>
              <a:t> 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Maths in 50 Sports: </a:t>
            </a:r>
            <a:r>
              <a:rPr lang="en-GB" u="sng" dirty="0">
                <a:solidFill>
                  <a:schemeClr val="accent2">
                    <a:lumMod val="60000"/>
                    <a:lumOff val="4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https://drive.google.com/file/d/1-KGTcnfvren5JzRMAgoEQ2fFWIUIRNe2/view?usp=sharing</a:t>
            </a:r>
            <a:endParaRPr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Effective questioning: </a:t>
            </a:r>
            <a:r>
              <a:rPr lang="en-GB" u="sng" dirty="0">
                <a:solidFill>
                  <a:schemeClr val="hlink"/>
                </a:solidFill>
              </a:rPr>
              <a:t>www.youcubed.org</a:t>
            </a: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93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Resources (action &amp; expression)</a:t>
            </a:r>
            <a:endParaRPr/>
          </a:p>
        </p:txBody>
      </p:sp>
      <p:sp>
        <p:nvSpPr>
          <p:cNvPr id="590" name="Google Shape;590;p93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Station teaching explained (PDST, p.7): </a:t>
            </a:r>
            <a:r>
              <a:rPr lang="en-GB" u="sng" dirty="0">
                <a:solidFill>
                  <a:schemeClr val="hlink"/>
                </a:solidFill>
                <a:hlinkClick r:id="rId3"/>
              </a:rPr>
              <a:t>https://pdst.ie/sites/default/files/Session%202%20-%20Differentiation%20Resource%20_0_0.pdf</a:t>
            </a:r>
            <a:r>
              <a:rPr lang="en-GB" dirty="0"/>
              <a:t> </a:t>
            </a:r>
            <a:endParaRPr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dirty="0"/>
              <a:t>Guides for note taking: </a:t>
            </a:r>
            <a:r>
              <a:rPr lang="en-GB" u="sng" dirty="0">
                <a:solidFill>
                  <a:schemeClr val="hlink"/>
                </a:solidFill>
                <a:hlinkClick r:id="rId4"/>
              </a:rPr>
              <a:t>https://www.projectmaths.ie/</a:t>
            </a:r>
            <a:r>
              <a:rPr lang="en-GB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9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Other resources:</a:t>
            </a:r>
            <a:endParaRPr/>
          </a:p>
        </p:txBody>
      </p:sp>
      <p:sp>
        <p:nvSpPr>
          <p:cNvPr id="596" name="Google Shape;596;p9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UDL Guidelines (CAST):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https://udlguidelines.cast.org/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L2LP Guidelines and specification: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https://www.curriculumonline.ie/junior-cycle/level-2-learning-programmes/</a:t>
            </a:r>
            <a:r>
              <a:rPr lang="en-GB"/>
              <a:t>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>
            <a:spLocks noGrp="1"/>
          </p:cNvSpPr>
          <p:nvPr>
            <p:ph type="body" idx="1"/>
          </p:nvPr>
        </p:nvSpPr>
        <p:spPr>
          <a:xfrm>
            <a:off x="204352" y="1641874"/>
            <a:ext cx="8616175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oudy Old Style"/>
                <a:ea typeface="+mj-ea"/>
                <a:cs typeface="+mj-cs"/>
              </a:rPr>
              <a:t>Every child, without exception, is considered to have an innate, intuitive and instinctive sense of mathematics; is capable of using these tools and engaging with mathematical concepts and ideas from birth; and can deepen and develop her/his learning over time. </a:t>
            </a:r>
          </a:p>
          <a:p>
            <a:pPr marL="0" indent="0">
              <a:buNone/>
            </a:pP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Goudy Old Style"/>
                <a:ea typeface="+mj-ea"/>
                <a:cs typeface="+mj-cs"/>
              </a:rPr>
              <a:t>(NCCA, 2022)</a:t>
            </a:r>
            <a:endParaRPr dirty="0">
              <a:solidFill>
                <a:schemeClr val="bg2"/>
              </a:solidFill>
            </a:endParaRPr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-87" y="4749844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B78CC-16AF-5849-A582-3C4132D7E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800" dirty="0"/>
              <a:t>An Irish Perspective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184F1-DF0A-60A2-12EF-3BEF8666CC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Estimated 1 in 4 students have a Special Education Need in the Irish education system.</a:t>
            </a:r>
          </a:p>
          <a:p>
            <a:pPr rtl="0" fontAlgn="base">
              <a:buFont typeface="Arial" panose="020B0604020202020204" pitchFamily="34" charset="0"/>
              <a:buChar char="•"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rtl="0" fontAlgn="base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Inclusion of all pupils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is </a:t>
            </a:r>
            <a:r>
              <a:rPr lang="en-US" sz="1800" b="0" i="0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recognised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as one of the Ten Key Principles of </a:t>
            </a:r>
            <a:r>
              <a:rPr lang="en-US" sz="1800" b="1" i="0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LAOS, 2022:</a:t>
            </a:r>
            <a:endParaRPr lang="en-US" sz="1800" b="0" i="0" u="none" strike="noStrike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rtl="0">
              <a:spcAft>
                <a:spcPts val="1200"/>
              </a:spcAft>
            </a:pP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“It </a:t>
            </a:r>
            <a:r>
              <a:rPr lang="en-US" sz="1800" b="0" i="1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recognises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the importance of 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high-quality learning and teaching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that is 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inclusive, student-</a:t>
            </a:r>
            <a:r>
              <a:rPr lang="en-US" sz="1800" b="1" i="1" u="none" strike="noStrike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centred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informed and evidence-based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and that supports young people to participate in and make progress in 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all areas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of their </a:t>
            </a:r>
            <a:r>
              <a:rPr lang="en-US" sz="1800" b="1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learning and development</a:t>
            </a:r>
            <a:r>
              <a:rPr lang="en-US" sz="1800" b="0" i="1" u="none" strike="noStrike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.”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EF754-063C-069B-9DF6-E98E715B8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00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9757A61C-A733-4A9E-2B20-0103E6F45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>
            <a:extLst>
              <a:ext uri="{FF2B5EF4-FFF2-40B4-BE49-F238E27FC236}">
                <a16:creationId xmlns:a16="http://schemas.microsoft.com/office/drawing/2014/main" id="{B9731C0E-2EDB-7536-0E08-DAE4FB02890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996175" y="1918345"/>
            <a:ext cx="7545659" cy="17243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0" dirty="0">
              <a:solidFill>
                <a:schemeClr val="accent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sz="4800" dirty="0"/>
            </a:br>
            <a:r>
              <a:rPr lang="en" sz="4800" dirty="0"/>
              <a:t>What are the challenges?</a:t>
            </a:r>
            <a:br>
              <a:rPr lang="en" sz="4800" dirty="0"/>
            </a:br>
            <a:endParaRPr sz="4800" b="0" dirty="0"/>
          </a:p>
        </p:txBody>
      </p:sp>
      <p:sp>
        <p:nvSpPr>
          <p:cNvPr id="99" name="Google Shape;99;p15">
            <a:extLst>
              <a:ext uri="{FF2B5EF4-FFF2-40B4-BE49-F238E27FC236}">
                <a16:creationId xmlns:a16="http://schemas.microsoft.com/office/drawing/2014/main" id="{A4D7BCB8-ABB0-ECD4-AE7D-4E82B38BFDDA}"/>
              </a:ext>
            </a:extLst>
          </p:cNvPr>
          <p:cNvSpPr txBox="1">
            <a:spLocks noGrp="1"/>
          </p:cNvSpPr>
          <p:nvPr>
            <p:ph type="sldNum" idx="4294967295"/>
          </p:nvPr>
        </p:nvSpPr>
        <p:spPr>
          <a:xfrm>
            <a:off x="84043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508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0B421-D0F5-0F01-15BC-85AA0C450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95CEA-96B4-EFF3-1A99-5D74EFABA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800" dirty="0"/>
              <a:t>Shevlin et al., (2013): Irish teachers’ barriers: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3D3CC8-845E-6B1C-80A9-C3B011779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150" y="867690"/>
            <a:ext cx="7571700" cy="3573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000" dirty="0"/>
              <a:t>Time (i.e. lesson planning, correcting, administration)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Training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Support (i.e. professional, funding)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Staff resistance 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Social, emotional &amp; </a:t>
            </a:r>
            <a:r>
              <a:rPr lang="en-US" sz="2000" dirty="0" err="1"/>
              <a:t>behavioural</a:t>
            </a:r>
            <a:r>
              <a:rPr lang="en-US" sz="2000" dirty="0"/>
              <a:t> difficulties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Falling standards in numeracy &amp; literacy</a:t>
            </a:r>
            <a:br>
              <a:rPr lang="en-US" dirty="0"/>
            </a:b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86A9E-2C0D-7B45-62EB-8ADADD7B4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21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F3E29-750F-0903-C60D-502FB7B37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2800" dirty="0"/>
              <a:t>Universal Design for Learning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11E2E-8012-D6CB-E3DC-48A3CF0DE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⮚"/>
            </a:pPr>
            <a:r>
              <a:rPr lang="en-US" sz="1800" dirty="0">
                <a:solidFill>
                  <a:srgbClr val="000000"/>
                </a:solidFill>
              </a:rPr>
              <a:t>Developed by Centre for Applied Special Technology (CAST).</a:t>
            </a:r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⮚"/>
            </a:pPr>
            <a:r>
              <a:rPr lang="en-US" sz="1800" dirty="0">
                <a:solidFill>
                  <a:srgbClr val="000000"/>
                </a:solidFill>
              </a:rPr>
              <a:t>Established to promote </a:t>
            </a:r>
            <a:r>
              <a:rPr lang="en-US" sz="1800" b="1" dirty="0">
                <a:solidFill>
                  <a:srgbClr val="000000"/>
                </a:solidFill>
              </a:rPr>
              <a:t>inclusive learning environments</a:t>
            </a:r>
            <a:r>
              <a:rPr lang="en-US" sz="1800" dirty="0">
                <a:solidFill>
                  <a:srgbClr val="000000"/>
                </a:solidFill>
              </a:rPr>
              <a:t>, particularly within mainstream settings.</a:t>
            </a:r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⮚"/>
            </a:pPr>
            <a:r>
              <a:rPr lang="en-US" sz="1800" dirty="0" err="1">
                <a:solidFill>
                  <a:srgbClr val="000000"/>
                </a:solidFill>
              </a:rPr>
              <a:t>Emphasises</a:t>
            </a:r>
            <a:r>
              <a:rPr lang="en-US" sz="1800" dirty="0">
                <a:solidFill>
                  <a:srgbClr val="000000"/>
                </a:solidFill>
              </a:rPr>
              <a:t> three large brain networks that comprise the vast majority of the brain, playing a central role in learning.</a:t>
            </a:r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⮚"/>
            </a:pPr>
            <a:r>
              <a:rPr lang="en-US" sz="1800" dirty="0">
                <a:solidFill>
                  <a:srgbClr val="000000"/>
                </a:solidFill>
              </a:rPr>
              <a:t>Highly regarded internationally as a progressive and effective methodology to promote inclusion.</a:t>
            </a:r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⮚"/>
            </a:pPr>
            <a:r>
              <a:rPr lang="en-US" sz="1800" dirty="0">
                <a:solidFill>
                  <a:srgbClr val="000000"/>
                </a:solidFill>
              </a:rPr>
              <a:t>Recommended by NCCA.</a:t>
            </a:r>
          </a:p>
          <a:p>
            <a:pPr marL="38100" indent="0">
              <a:buNone/>
            </a:pPr>
            <a:endParaRPr lang="en-IE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8F3FB-1828-F8E1-423D-0F2A8FF2C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21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8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UDL Framework</a:t>
            </a:r>
            <a:endParaRPr/>
          </a:p>
        </p:txBody>
      </p:sp>
      <p:sp>
        <p:nvSpPr>
          <p:cNvPr id="341" name="Google Shape;341;p58"/>
          <p:cNvSpPr txBox="1">
            <a:spLocks noGrp="1"/>
          </p:cNvSpPr>
          <p:nvPr>
            <p:ph type="body" idx="1"/>
          </p:nvPr>
        </p:nvSpPr>
        <p:spPr>
          <a:xfrm>
            <a:off x="184872" y="11225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2700" lvl="0" indent="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434343"/>
                </a:solidFill>
              </a:rPr>
              <a:t>1</a:t>
            </a:r>
            <a:r>
              <a:rPr lang="en-GB" dirty="0">
                <a:solidFill>
                  <a:srgbClr val="434343"/>
                </a:solidFill>
              </a:rPr>
              <a:t>.</a:t>
            </a:r>
            <a:r>
              <a:rPr lang="en-GB" sz="1800" dirty="0">
                <a:solidFill>
                  <a:srgbClr val="434343"/>
                </a:solidFill>
              </a:rPr>
              <a:t>Provide multiple means of </a:t>
            </a:r>
            <a:r>
              <a:rPr lang="en-GB" sz="1800" b="1" dirty="0">
                <a:solidFill>
                  <a:srgbClr val="434343"/>
                </a:solidFill>
              </a:rPr>
              <a:t>representation</a:t>
            </a:r>
            <a:endParaRPr sz="1800" b="1" dirty="0">
              <a:solidFill>
                <a:srgbClr val="434343"/>
              </a:solidFill>
            </a:endParaRPr>
          </a:p>
          <a:p>
            <a:pPr marL="127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434343"/>
                </a:solidFill>
              </a:rPr>
              <a:t>2.</a:t>
            </a:r>
            <a:r>
              <a:rPr lang="en-GB" sz="1800" dirty="0">
                <a:solidFill>
                  <a:srgbClr val="434343"/>
                </a:solidFill>
              </a:rPr>
              <a:t>Provide multiple means of </a:t>
            </a:r>
            <a:r>
              <a:rPr lang="en-GB" sz="1800" b="1" dirty="0">
                <a:solidFill>
                  <a:srgbClr val="434343"/>
                </a:solidFill>
              </a:rPr>
              <a:t>engagement</a:t>
            </a:r>
            <a:endParaRPr sz="1800" b="1" dirty="0">
              <a:solidFill>
                <a:srgbClr val="434343"/>
              </a:solidFill>
            </a:endParaRPr>
          </a:p>
          <a:p>
            <a:pPr marL="1270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434343"/>
                </a:solidFill>
              </a:rPr>
              <a:t>3.</a:t>
            </a:r>
            <a:r>
              <a:rPr lang="en-GB" sz="1800" dirty="0">
                <a:solidFill>
                  <a:srgbClr val="434343"/>
                </a:solidFill>
              </a:rPr>
              <a:t>Provide multiple means of </a:t>
            </a:r>
            <a:r>
              <a:rPr lang="en-GB" sz="1800" b="1" dirty="0">
                <a:solidFill>
                  <a:srgbClr val="434343"/>
                </a:solidFill>
              </a:rPr>
              <a:t>action &amp; expression</a:t>
            </a:r>
            <a:endParaRPr sz="1800" b="1" dirty="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342" name="Google Shape;342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58977" y="998025"/>
            <a:ext cx="4045075" cy="334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263238"/>
      </a:dk1>
      <a:lt1>
        <a:srgbClr val="FFFFFF"/>
      </a:lt1>
      <a:dk2>
        <a:srgbClr val="607D8B"/>
      </a:dk2>
      <a:lt2>
        <a:srgbClr val="ECEFF1"/>
      </a:lt2>
      <a:accent1>
        <a:srgbClr val="0091EA"/>
      </a:accent1>
      <a:accent2>
        <a:srgbClr val="0053A3"/>
      </a:accent2>
      <a:accent3>
        <a:srgbClr val="607D8B"/>
      </a:accent3>
      <a:accent4>
        <a:srgbClr val="CFD8DC"/>
      </a:accent4>
      <a:accent5>
        <a:srgbClr val="ECEFF1"/>
      </a:accent5>
      <a:accent6>
        <a:srgbClr val="ACDBF8"/>
      </a:accent6>
      <a:hlink>
        <a:srgbClr val="0091E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4775</TotalTime>
  <Words>1003</Words>
  <Application>Microsoft Office PowerPoint</Application>
  <PresentationFormat>On-screen Show (16:9)</PresentationFormat>
  <Paragraphs>125</Paragraphs>
  <Slides>32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Roboto</vt:lpstr>
      <vt:lpstr>Wingdings</vt:lpstr>
      <vt:lpstr>Goudy Old Style</vt:lpstr>
      <vt:lpstr>Roboto Slab</vt:lpstr>
      <vt:lpstr>Source Sans Pro</vt:lpstr>
      <vt:lpstr>Noto Sans Symbols</vt:lpstr>
      <vt:lpstr>Cordelia template</vt:lpstr>
      <vt:lpstr>    Promoting Inclusive Mathematics for Mixed Ability Classes  Helen Keenan, PhD Researcher, Ulster University    </vt:lpstr>
      <vt:lpstr>Agenda</vt:lpstr>
      <vt:lpstr>  What is Inclusive Mathematics Education?  </vt:lpstr>
      <vt:lpstr>PowerPoint Presentation</vt:lpstr>
      <vt:lpstr>An Irish Perspective</vt:lpstr>
      <vt:lpstr>  What are the challenges? </vt:lpstr>
      <vt:lpstr>Shevlin et al., (2013): Irish teachers’ barriers:</vt:lpstr>
      <vt:lpstr>Universal Design for Learning </vt:lpstr>
      <vt:lpstr>The UDL Framework</vt:lpstr>
      <vt:lpstr>PowerPoint Presentation</vt:lpstr>
      <vt:lpstr>PowerPoint Presentation</vt:lpstr>
      <vt:lpstr>Representation</vt:lpstr>
      <vt:lpstr>PowerPoint Presentation</vt:lpstr>
      <vt:lpstr>Online Mathematics Dictionary</vt:lpstr>
      <vt:lpstr>Physical object example</vt:lpstr>
      <vt:lpstr>PowerPoint Presentation</vt:lpstr>
      <vt:lpstr>PowerPoint Presentation</vt:lpstr>
      <vt:lpstr>Engagement:</vt:lpstr>
      <vt:lpstr>PowerPoint Presentation</vt:lpstr>
      <vt:lpstr>PowerPoint Presentation</vt:lpstr>
      <vt:lpstr>Open &amp; effective questions </vt:lpstr>
      <vt:lpstr>PowerPoint Presentation</vt:lpstr>
      <vt:lpstr>PowerPoint Presentation</vt:lpstr>
      <vt:lpstr>Action &amp; Expression</vt:lpstr>
      <vt:lpstr>Station teaching</vt:lpstr>
      <vt:lpstr>Multiple solutions</vt:lpstr>
      <vt:lpstr>In summary:</vt:lpstr>
      <vt:lpstr>PowerPoint Presentation</vt:lpstr>
      <vt:lpstr>Resources (representation): </vt:lpstr>
      <vt:lpstr>Resources (engagement):</vt:lpstr>
      <vt:lpstr>Resources (action &amp; expression)</vt:lpstr>
      <vt:lpstr>Other resources: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Helen Keenan</cp:lastModifiedBy>
  <cp:revision>15</cp:revision>
  <dcterms:modified xsi:type="dcterms:W3CDTF">2024-11-21T10:49:36Z</dcterms:modified>
</cp:coreProperties>
</file>