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7" r:id="rId2"/>
  </p:sldMasterIdLst>
  <p:notesMasterIdLst>
    <p:notesMasterId r:id="rId26"/>
  </p:notesMasterIdLst>
  <p:sldIdLst>
    <p:sldId id="257" r:id="rId3"/>
    <p:sldId id="264" r:id="rId4"/>
    <p:sldId id="259" r:id="rId5"/>
    <p:sldId id="287" r:id="rId6"/>
    <p:sldId id="263" r:id="rId7"/>
    <p:sldId id="266" r:id="rId8"/>
    <p:sldId id="301" r:id="rId9"/>
    <p:sldId id="273" r:id="rId10"/>
    <p:sldId id="274" r:id="rId11"/>
    <p:sldId id="302" r:id="rId12"/>
    <p:sldId id="303" r:id="rId13"/>
    <p:sldId id="284" r:id="rId14"/>
    <p:sldId id="308" r:id="rId15"/>
    <p:sldId id="289" r:id="rId16"/>
    <p:sldId id="291" r:id="rId17"/>
    <p:sldId id="304" r:id="rId18"/>
    <p:sldId id="294" r:id="rId19"/>
    <p:sldId id="305" r:id="rId20"/>
    <p:sldId id="295" r:id="rId21"/>
    <p:sldId id="307" r:id="rId22"/>
    <p:sldId id="286" r:id="rId23"/>
    <p:sldId id="267" r:id="rId24"/>
    <p:sldId id="268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654F62-BA3F-4BA2-A08D-CC3F92657929}" name="Eleanor Byrne" initials="EB" userId="S::BYRNEE70@tcd.ie::757a9ba3-616e-4c59-ab24-4d6c24c29363" providerId="AD"/>
  <p188:author id="{284886B8-D149-6B9F-315A-C37E58B4D5AF}" name="BT" initials="BT" userId="B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2F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1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DF628-4497-44D3-A977-C5F2060F22F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09E640-22ED-4B9B-A9AA-A57878864239}">
      <dgm:prSet/>
      <dgm:spPr/>
      <dgm:t>
        <a:bodyPr/>
        <a:lstStyle/>
        <a:p>
          <a:r>
            <a:rPr lang="en-IE"/>
            <a:t>Outputs need to be critiqued</a:t>
          </a:r>
          <a:endParaRPr lang="en-US" dirty="0"/>
        </a:p>
      </dgm:t>
    </dgm:pt>
    <dgm:pt modelId="{63EAC991-7E56-46CC-9D23-7CBB5D27D485}" type="parTrans" cxnId="{E034E185-14CD-49B0-8B30-CA9BCAB29619}">
      <dgm:prSet/>
      <dgm:spPr/>
      <dgm:t>
        <a:bodyPr/>
        <a:lstStyle/>
        <a:p>
          <a:endParaRPr lang="en-US"/>
        </a:p>
      </dgm:t>
    </dgm:pt>
    <dgm:pt modelId="{220DF6B2-958B-48D8-9C1E-65ADBE5D79B0}" type="sibTrans" cxnId="{E034E185-14CD-49B0-8B30-CA9BCAB29619}">
      <dgm:prSet/>
      <dgm:spPr/>
      <dgm:t>
        <a:bodyPr/>
        <a:lstStyle/>
        <a:p>
          <a:endParaRPr lang="en-US"/>
        </a:p>
      </dgm:t>
    </dgm:pt>
    <dgm:pt modelId="{9292B291-F93D-4449-85DE-7F448E6AAAEF}">
      <dgm:prSet/>
      <dgm:spPr/>
      <dgm:t>
        <a:bodyPr/>
        <a:lstStyle/>
        <a:p>
          <a:r>
            <a:rPr lang="en-IE" dirty="0"/>
            <a:t>Colleague collaboration is key</a:t>
          </a:r>
          <a:endParaRPr lang="en-US" dirty="0"/>
        </a:p>
      </dgm:t>
    </dgm:pt>
    <dgm:pt modelId="{0D3588D6-4343-4F10-BDF5-C96050DBE24A}" type="parTrans" cxnId="{DFA3B00F-627A-483B-A6D9-887C492067F5}">
      <dgm:prSet/>
      <dgm:spPr/>
      <dgm:t>
        <a:bodyPr/>
        <a:lstStyle/>
        <a:p>
          <a:endParaRPr lang="en-US"/>
        </a:p>
      </dgm:t>
    </dgm:pt>
    <dgm:pt modelId="{35E96529-C7B1-4956-9E41-B7B8A73B38F3}" type="sibTrans" cxnId="{DFA3B00F-627A-483B-A6D9-887C492067F5}">
      <dgm:prSet/>
      <dgm:spPr/>
      <dgm:t>
        <a:bodyPr/>
        <a:lstStyle/>
        <a:p>
          <a:endParaRPr lang="en-US"/>
        </a:p>
      </dgm:t>
    </dgm:pt>
    <dgm:pt modelId="{C971D70A-4273-4212-AB78-32703B5640F7}">
      <dgm:prSet/>
      <dgm:spPr/>
      <dgm:t>
        <a:bodyPr/>
        <a:lstStyle/>
        <a:p>
          <a:r>
            <a:rPr lang="en-IE" dirty="0"/>
            <a:t>Students are already using it</a:t>
          </a:r>
          <a:endParaRPr lang="en-US" dirty="0"/>
        </a:p>
      </dgm:t>
    </dgm:pt>
    <dgm:pt modelId="{05E8FC87-B520-4CB9-8515-724F7561D6B5}" type="parTrans" cxnId="{E8F98A80-8AFA-4F82-B70E-83E1FC51FF9E}">
      <dgm:prSet/>
      <dgm:spPr/>
      <dgm:t>
        <a:bodyPr/>
        <a:lstStyle/>
        <a:p>
          <a:endParaRPr lang="en-US"/>
        </a:p>
      </dgm:t>
    </dgm:pt>
    <dgm:pt modelId="{23D54347-36C7-477E-B4D3-5EF2DC7DCCE8}" type="sibTrans" cxnId="{E8F98A80-8AFA-4F82-B70E-83E1FC51FF9E}">
      <dgm:prSet/>
      <dgm:spPr/>
      <dgm:t>
        <a:bodyPr/>
        <a:lstStyle/>
        <a:p>
          <a:endParaRPr lang="en-US"/>
        </a:p>
      </dgm:t>
    </dgm:pt>
    <dgm:pt modelId="{058D4FD9-EA98-4231-AC36-577DDE217DAE}">
      <dgm:prSet/>
      <dgm:spPr/>
      <dgm:t>
        <a:bodyPr/>
        <a:lstStyle/>
        <a:p>
          <a:r>
            <a:rPr lang="en-IE"/>
            <a:t>GenAI here to stay, teachers need to upskill</a:t>
          </a:r>
          <a:endParaRPr lang="en-US"/>
        </a:p>
      </dgm:t>
    </dgm:pt>
    <dgm:pt modelId="{8CB746E0-821E-48C3-A727-815BA2B11B92}" type="parTrans" cxnId="{474D521A-1097-456E-86DE-A4C066B5AB95}">
      <dgm:prSet/>
      <dgm:spPr/>
      <dgm:t>
        <a:bodyPr/>
        <a:lstStyle/>
        <a:p>
          <a:endParaRPr lang="en-US"/>
        </a:p>
      </dgm:t>
    </dgm:pt>
    <dgm:pt modelId="{03E4967A-459F-42F0-89D7-DF184DE76391}" type="sibTrans" cxnId="{474D521A-1097-456E-86DE-A4C066B5AB95}">
      <dgm:prSet/>
      <dgm:spPr/>
      <dgm:t>
        <a:bodyPr/>
        <a:lstStyle/>
        <a:p>
          <a:endParaRPr lang="en-US"/>
        </a:p>
      </dgm:t>
    </dgm:pt>
    <dgm:pt modelId="{449A4B04-2918-497A-8A58-324B764D6135}" type="pres">
      <dgm:prSet presAssocID="{24EDF628-4497-44D3-A977-C5F2060F22FC}" presName="linearFlow" presStyleCnt="0">
        <dgm:presLayoutVars>
          <dgm:dir/>
          <dgm:resizeHandles val="exact"/>
        </dgm:presLayoutVars>
      </dgm:prSet>
      <dgm:spPr/>
    </dgm:pt>
    <dgm:pt modelId="{E2B4D74C-3568-43DC-9B7D-FF83AC4D4CCA}" type="pres">
      <dgm:prSet presAssocID="{A209E640-22ED-4B9B-A9AA-A57878864239}" presName="composite" presStyleCnt="0"/>
      <dgm:spPr/>
    </dgm:pt>
    <dgm:pt modelId="{8CF3CADE-BA58-46A5-BBA9-5D571E3A4D8E}" type="pres">
      <dgm:prSet presAssocID="{A209E640-22ED-4B9B-A9AA-A57878864239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 outline"/>
        </a:ext>
      </dgm:extLst>
    </dgm:pt>
    <dgm:pt modelId="{12A694F5-E18E-48FE-B48C-2B72261149CB}" type="pres">
      <dgm:prSet presAssocID="{A209E640-22ED-4B9B-A9AA-A57878864239}" presName="txShp" presStyleLbl="node1" presStyleIdx="0" presStyleCnt="4">
        <dgm:presLayoutVars>
          <dgm:bulletEnabled val="1"/>
        </dgm:presLayoutVars>
      </dgm:prSet>
      <dgm:spPr/>
    </dgm:pt>
    <dgm:pt modelId="{B80E9E4C-7E83-47D3-846F-2AEAC60A983F}" type="pres">
      <dgm:prSet presAssocID="{220DF6B2-958B-48D8-9C1E-65ADBE5D79B0}" presName="spacing" presStyleCnt="0"/>
      <dgm:spPr/>
    </dgm:pt>
    <dgm:pt modelId="{3D662CE9-641D-4EC6-A421-C2657A2FDC99}" type="pres">
      <dgm:prSet presAssocID="{9292B291-F93D-4449-85DE-7F448E6AAAEF}" presName="composite" presStyleCnt="0"/>
      <dgm:spPr/>
    </dgm:pt>
    <dgm:pt modelId="{C1C16CB7-D84D-480B-AD1C-06F1156B8B45}" type="pres">
      <dgm:prSet presAssocID="{9292B291-F93D-4449-85DE-7F448E6AAAEF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 outline"/>
        </a:ext>
      </dgm:extLst>
    </dgm:pt>
    <dgm:pt modelId="{1AB92138-F57E-4CAD-8E32-927B3FAEDAF9}" type="pres">
      <dgm:prSet presAssocID="{9292B291-F93D-4449-85DE-7F448E6AAAEF}" presName="txShp" presStyleLbl="node1" presStyleIdx="1" presStyleCnt="4">
        <dgm:presLayoutVars>
          <dgm:bulletEnabled val="1"/>
        </dgm:presLayoutVars>
      </dgm:prSet>
      <dgm:spPr/>
    </dgm:pt>
    <dgm:pt modelId="{61F269D3-8FFB-4502-B234-4C0E1CF6056B}" type="pres">
      <dgm:prSet presAssocID="{35E96529-C7B1-4956-9E41-B7B8A73B38F3}" presName="spacing" presStyleCnt="0"/>
      <dgm:spPr/>
    </dgm:pt>
    <dgm:pt modelId="{90F063AA-FFC3-47D8-A88E-A2EDA1B85DCD}" type="pres">
      <dgm:prSet presAssocID="{C971D70A-4273-4212-AB78-32703B5640F7}" presName="composite" presStyleCnt="0"/>
      <dgm:spPr/>
    </dgm:pt>
    <dgm:pt modelId="{60000496-7F38-45DD-BA61-C1E85C30517A}" type="pres">
      <dgm:prSet presAssocID="{C971D70A-4273-4212-AB78-32703B5640F7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f women outline"/>
        </a:ext>
      </dgm:extLst>
    </dgm:pt>
    <dgm:pt modelId="{107851B7-EC90-4BE3-B213-2F33D622A787}" type="pres">
      <dgm:prSet presAssocID="{C971D70A-4273-4212-AB78-32703B5640F7}" presName="txShp" presStyleLbl="node1" presStyleIdx="2" presStyleCnt="4">
        <dgm:presLayoutVars>
          <dgm:bulletEnabled val="1"/>
        </dgm:presLayoutVars>
      </dgm:prSet>
      <dgm:spPr/>
    </dgm:pt>
    <dgm:pt modelId="{D6C9CA91-4AF7-4848-BEAA-B7FB7081BEFF}" type="pres">
      <dgm:prSet presAssocID="{23D54347-36C7-477E-B4D3-5EF2DC7DCCE8}" presName="spacing" presStyleCnt="0"/>
      <dgm:spPr/>
    </dgm:pt>
    <dgm:pt modelId="{E7AE1B6A-CEC8-404B-8121-8B5A5404AB77}" type="pres">
      <dgm:prSet presAssocID="{058D4FD9-EA98-4231-AC36-577DDE217DAE}" presName="composite" presStyleCnt="0"/>
      <dgm:spPr/>
    </dgm:pt>
    <dgm:pt modelId="{F6F25812-8101-479D-9F6E-AD30525EDF80}" type="pres">
      <dgm:prSet presAssocID="{058D4FD9-EA98-4231-AC36-577DDE217DAE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erture outline"/>
        </a:ext>
      </dgm:extLst>
    </dgm:pt>
    <dgm:pt modelId="{011B6170-32C0-4DB9-BE7A-C64B36B8F2A3}" type="pres">
      <dgm:prSet presAssocID="{058D4FD9-EA98-4231-AC36-577DDE217DAE}" presName="txShp" presStyleLbl="node1" presStyleIdx="3" presStyleCnt="4">
        <dgm:presLayoutVars>
          <dgm:bulletEnabled val="1"/>
        </dgm:presLayoutVars>
      </dgm:prSet>
      <dgm:spPr/>
    </dgm:pt>
  </dgm:ptLst>
  <dgm:cxnLst>
    <dgm:cxn modelId="{72A3AF04-8936-4818-AE5B-FDDD6AE93280}" type="presOf" srcId="{24EDF628-4497-44D3-A977-C5F2060F22FC}" destId="{449A4B04-2918-497A-8A58-324B764D6135}" srcOrd="0" destOrd="0" presId="urn:microsoft.com/office/officeart/2005/8/layout/vList3"/>
    <dgm:cxn modelId="{E1BA3F08-9087-43BF-9752-DDB590688D03}" type="presOf" srcId="{9292B291-F93D-4449-85DE-7F448E6AAAEF}" destId="{1AB92138-F57E-4CAD-8E32-927B3FAEDAF9}" srcOrd="0" destOrd="0" presId="urn:microsoft.com/office/officeart/2005/8/layout/vList3"/>
    <dgm:cxn modelId="{DFA3B00F-627A-483B-A6D9-887C492067F5}" srcId="{24EDF628-4497-44D3-A977-C5F2060F22FC}" destId="{9292B291-F93D-4449-85DE-7F448E6AAAEF}" srcOrd="1" destOrd="0" parTransId="{0D3588D6-4343-4F10-BDF5-C96050DBE24A}" sibTransId="{35E96529-C7B1-4956-9E41-B7B8A73B38F3}"/>
    <dgm:cxn modelId="{96AA1D17-38C1-4811-8541-91274D575DB2}" type="presOf" srcId="{058D4FD9-EA98-4231-AC36-577DDE217DAE}" destId="{011B6170-32C0-4DB9-BE7A-C64B36B8F2A3}" srcOrd="0" destOrd="0" presId="urn:microsoft.com/office/officeart/2005/8/layout/vList3"/>
    <dgm:cxn modelId="{474D521A-1097-456E-86DE-A4C066B5AB95}" srcId="{24EDF628-4497-44D3-A977-C5F2060F22FC}" destId="{058D4FD9-EA98-4231-AC36-577DDE217DAE}" srcOrd="3" destOrd="0" parTransId="{8CB746E0-821E-48C3-A727-815BA2B11B92}" sibTransId="{03E4967A-459F-42F0-89D7-DF184DE76391}"/>
    <dgm:cxn modelId="{E8F98A80-8AFA-4F82-B70E-83E1FC51FF9E}" srcId="{24EDF628-4497-44D3-A977-C5F2060F22FC}" destId="{C971D70A-4273-4212-AB78-32703B5640F7}" srcOrd="2" destOrd="0" parTransId="{05E8FC87-B520-4CB9-8515-724F7561D6B5}" sibTransId="{23D54347-36C7-477E-B4D3-5EF2DC7DCCE8}"/>
    <dgm:cxn modelId="{E034E185-14CD-49B0-8B30-CA9BCAB29619}" srcId="{24EDF628-4497-44D3-A977-C5F2060F22FC}" destId="{A209E640-22ED-4B9B-A9AA-A57878864239}" srcOrd="0" destOrd="0" parTransId="{63EAC991-7E56-46CC-9D23-7CBB5D27D485}" sibTransId="{220DF6B2-958B-48D8-9C1E-65ADBE5D79B0}"/>
    <dgm:cxn modelId="{3EC0EEB3-1E9E-4B12-A621-C62090CA47AA}" type="presOf" srcId="{C971D70A-4273-4212-AB78-32703B5640F7}" destId="{107851B7-EC90-4BE3-B213-2F33D622A787}" srcOrd="0" destOrd="0" presId="urn:microsoft.com/office/officeart/2005/8/layout/vList3"/>
    <dgm:cxn modelId="{B0499FDE-55D6-4ED5-BAE8-30E3DC35983F}" type="presOf" srcId="{A209E640-22ED-4B9B-A9AA-A57878864239}" destId="{12A694F5-E18E-48FE-B48C-2B72261149CB}" srcOrd="0" destOrd="0" presId="urn:microsoft.com/office/officeart/2005/8/layout/vList3"/>
    <dgm:cxn modelId="{39348A2A-664C-45A1-ADEA-4D57498DB3F3}" type="presParOf" srcId="{449A4B04-2918-497A-8A58-324B764D6135}" destId="{E2B4D74C-3568-43DC-9B7D-FF83AC4D4CCA}" srcOrd="0" destOrd="0" presId="urn:microsoft.com/office/officeart/2005/8/layout/vList3"/>
    <dgm:cxn modelId="{1344B40B-FEB8-4B81-905A-11371F8A6786}" type="presParOf" srcId="{E2B4D74C-3568-43DC-9B7D-FF83AC4D4CCA}" destId="{8CF3CADE-BA58-46A5-BBA9-5D571E3A4D8E}" srcOrd="0" destOrd="0" presId="urn:microsoft.com/office/officeart/2005/8/layout/vList3"/>
    <dgm:cxn modelId="{DBF8CE2D-CA8F-41F9-8DEC-232ACD083A36}" type="presParOf" srcId="{E2B4D74C-3568-43DC-9B7D-FF83AC4D4CCA}" destId="{12A694F5-E18E-48FE-B48C-2B72261149CB}" srcOrd="1" destOrd="0" presId="urn:microsoft.com/office/officeart/2005/8/layout/vList3"/>
    <dgm:cxn modelId="{8D3A843D-12F2-438A-AFC7-564CE37094E1}" type="presParOf" srcId="{449A4B04-2918-497A-8A58-324B764D6135}" destId="{B80E9E4C-7E83-47D3-846F-2AEAC60A983F}" srcOrd="1" destOrd="0" presId="urn:microsoft.com/office/officeart/2005/8/layout/vList3"/>
    <dgm:cxn modelId="{BE1841F4-1D32-4718-86C4-A1AA7FCA47CC}" type="presParOf" srcId="{449A4B04-2918-497A-8A58-324B764D6135}" destId="{3D662CE9-641D-4EC6-A421-C2657A2FDC99}" srcOrd="2" destOrd="0" presId="urn:microsoft.com/office/officeart/2005/8/layout/vList3"/>
    <dgm:cxn modelId="{D97DBAD3-35F6-4033-9E72-FBA75E8CA089}" type="presParOf" srcId="{3D662CE9-641D-4EC6-A421-C2657A2FDC99}" destId="{C1C16CB7-D84D-480B-AD1C-06F1156B8B45}" srcOrd="0" destOrd="0" presId="urn:microsoft.com/office/officeart/2005/8/layout/vList3"/>
    <dgm:cxn modelId="{DB3BD177-72AE-4C9F-BB71-81AAB9ADB5A8}" type="presParOf" srcId="{3D662CE9-641D-4EC6-A421-C2657A2FDC99}" destId="{1AB92138-F57E-4CAD-8E32-927B3FAEDAF9}" srcOrd="1" destOrd="0" presId="urn:microsoft.com/office/officeart/2005/8/layout/vList3"/>
    <dgm:cxn modelId="{C2E3B269-4462-439F-A076-4513B5759FBD}" type="presParOf" srcId="{449A4B04-2918-497A-8A58-324B764D6135}" destId="{61F269D3-8FFB-4502-B234-4C0E1CF6056B}" srcOrd="3" destOrd="0" presId="urn:microsoft.com/office/officeart/2005/8/layout/vList3"/>
    <dgm:cxn modelId="{EB4DA3D5-5AA6-48CE-B372-E666396F84B4}" type="presParOf" srcId="{449A4B04-2918-497A-8A58-324B764D6135}" destId="{90F063AA-FFC3-47D8-A88E-A2EDA1B85DCD}" srcOrd="4" destOrd="0" presId="urn:microsoft.com/office/officeart/2005/8/layout/vList3"/>
    <dgm:cxn modelId="{4FD523A0-D32D-4603-B933-7FAB6BC83BB0}" type="presParOf" srcId="{90F063AA-FFC3-47D8-A88E-A2EDA1B85DCD}" destId="{60000496-7F38-45DD-BA61-C1E85C30517A}" srcOrd="0" destOrd="0" presId="urn:microsoft.com/office/officeart/2005/8/layout/vList3"/>
    <dgm:cxn modelId="{6C7B3D90-15A2-4A84-9F79-B6F1BD02243E}" type="presParOf" srcId="{90F063AA-FFC3-47D8-A88E-A2EDA1B85DCD}" destId="{107851B7-EC90-4BE3-B213-2F33D622A787}" srcOrd="1" destOrd="0" presId="urn:microsoft.com/office/officeart/2005/8/layout/vList3"/>
    <dgm:cxn modelId="{4EFB0814-1C6F-488B-8BCF-F3FA8701C831}" type="presParOf" srcId="{449A4B04-2918-497A-8A58-324B764D6135}" destId="{D6C9CA91-4AF7-4848-BEAA-B7FB7081BEFF}" srcOrd="5" destOrd="0" presId="urn:microsoft.com/office/officeart/2005/8/layout/vList3"/>
    <dgm:cxn modelId="{89D3D7C4-BB6C-4B4B-9193-E371F0D3ACDB}" type="presParOf" srcId="{449A4B04-2918-497A-8A58-324B764D6135}" destId="{E7AE1B6A-CEC8-404B-8121-8B5A5404AB77}" srcOrd="6" destOrd="0" presId="urn:microsoft.com/office/officeart/2005/8/layout/vList3"/>
    <dgm:cxn modelId="{6A2E9ACC-3F11-48E3-B856-EDB4B1E24B61}" type="presParOf" srcId="{E7AE1B6A-CEC8-404B-8121-8B5A5404AB77}" destId="{F6F25812-8101-479D-9F6E-AD30525EDF80}" srcOrd="0" destOrd="0" presId="urn:microsoft.com/office/officeart/2005/8/layout/vList3"/>
    <dgm:cxn modelId="{00A8D402-2628-43C3-B674-CB67E1BADE29}" type="presParOf" srcId="{E7AE1B6A-CEC8-404B-8121-8B5A5404AB77}" destId="{011B6170-32C0-4DB9-BE7A-C64B36B8F2A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694F5-E18E-48FE-B48C-2B72261149CB}">
      <dsp:nvSpPr>
        <dsp:cNvPr id="0" name=""/>
        <dsp:cNvSpPr/>
      </dsp:nvSpPr>
      <dsp:spPr>
        <a:xfrm rot="10800000">
          <a:off x="1612850" y="682"/>
          <a:ext cx="5427925" cy="9826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327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/>
            <a:t>Outputs need to be critiqued</a:t>
          </a:r>
          <a:endParaRPr lang="en-US" sz="2700" kern="1200" dirty="0"/>
        </a:p>
      </dsp:txBody>
      <dsp:txXfrm rot="10800000">
        <a:off x="1858516" y="682"/>
        <a:ext cx="5182259" cy="982663"/>
      </dsp:txXfrm>
    </dsp:sp>
    <dsp:sp modelId="{8CF3CADE-BA58-46A5-BBA9-5D571E3A4D8E}">
      <dsp:nvSpPr>
        <dsp:cNvPr id="0" name=""/>
        <dsp:cNvSpPr/>
      </dsp:nvSpPr>
      <dsp:spPr>
        <a:xfrm>
          <a:off x="1121518" y="682"/>
          <a:ext cx="982663" cy="98266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B92138-F57E-4CAD-8E32-927B3FAEDAF9}">
      <dsp:nvSpPr>
        <dsp:cNvPr id="0" name=""/>
        <dsp:cNvSpPr/>
      </dsp:nvSpPr>
      <dsp:spPr>
        <a:xfrm rot="10800000">
          <a:off x="1612850" y="1276679"/>
          <a:ext cx="5427925" cy="9826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327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Colleague collaboration is key</a:t>
          </a:r>
          <a:endParaRPr lang="en-US" sz="2700" kern="1200" dirty="0"/>
        </a:p>
      </dsp:txBody>
      <dsp:txXfrm rot="10800000">
        <a:off x="1858516" y="1276679"/>
        <a:ext cx="5182259" cy="982663"/>
      </dsp:txXfrm>
    </dsp:sp>
    <dsp:sp modelId="{C1C16CB7-D84D-480B-AD1C-06F1156B8B45}">
      <dsp:nvSpPr>
        <dsp:cNvPr id="0" name=""/>
        <dsp:cNvSpPr/>
      </dsp:nvSpPr>
      <dsp:spPr>
        <a:xfrm>
          <a:off x="1121518" y="1276679"/>
          <a:ext cx="982663" cy="98266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851B7-EC90-4BE3-B213-2F33D622A787}">
      <dsp:nvSpPr>
        <dsp:cNvPr id="0" name=""/>
        <dsp:cNvSpPr/>
      </dsp:nvSpPr>
      <dsp:spPr>
        <a:xfrm rot="10800000">
          <a:off x="1612850" y="2552675"/>
          <a:ext cx="5427925" cy="9826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327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Students are already using it</a:t>
          </a:r>
          <a:endParaRPr lang="en-US" sz="2700" kern="1200" dirty="0"/>
        </a:p>
      </dsp:txBody>
      <dsp:txXfrm rot="10800000">
        <a:off x="1858516" y="2552675"/>
        <a:ext cx="5182259" cy="982663"/>
      </dsp:txXfrm>
    </dsp:sp>
    <dsp:sp modelId="{60000496-7F38-45DD-BA61-C1E85C30517A}">
      <dsp:nvSpPr>
        <dsp:cNvPr id="0" name=""/>
        <dsp:cNvSpPr/>
      </dsp:nvSpPr>
      <dsp:spPr>
        <a:xfrm>
          <a:off x="1121518" y="2552675"/>
          <a:ext cx="982663" cy="98266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B6170-32C0-4DB9-BE7A-C64B36B8F2A3}">
      <dsp:nvSpPr>
        <dsp:cNvPr id="0" name=""/>
        <dsp:cNvSpPr/>
      </dsp:nvSpPr>
      <dsp:spPr>
        <a:xfrm rot="10800000">
          <a:off x="1612850" y="3828671"/>
          <a:ext cx="5427925" cy="98266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327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/>
            <a:t>GenAI here to stay, teachers need to upskill</a:t>
          </a:r>
          <a:endParaRPr lang="en-US" sz="2700" kern="1200"/>
        </a:p>
      </dsp:txBody>
      <dsp:txXfrm rot="10800000">
        <a:off x="1858516" y="3828671"/>
        <a:ext cx="5182259" cy="982663"/>
      </dsp:txXfrm>
    </dsp:sp>
    <dsp:sp modelId="{F6F25812-8101-479D-9F6E-AD30525EDF80}">
      <dsp:nvSpPr>
        <dsp:cNvPr id="0" name=""/>
        <dsp:cNvSpPr/>
      </dsp:nvSpPr>
      <dsp:spPr>
        <a:xfrm>
          <a:off x="1121518" y="3828671"/>
          <a:ext cx="982663" cy="982663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2ACDE-DF77-4A91-ABF2-49DA95F31658}" type="datetimeFigureOut">
              <a:rPr lang="en-IE" smtClean="0"/>
              <a:t>22/11/2024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FE51B-2FF8-46C1-BFAC-3D1CC0B290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3266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51B-2FF8-46C1-BFAC-3D1CC0B290E6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70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C0ADC-03A6-4745-860F-F75FC92FD58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8104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Fix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51B-2FF8-46C1-BFAC-3D1CC0B290E6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3662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0" i="0" u="none" baseline="0" dirty="0"/>
              <a:t>Jonassen, D. H., Carr, C., &amp; Hsiu-Ping, Y. (1998). Computers as mindtools for engaging learners in critical thinking. </a:t>
            </a:r>
            <a:r>
              <a:rPr lang="en-IE" b="0" i="1" u="none" baseline="0" dirty="0"/>
              <a:t>TECH TRENDS-WASHINGTON DC-</a:t>
            </a:r>
            <a:r>
              <a:rPr lang="en-IE" b="0" i="0" u="none" baseline="0" dirty="0"/>
              <a:t>,</a:t>
            </a:r>
            <a:r>
              <a:rPr lang="en-IE" b="0" i="1" u="none" baseline="0" dirty="0"/>
              <a:t> 43</a:t>
            </a:r>
            <a:r>
              <a:rPr lang="en-IE" b="0" i="0" u="none" baseline="0" dirty="0"/>
              <a:t>, 24-32. 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51B-2FF8-46C1-BFAC-3D1CC0B290E6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3949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Cross-curricular opportunities highlighted</a:t>
            </a:r>
          </a:p>
          <a:p>
            <a:r>
              <a:rPr lang="en-IE"/>
              <a:t>Project aims in the classroom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518456-46C5-4AA7-BD12-FA0191E80FF9}" type="slidenum">
              <a:rPr kumimoji="0" lang="en-GB" altLang="ga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altLang="ga-I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06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518456-46C5-4AA7-BD12-FA0191E80FF9}" type="slidenum">
              <a:rPr kumimoji="0" lang="en-GB" altLang="ga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ga-I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103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518456-46C5-4AA7-BD12-FA0191E80FF9}" type="slidenum">
              <a:rPr kumimoji="0" lang="en-GB" altLang="ga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altLang="ga-I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88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04900" y="1881075"/>
            <a:ext cx="10001251" cy="4040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104900" y="914401"/>
            <a:ext cx="10001251" cy="276225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92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3974" r="3958" b="5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899" y="3715200"/>
            <a:ext cx="10001252" cy="554850"/>
          </a:xfrm>
        </p:spPr>
        <p:txBody>
          <a:bodyPr/>
          <a:lstStyle>
            <a:lvl1pPr algn="l">
              <a:defRPr sz="19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1" y="4289400"/>
            <a:ext cx="10001251" cy="361800"/>
          </a:xfrm>
        </p:spPr>
        <p:txBody>
          <a:bodyPr/>
          <a:lstStyle>
            <a:lvl1pPr marL="0" indent="0" algn="l">
              <a:buNone/>
              <a:defRPr sz="1500" b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525798"/>
            <a:ext cx="4027200" cy="807254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1104902" y="5481750"/>
            <a:ext cx="6239100" cy="979374"/>
          </a:xfrm>
        </p:spPr>
        <p:txBody>
          <a:bodyPr/>
          <a:lstStyle>
            <a:lvl1pPr>
              <a:spcBef>
                <a:spcPts val="0"/>
              </a:spcBef>
              <a:defRPr sz="105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425"/>
              </a:spcBef>
              <a:buNone/>
              <a:defRPr sz="105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05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1482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48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04901" y="1881075"/>
            <a:ext cx="10001251" cy="4040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104901" y="914403"/>
            <a:ext cx="10001251" cy="276225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300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95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899" y="360000"/>
            <a:ext cx="10001252" cy="561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1" y="1871551"/>
            <a:ext cx="10001251" cy="4096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45306" indent="0" algn="l"/>
            <a:r>
              <a:rPr lang="en-GB" sz="750" b="1"/>
              <a:t>Trinity College Dublin, </a:t>
            </a:r>
            <a:r>
              <a:rPr lang="en-GB" sz="750"/>
              <a:t>The University of Dublin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438275"/>
            <a:ext cx="12192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5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3" r:id="rId2"/>
    <p:sldLayoutId id="2147483679" r:id="rId3"/>
  </p:sldLayoutIdLst>
  <p:txStyles>
    <p:titleStyle>
      <a:lvl1pPr algn="l" defTabSz="685800" rtl="0" eaLnBrk="1" latinLnBrk="0" hangingPunct="1">
        <a:spcBef>
          <a:spcPct val="0"/>
        </a:spcBef>
        <a:buNone/>
        <a:defRPr sz="19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ts val="1063"/>
        </a:spcBef>
        <a:buFont typeface="Arial" pitchFamily="34" charset="0"/>
        <a:buNone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38125" indent="-238125" algn="l" defTabSz="685800" rtl="0" eaLnBrk="1" latinLnBrk="0" hangingPunct="1">
        <a:spcBef>
          <a:spcPts val="851"/>
        </a:spcBef>
        <a:buClr>
          <a:schemeClr val="tx2"/>
        </a:buClr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26244" indent="-166688" algn="l" defTabSz="685800" rtl="0" eaLnBrk="1" latinLnBrk="0" hangingPunct="1">
        <a:spcBef>
          <a:spcPts val="851"/>
        </a:spcBef>
        <a:buClr>
          <a:schemeClr val="tx2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588169" indent="-151210" algn="l" defTabSz="685800" rtl="0" eaLnBrk="1" latinLnBrk="0" hangingPunct="1">
        <a:spcBef>
          <a:spcPts val="851"/>
        </a:spcBef>
        <a:buClr>
          <a:schemeClr val="tx2"/>
        </a:buClr>
        <a:buFont typeface="Minion Pro" pitchFamily="18" charset="0"/>
        <a:buChar char="‒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750094" indent="-139304" algn="l" defTabSz="685800" rtl="0" eaLnBrk="1" latinLnBrk="0" hangingPunct="1">
        <a:spcBef>
          <a:spcPts val="851"/>
        </a:spcBef>
        <a:buClr>
          <a:schemeClr val="tx2"/>
        </a:buClr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899" y="360000"/>
            <a:ext cx="10001252" cy="561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1" y="1871551"/>
            <a:ext cx="10001251" cy="4096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438275"/>
            <a:ext cx="12192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417"/>
        </a:spcBef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17500" indent="-31750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68325" indent="-22225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84225" indent="-201613" algn="l" defTabSz="914400" rtl="0" eaLnBrk="1" latinLnBrk="0" hangingPunct="1">
        <a:spcBef>
          <a:spcPts val="1134"/>
        </a:spcBef>
        <a:buClr>
          <a:schemeClr val="tx2"/>
        </a:buClr>
        <a:buFont typeface="Minion Pro" pitchFamily="18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0125" indent="-185738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safi.com/blog/benefits-of-digital-collaboration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hat.openai.com/auth/login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littlebirdcommunication.co.uk/why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jfhart.nl/nieuws/examen-az-400-microsoft-azure-devops-solutions-feedback-paradox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hefisheriesblog.com/2017/08/08/learning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jfhart.nl/nieuws/examen-az-400-microsoft-azure-devops-solutions-feedback-paradox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free-vector/collaboration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eanheritage.com/blog/how-leaders/" TargetMode="Externa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vecteezy.com/vector-art/11431565-aim-achievement-business-motivation-finance-target-solution-searching-goals-and-objectives-business-grow-business-plan-goal-setting-concep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jfhart.nl/nieuws/examen-az-400-microsoft-azure-devops-solutions-feedback-paradox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cd.ie/trinityaccess/schools/accessmaths/" TargetMode="External"/><Relationship Id="rId2" Type="http://schemas.openxmlformats.org/officeDocument/2006/relationships/hyperlink" Target="mailto:e.byrne@tcd.i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4.xml"/><Relationship Id="rId7" Type="http://schemas.openxmlformats.org/officeDocument/2006/relationships/image" Target="../media/image1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531" y="3304091"/>
            <a:ext cx="8089520" cy="416138"/>
          </a:xfrm>
        </p:spPr>
        <p:txBody>
          <a:bodyPr/>
          <a:lstStyle/>
          <a:p>
            <a:r>
              <a:rPr lang="en-GB" sz="2800" dirty="0">
                <a:cs typeface="Calibri"/>
              </a:rPr>
              <a:t>Engaging in a collaborative, critical dialogue with GenAI to develop units of learning</a:t>
            </a:r>
            <a:br>
              <a:rPr lang="en-GB" sz="2800" dirty="0">
                <a:cs typeface="Calibri"/>
              </a:rPr>
            </a:br>
            <a:endParaRPr lang="en-GB" sz="2800" b="0" dirty="0"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624" y="4906916"/>
            <a:ext cx="6764612" cy="271350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dirty="0">
              <a:cs typeface="Calibri"/>
            </a:endParaRPr>
          </a:p>
          <a:p>
            <a:r>
              <a:rPr lang="en-GB" sz="2000" dirty="0">
                <a:cs typeface="Calibri"/>
              </a:rPr>
              <a:t>Eleanor Byrne</a:t>
            </a:r>
          </a:p>
          <a:p>
            <a:r>
              <a:rPr lang="en-GB" sz="2000" dirty="0">
                <a:cs typeface="Calibri"/>
              </a:rPr>
              <a:t>November 23</a:t>
            </a:r>
            <a:r>
              <a:rPr lang="en-GB" sz="2000" baseline="30000" dirty="0">
                <a:cs typeface="Calibri"/>
              </a:rPr>
              <a:t>rd</a:t>
            </a:r>
            <a:r>
              <a:rPr lang="en-GB" sz="2000" dirty="0">
                <a:cs typeface="Calibri"/>
              </a:rPr>
              <a:t> </a:t>
            </a:r>
          </a:p>
        </p:txBody>
      </p:sp>
      <p:pic>
        <p:nvPicPr>
          <p:cNvPr id="4" name="Picture 3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D17CDBA2-5DE9-06F5-FD4A-22003B157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577" y="4504425"/>
            <a:ext cx="2266277" cy="53816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303779D-2AFC-6735-F338-1D31085DACF2}"/>
              </a:ext>
            </a:extLst>
          </p:cNvPr>
          <p:cNvGrpSpPr/>
          <p:nvPr/>
        </p:nvGrpSpPr>
        <p:grpSpPr>
          <a:xfrm>
            <a:off x="9914839" y="4906916"/>
            <a:ext cx="2112559" cy="2051057"/>
            <a:chOff x="5382047" y="-304408"/>
            <a:chExt cx="3761953" cy="3958628"/>
          </a:xfrm>
        </p:grpSpPr>
        <p:pic>
          <p:nvPicPr>
            <p:cNvPr id="7" name="Picture 6" descr="A flag with stars in a circle&#10;&#10;Description automatically generated">
              <a:extLst>
                <a:ext uri="{FF2B5EF4-FFF2-40B4-BE49-F238E27FC236}">
                  <a16:creationId xmlns:a16="http://schemas.microsoft.com/office/drawing/2014/main" id="{CE3E100B-3383-3009-EE09-DDC87B95B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2047" y="-304408"/>
              <a:ext cx="3761953" cy="3958628"/>
            </a:xfrm>
            <a:prstGeom prst="rect">
              <a:avLst/>
            </a:prstGeom>
          </p:spPr>
        </p:pic>
        <p:sp>
          <p:nvSpPr>
            <p:cNvPr id="8" name="Oval 7" descr="Logo, company name&#10;&#10;Description automatically generated">
              <a:extLst>
                <a:ext uri="{FF2B5EF4-FFF2-40B4-BE49-F238E27FC236}">
                  <a16:creationId xmlns:a16="http://schemas.microsoft.com/office/drawing/2014/main" id="{CF519D6C-D6B4-15C5-0D2A-85FF61DF749D}"/>
                </a:ext>
              </a:extLst>
            </p:cNvPr>
            <p:cNvSpPr/>
            <p:nvPr/>
          </p:nvSpPr>
          <p:spPr>
            <a:xfrm>
              <a:off x="6683273" y="609600"/>
              <a:ext cx="1131990" cy="1129505"/>
            </a:xfrm>
            <a:prstGeom prst="ellipse">
              <a:avLst/>
            </a:prstGeom>
            <a:blipFill>
              <a:blip r:embed="rId4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1772792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AB6B49-5C71-5CBF-B7B0-FB4A7C9DA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7996"/>
            <a:ext cx="12192000" cy="513397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9C9090-73F6-DEF5-DE40-39AE2A103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500"/>
              <a:t>Prompt 2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A19A70-32EC-0574-BC63-D861EE988EC0}"/>
              </a:ext>
            </a:extLst>
          </p:cNvPr>
          <p:cNvSpPr/>
          <p:nvPr/>
        </p:nvSpPr>
        <p:spPr>
          <a:xfrm>
            <a:off x="9008076" y="1881075"/>
            <a:ext cx="3099472" cy="1294727"/>
          </a:xfrm>
          <a:prstGeom prst="roundRect">
            <a:avLst/>
          </a:prstGeom>
          <a:solidFill>
            <a:srgbClr val="CCEC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>
                <a:solidFill>
                  <a:schemeClr val="tx1"/>
                </a:solidFill>
              </a:rPr>
              <a:t>Making links to the curriculum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E2865D-F2AC-592F-32E1-587491136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861" y="3389803"/>
            <a:ext cx="7897327" cy="28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7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9437-1D65-6206-9731-06DBB64B2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B0A2C-2890-8438-314A-4FCF17A5A5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DE8E1-EA5F-3DC8-B16E-84AD101197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D9926-1182-78CE-2FDE-316EA747C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163" y="50250"/>
            <a:ext cx="1943873" cy="13480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B09EA6-0A61-DA7D-9CCD-C826BEECD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1611657"/>
            <a:ext cx="6843106" cy="45193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B3B64A-6DCA-49A1-9EF3-E124CBC5B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219" y="2724147"/>
            <a:ext cx="6925109" cy="18798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8348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Top 10 Marketing Communications Tips video - part two :: Labrakita Marketing">
            <a:extLst>
              <a:ext uri="{FF2B5EF4-FFF2-40B4-BE49-F238E27FC236}">
                <a16:creationId xmlns:a16="http://schemas.microsoft.com/office/drawing/2014/main" id="{A983CEE9-219E-AE86-33EE-F299F66CA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472" y="1745031"/>
            <a:ext cx="4525103" cy="236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0D4536-9859-3090-0687-E82F94D8D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Some tips…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B47CF-B4F7-1078-78B3-BA72CCB78E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344" y="1896213"/>
            <a:ext cx="7624766" cy="4040188"/>
          </a:xfrm>
        </p:spPr>
        <p:txBody>
          <a:bodyPr/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Tell the GenAI </a:t>
            </a:r>
            <a:r>
              <a:rPr lang="en-IE" dirty="0">
                <a:solidFill>
                  <a:srgbClr val="FF0000"/>
                </a:solidFill>
              </a:rPr>
              <a:t>who</a:t>
            </a:r>
            <a:r>
              <a:rPr lang="en-IE" b="0" dirty="0"/>
              <a:t> you are, and who you are creating the resource for (e.g., I am a maths teacher working with a class aged 11-12 years old).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Be specific as to </a:t>
            </a:r>
            <a:r>
              <a:rPr lang="en-IE" dirty="0">
                <a:solidFill>
                  <a:srgbClr val="FF0000"/>
                </a:solidFill>
              </a:rPr>
              <a:t>what</a:t>
            </a:r>
            <a:r>
              <a:rPr lang="en-IE" b="0" dirty="0"/>
              <a:t> you want, a worksheet, an idea, a table.</a:t>
            </a:r>
          </a:p>
          <a:p>
            <a:pPr marL="660400" lvl="1" indent="-342900">
              <a:buFont typeface="Wingdings" panose="05000000000000000000" pitchFamily="2" charset="2"/>
              <a:buChar char="Ø"/>
            </a:pPr>
            <a:r>
              <a:rPr lang="en-IE" b="0" dirty="0"/>
              <a:t>Be clear on the </a:t>
            </a:r>
            <a:r>
              <a:rPr lang="en-IE" b="0" i="1" dirty="0">
                <a:solidFill>
                  <a:schemeClr val="accent6"/>
                </a:solidFill>
              </a:rPr>
              <a:t>topics</a:t>
            </a:r>
            <a:r>
              <a:rPr lang="en-IE" b="0" dirty="0"/>
              <a:t> you want included in the questions (area &amp; perimeter, ratio, etc.)</a:t>
            </a:r>
          </a:p>
          <a:p>
            <a:pPr marL="660400" lvl="1" indent="-342900">
              <a:buFont typeface="Wingdings" panose="05000000000000000000" pitchFamily="2" charset="2"/>
              <a:buChar char="Ø"/>
            </a:pPr>
            <a:r>
              <a:rPr lang="en-IE" b="0" dirty="0"/>
              <a:t>Insert the </a:t>
            </a:r>
            <a:r>
              <a:rPr lang="en-IE" b="0" i="1" dirty="0">
                <a:solidFill>
                  <a:schemeClr val="accent6"/>
                </a:solidFill>
              </a:rPr>
              <a:t>type of question </a:t>
            </a:r>
            <a:r>
              <a:rPr lang="en-IE" b="0" dirty="0"/>
              <a:t>which you would like to get similar questions back.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dirty="0">
                <a:solidFill>
                  <a:srgbClr val="FF0000"/>
                </a:solidFill>
              </a:rPr>
              <a:t>Critique</a:t>
            </a:r>
            <a:r>
              <a:rPr lang="en-IE" b="0" dirty="0"/>
              <a:t> the questions and engage in a dialogue to improve questions and ideas.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1FDFC-C121-91B0-E9E0-B0EE893D4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38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1A8BF-D625-C42F-761C-5A250531F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Working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E79D9-3FAD-E21C-0548-FCFCD43C8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4902" y="1881075"/>
            <a:ext cx="7614226" cy="260779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Organise yourselves in groups of 2 or 3 max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Use one device per group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Least experienced GenAI user in control of the device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One of the others is the speaker/notetaker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E5D7EA-303D-903D-8440-628957A23B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10" name="Picture 9" descr="A person standing next to a colorful gears&#10;&#10;Description automatically generated with medium confidence">
            <a:extLst>
              <a:ext uri="{FF2B5EF4-FFF2-40B4-BE49-F238E27FC236}">
                <a16:creationId xmlns:a16="http://schemas.microsoft.com/office/drawing/2014/main" id="{E7C008E2-14AF-A923-A717-90AEAEFCF8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75628" y="4379448"/>
            <a:ext cx="3790372" cy="194462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552CEC-F21A-7D4C-59EB-1DCCE155C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469" y="2478552"/>
            <a:ext cx="2481280" cy="244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white logo on a blue background&#10;&#10;Description automatically generated">
            <a:extLst>
              <a:ext uri="{FF2B5EF4-FFF2-40B4-BE49-F238E27FC236}">
                <a16:creationId xmlns:a16="http://schemas.microsoft.com/office/drawing/2014/main" id="{62926B45-0B9A-B566-1AE3-599B9B3A2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726" y="4943212"/>
            <a:ext cx="1097811" cy="110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3ED11C-E6B0-ED90-CFA7-1082FC0B822B}"/>
              </a:ext>
            </a:extLst>
          </p:cNvPr>
          <p:cNvSpPr txBox="1"/>
          <p:nvPr/>
        </p:nvSpPr>
        <p:spPr>
          <a:xfrm>
            <a:off x="6796526" y="1955332"/>
            <a:ext cx="6105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6"/>
              </a:rPr>
              <a:t>https://chat.openai.com/auth/login</a:t>
            </a:r>
            <a:endParaRPr kumimoji="0" lang="en-I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10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CE6AE5-63DF-AC72-EFAC-065A0BCF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Let’s have a go..</a:t>
            </a: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58E59E1D-EF66-A534-6B0C-9FC8D42AEA4A}"/>
              </a:ext>
            </a:extLst>
          </p:cNvPr>
          <p:cNvSpPr/>
          <p:nvPr/>
        </p:nvSpPr>
        <p:spPr>
          <a:xfrm>
            <a:off x="3128193" y="1977714"/>
            <a:ext cx="5935613" cy="3737286"/>
          </a:xfrm>
          <a:prstGeom prst="snip2Diag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IE" sz="280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IE" sz="2800" i="1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for the things we have to learn before we can do them, we learn by doing them”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IE" sz="2800" i="1" dirty="0"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IE" sz="2800" i="1" dirty="0">
                <a:solidFill>
                  <a:schemeClr val="bg2"/>
                </a:solidFill>
                <a:latin typeface="Arial" panose="020B0604020202020204" pitchFamily="34" charset="0"/>
              </a:rPr>
              <a:t>Aristotle</a:t>
            </a:r>
            <a:endParaRPr lang="en-IE" sz="2000" dirty="0"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9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lorful pins connected with a thread">
            <a:extLst>
              <a:ext uri="{FF2B5EF4-FFF2-40B4-BE49-F238E27FC236}">
                <a16:creationId xmlns:a16="http://schemas.microsoft.com/office/drawing/2014/main" id="{E2A8C2FF-4288-BC62-BC48-D93CE76D0B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2550"/>
            <a:ext cx="12192000" cy="5083660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54EE9E-4488-6854-1CFA-52FB1895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Task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465549-35FD-0ED2-34DB-ABD186CE3DBB}"/>
              </a:ext>
            </a:extLst>
          </p:cNvPr>
          <p:cNvSpPr/>
          <p:nvPr/>
        </p:nvSpPr>
        <p:spPr>
          <a:xfrm>
            <a:off x="1458324" y="2011304"/>
            <a:ext cx="9209676" cy="39261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07C0CB-C69B-56F0-4DBC-02A5CE4A6B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/>
              <a:t>Unit of learning: Promoting connections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2A820C-DAF2-7E8B-635B-6A4EFB46BD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8005" y="2011304"/>
            <a:ext cx="8967240" cy="4040187"/>
          </a:xfrm>
          <a:noFill/>
        </p:spPr>
        <p:txBody>
          <a:bodyPr/>
          <a:lstStyle/>
          <a:p>
            <a:r>
              <a:rPr lang="en-IE" b="0" dirty="0"/>
              <a:t>In your groups use ChatGPT along with the specification and your students' needs as the starting point consider a unit you might like to teach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Generate some </a:t>
            </a:r>
            <a:r>
              <a:rPr lang="en-IE" dirty="0"/>
              <a:t>possible topics </a:t>
            </a:r>
            <a:r>
              <a:rPr lang="en-IE" b="0" dirty="0"/>
              <a:t>which </a:t>
            </a:r>
            <a:r>
              <a:rPr lang="en-IE" dirty="0"/>
              <a:t>could be linked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Generate a “</a:t>
            </a:r>
            <a:r>
              <a:rPr lang="en-IE" dirty="0"/>
              <a:t>big picture</a:t>
            </a:r>
            <a:r>
              <a:rPr lang="en-IE" b="0" dirty="0"/>
              <a:t>” which could be used to frame the unit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Discuss the outputs and critique their effectiveness</a:t>
            </a:r>
          </a:p>
          <a:p>
            <a:pPr marL="660400" lvl="1" indent="-342900">
              <a:buFont typeface="Arial" panose="020B0604020202020204" pitchFamily="34" charset="0"/>
              <a:buChar char="•"/>
            </a:pPr>
            <a:r>
              <a:rPr lang="en-IE" b="0" dirty="0"/>
              <a:t>Which outputs worked? Why?</a:t>
            </a:r>
          </a:p>
          <a:p>
            <a:pPr marL="660400" lvl="1" indent="-342900">
              <a:buFont typeface="Arial" panose="020B0604020202020204" pitchFamily="34" charset="0"/>
              <a:buChar char="•"/>
            </a:pPr>
            <a:r>
              <a:rPr lang="en-IE" dirty="0"/>
              <a:t>Which outputs wouldn’t work with your group and why?</a:t>
            </a:r>
          </a:p>
          <a:p>
            <a:pPr marL="660400" lvl="1" indent="-342900">
              <a:buFont typeface="Arial" panose="020B0604020202020204" pitchFamily="34" charset="0"/>
              <a:buChar char="•"/>
            </a:pPr>
            <a:r>
              <a:rPr lang="en-IE" b="0" dirty="0"/>
              <a:t>Did it generate anything which you didn’t think of? </a:t>
            </a:r>
          </a:p>
          <a:p>
            <a:pPr lvl="1" indent="0">
              <a:buNone/>
            </a:pPr>
            <a:r>
              <a:rPr lang="en-IE" dirty="0"/>
              <a:t>Be prepared to feedback to the group</a:t>
            </a:r>
            <a:endParaRPr lang="en-IE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b="0" dirty="0"/>
          </a:p>
        </p:txBody>
      </p:sp>
      <p:pic>
        <p:nvPicPr>
          <p:cNvPr id="9" name="Picture 8" descr="A close-up of many black and white words&#10;&#10;Description automatically generated">
            <a:extLst>
              <a:ext uri="{FF2B5EF4-FFF2-40B4-BE49-F238E27FC236}">
                <a16:creationId xmlns:a16="http://schemas.microsoft.com/office/drawing/2014/main" id="{57F8E393-0333-8CDA-E0EB-78773DB76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74395" y="4428565"/>
            <a:ext cx="1682136" cy="138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1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lorful speech bubbles&#10;&#10;Description automatically generated">
            <a:extLst>
              <a:ext uri="{FF2B5EF4-FFF2-40B4-BE49-F238E27FC236}">
                <a16:creationId xmlns:a16="http://schemas.microsoft.com/office/drawing/2014/main" id="{EE6FEAE4-F758-3F43-D5DF-34387B1B89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68853" y="667512"/>
            <a:ext cx="6101008" cy="5522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5C1C99-8F0B-D31A-FA62-0A5AA44B7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5163" y="50250"/>
            <a:ext cx="1943873" cy="13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27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000D-621A-332C-D728-C5A39540C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Task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11951-FB40-C1C3-9AC5-636EC677E8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75931-B25D-E3B6-ED50-DD0866170F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/>
              <a:t>Make the learning explicit</a:t>
            </a:r>
          </a:p>
        </p:txBody>
      </p:sp>
      <p:pic>
        <p:nvPicPr>
          <p:cNvPr id="6" name="Picture 5" descr="A group of hands with different colored icons&#10;&#10;Description automatically generated">
            <a:extLst>
              <a:ext uri="{FF2B5EF4-FFF2-40B4-BE49-F238E27FC236}">
                <a16:creationId xmlns:a16="http://schemas.microsoft.com/office/drawing/2014/main" id="{656BE880-60D6-75F0-4BC1-18A5F67F7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401900"/>
            <a:ext cx="12191999" cy="509609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1BC15F-F510-14B3-8BD4-A7C750218D1C}"/>
              </a:ext>
            </a:extLst>
          </p:cNvPr>
          <p:cNvSpPr/>
          <p:nvPr/>
        </p:nvSpPr>
        <p:spPr>
          <a:xfrm>
            <a:off x="815248" y="1476002"/>
            <a:ext cx="10463753" cy="4869713"/>
          </a:xfrm>
          <a:prstGeom prst="roundRect">
            <a:avLst/>
          </a:prstGeom>
          <a:solidFill>
            <a:srgbClr val="E5A63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dirty="0">
                <a:solidFill>
                  <a:schemeClr val="tx1"/>
                </a:solidFill>
              </a:rPr>
              <a:t>   </a:t>
            </a:r>
            <a:endParaRPr lang="en-IE" sz="2000" dirty="0">
              <a:solidFill>
                <a:schemeClr val="tx1"/>
              </a:solidFill>
            </a:endParaRPr>
          </a:p>
          <a:p>
            <a:endParaRPr lang="en-IE" sz="2000" dirty="0">
              <a:solidFill>
                <a:schemeClr val="tx1"/>
              </a:solidFill>
            </a:endParaRPr>
          </a:p>
          <a:p>
            <a:r>
              <a:rPr lang="en-IE" sz="2000" dirty="0">
                <a:solidFill>
                  <a:schemeClr val="tx1"/>
                </a:solidFill>
              </a:rPr>
              <a:t>In collaboration with both ChatGPT and your group, discuss and/or generate the following: </a:t>
            </a:r>
          </a:p>
          <a:p>
            <a:endParaRPr lang="en-IE" sz="20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sz="2000" dirty="0">
                <a:solidFill>
                  <a:schemeClr val="tx1"/>
                </a:solidFill>
              </a:rPr>
              <a:t>The </a:t>
            </a:r>
            <a:r>
              <a:rPr lang="en-IE" sz="2000" b="1" dirty="0">
                <a:solidFill>
                  <a:schemeClr val="tx1"/>
                </a:solidFill>
              </a:rPr>
              <a:t>learning intentions </a:t>
            </a:r>
            <a:r>
              <a:rPr lang="en-IE" sz="2000" dirty="0">
                <a:solidFill>
                  <a:schemeClr val="tx1"/>
                </a:solidFill>
              </a:rPr>
              <a:t>for this unit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IE" sz="20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sz="2000" dirty="0">
                <a:solidFill>
                  <a:schemeClr val="tx1"/>
                </a:solidFill>
              </a:rPr>
              <a:t>The </a:t>
            </a:r>
            <a:r>
              <a:rPr lang="en-IE" sz="2000" b="1" dirty="0">
                <a:solidFill>
                  <a:schemeClr val="tx1"/>
                </a:solidFill>
              </a:rPr>
              <a:t>prior knowledge and future learning </a:t>
            </a:r>
            <a:r>
              <a:rPr lang="en-IE" sz="2000" dirty="0">
                <a:solidFill>
                  <a:schemeClr val="tx1"/>
                </a:solidFill>
              </a:rPr>
              <a:t>for students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IE" sz="2000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sz="2000" b="0" dirty="0">
                <a:solidFill>
                  <a:schemeClr val="tx1"/>
                </a:solidFill>
              </a:rPr>
              <a:t>Discuss the outputs and critique their effectiveness</a:t>
            </a:r>
          </a:p>
          <a:p>
            <a:pPr marL="660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134"/>
              </a:spcBef>
              <a:spcAft>
                <a:spcPts val="0"/>
              </a:spcAft>
              <a:buClr>
                <a:srgbClr val="3E6D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Which outputs worked? Why?</a:t>
            </a:r>
          </a:p>
          <a:p>
            <a:pPr marL="660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134"/>
              </a:spcBef>
              <a:spcAft>
                <a:spcPts val="0"/>
              </a:spcAft>
              <a:buClr>
                <a:srgbClr val="3E6D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Which outputs wouldn’t work with your group and why?</a:t>
            </a:r>
          </a:p>
          <a:p>
            <a:pPr marL="660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134"/>
              </a:spcBef>
              <a:spcAft>
                <a:spcPts val="0"/>
              </a:spcAft>
              <a:buClr>
                <a:srgbClr val="3E6D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Did it generate anything which you didn’t think of? </a:t>
            </a:r>
          </a:p>
          <a:p>
            <a:pPr marL="660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134"/>
              </a:spcBef>
              <a:spcAft>
                <a:spcPts val="0"/>
              </a:spcAft>
              <a:buClr>
                <a:srgbClr val="3E6D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IE" sz="2000" dirty="0">
              <a:solidFill>
                <a:schemeClr val="tx1"/>
              </a:solidFill>
            </a:endParaRPr>
          </a:p>
          <a:p>
            <a:pPr lvl="1" indent="0" algn="ctr">
              <a:buNone/>
            </a:pPr>
            <a:r>
              <a:rPr lang="en-IE" sz="2000" dirty="0">
                <a:solidFill>
                  <a:schemeClr val="tx1"/>
                </a:solidFill>
              </a:rPr>
              <a:t>Be prepared to feedback to the group</a:t>
            </a:r>
            <a:endParaRPr lang="en-IE" sz="2000" b="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IE" dirty="0"/>
          </a:p>
        </p:txBody>
      </p:sp>
      <p:pic>
        <p:nvPicPr>
          <p:cNvPr id="1026" name="Picture 2" descr="What PNG Transparent Images Free ...">
            <a:extLst>
              <a:ext uri="{FF2B5EF4-FFF2-40B4-BE49-F238E27FC236}">
                <a16:creationId xmlns:a16="http://schemas.microsoft.com/office/drawing/2014/main" id="{EE39EBF5-A148-E173-5D2D-F6F9A840F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963" y="4393621"/>
            <a:ext cx="1527642" cy="152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177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lorful speech bubbles&#10;&#10;Description automatically generated">
            <a:extLst>
              <a:ext uri="{FF2B5EF4-FFF2-40B4-BE49-F238E27FC236}">
                <a16:creationId xmlns:a16="http://schemas.microsoft.com/office/drawing/2014/main" id="{EE6FEAE4-F758-3F43-D5DF-34387B1B89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68853" y="667512"/>
            <a:ext cx="6101008" cy="5522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5C1C99-8F0B-D31A-FA62-0A5AA44B7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5163" y="50250"/>
            <a:ext cx="1943873" cy="13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14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F2172-2BC9-E7BD-7067-3B1986EB7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Task 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F2A1D-4538-306A-3227-B392E656BC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/>
              <a:t>How do we engage our students?</a:t>
            </a:r>
          </a:p>
        </p:txBody>
      </p:sp>
      <p:pic>
        <p:nvPicPr>
          <p:cNvPr id="6" name="Picture 5" descr="A group of people building a puzzle&#10;&#10;Description automatically generated">
            <a:extLst>
              <a:ext uri="{FF2B5EF4-FFF2-40B4-BE49-F238E27FC236}">
                <a16:creationId xmlns:a16="http://schemas.microsoft.com/office/drawing/2014/main" id="{25B56294-90C5-8F22-FADB-BA240BCB5D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25906" y="1547803"/>
            <a:ext cx="8866094" cy="4950197"/>
          </a:xfrm>
          <a:prstGeom prst="rect">
            <a:avLst/>
          </a:prstGeom>
        </p:spPr>
      </p:pic>
      <p:pic>
        <p:nvPicPr>
          <p:cNvPr id="8" name="Picture 7" descr="A magnifying glass over a red word&#10;&#10;Description automatically generated">
            <a:extLst>
              <a:ext uri="{FF2B5EF4-FFF2-40B4-BE49-F238E27FC236}">
                <a16:creationId xmlns:a16="http://schemas.microsoft.com/office/drawing/2014/main" id="{27BFE64E-1F43-BE84-F3A5-86A5E65F7E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311234" y="0"/>
            <a:ext cx="1880766" cy="143632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2B669E-6484-BA65-06DA-3B2BB190DBEE}"/>
              </a:ext>
            </a:extLst>
          </p:cNvPr>
          <p:cNvSpPr/>
          <p:nvPr/>
        </p:nvSpPr>
        <p:spPr>
          <a:xfrm>
            <a:off x="304800" y="1918446"/>
            <a:ext cx="7538258" cy="4433419"/>
          </a:xfrm>
          <a:prstGeom prst="roundRect">
            <a:avLst/>
          </a:prstGeom>
          <a:solidFill>
            <a:srgbClr val="B4DBE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dirty="0">
                <a:solidFill>
                  <a:schemeClr val="tx1"/>
                </a:solidFill>
              </a:rPr>
              <a:t>In collaboration with both ChatGPT and your group, discuss and/or generate the following: </a:t>
            </a:r>
          </a:p>
          <a:p>
            <a:endParaRPr lang="en-IE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dirty="0">
                <a:solidFill>
                  <a:schemeClr val="tx1"/>
                </a:solidFill>
              </a:rPr>
              <a:t>An engaging </a:t>
            </a:r>
            <a:r>
              <a:rPr lang="en-IE" b="1" dirty="0">
                <a:solidFill>
                  <a:schemeClr val="tx1"/>
                </a:solidFill>
              </a:rPr>
              <a:t>lesson plan or idea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IE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1" dirty="0">
                <a:solidFill>
                  <a:schemeClr val="tx1"/>
                </a:solidFill>
              </a:rPr>
              <a:t>Resources</a:t>
            </a:r>
            <a:r>
              <a:rPr lang="en-IE" dirty="0">
                <a:solidFill>
                  <a:schemeClr val="tx1"/>
                </a:solidFill>
              </a:rPr>
              <a:t> which would interest your students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IE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dirty="0">
                <a:solidFill>
                  <a:schemeClr val="tx1"/>
                </a:solidFill>
              </a:rPr>
              <a:t>Some </a:t>
            </a:r>
            <a:r>
              <a:rPr lang="en-IE" b="1" dirty="0">
                <a:solidFill>
                  <a:schemeClr val="tx1"/>
                </a:solidFill>
              </a:rPr>
              <a:t>questions or ideas </a:t>
            </a:r>
            <a:r>
              <a:rPr lang="en-IE" dirty="0">
                <a:solidFill>
                  <a:schemeClr val="tx1"/>
                </a:solidFill>
              </a:rPr>
              <a:t>about how </a:t>
            </a:r>
            <a:r>
              <a:rPr lang="en-IE" b="1" dirty="0">
                <a:solidFill>
                  <a:schemeClr val="tx1"/>
                </a:solidFill>
              </a:rPr>
              <a:t>to assess the learning </a:t>
            </a:r>
            <a:r>
              <a:rPr lang="en-IE" dirty="0">
                <a:solidFill>
                  <a:schemeClr val="tx1"/>
                </a:solidFill>
              </a:rPr>
              <a:t>taking place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IE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>
                <a:solidFill>
                  <a:schemeClr val="tx1"/>
                </a:solidFill>
              </a:rPr>
              <a:t>Discuss the outputs and critique their effectiveness</a:t>
            </a:r>
          </a:p>
          <a:p>
            <a:pPr marL="660400" lvl="1" indent="-342900">
              <a:buFont typeface="Arial" panose="020B0604020202020204" pitchFamily="34" charset="0"/>
              <a:buChar char="•"/>
            </a:pPr>
            <a:r>
              <a:rPr lang="en-IE" b="0" dirty="0">
                <a:solidFill>
                  <a:schemeClr val="tx1"/>
                </a:solidFill>
              </a:rPr>
              <a:t>Which outputs worked? Why?</a:t>
            </a:r>
          </a:p>
          <a:p>
            <a:pPr marL="660400" lvl="1" indent="-342900">
              <a:buFont typeface="Arial" panose="020B0604020202020204" pitchFamily="34" charset="0"/>
              <a:buChar char="•"/>
            </a:pPr>
            <a:r>
              <a:rPr lang="en-IE" dirty="0">
                <a:solidFill>
                  <a:schemeClr val="tx1"/>
                </a:solidFill>
              </a:rPr>
              <a:t>Which outputs wouldn’t work with your group and why?</a:t>
            </a:r>
          </a:p>
          <a:p>
            <a:pPr marL="660400" lvl="1" indent="-342900">
              <a:buFont typeface="Arial" panose="020B0604020202020204" pitchFamily="34" charset="0"/>
              <a:buChar char="•"/>
            </a:pPr>
            <a:r>
              <a:rPr lang="en-IE" b="0" dirty="0">
                <a:solidFill>
                  <a:schemeClr val="tx1"/>
                </a:solidFill>
              </a:rPr>
              <a:t>Did it generate anything which you didn’t think of? </a:t>
            </a:r>
          </a:p>
          <a:p>
            <a:pPr algn="ctr">
              <a:buClr>
                <a:schemeClr val="tx2"/>
              </a:buClr>
            </a:pPr>
            <a:endParaRPr lang="en-IE" dirty="0">
              <a:solidFill>
                <a:schemeClr val="tx1"/>
              </a:solidFill>
            </a:endParaRPr>
          </a:p>
          <a:p>
            <a:pPr algn="ctr">
              <a:buClr>
                <a:schemeClr val="tx2"/>
              </a:buClr>
            </a:pPr>
            <a:r>
              <a:rPr lang="en-IE" dirty="0">
                <a:solidFill>
                  <a:schemeClr val="tx1"/>
                </a:solidFill>
              </a:rPr>
              <a:t>Be prepared to feedback to the group</a:t>
            </a:r>
          </a:p>
        </p:txBody>
      </p:sp>
    </p:spTree>
    <p:extLst>
      <p:ext uri="{BB962C8B-B14F-4D97-AF65-F5344CB8AC3E}">
        <p14:creationId xmlns:p14="http://schemas.microsoft.com/office/powerpoint/2010/main" val="380165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0F443-C371-5FD1-020B-26996B1D0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Aims of the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C4040-5880-A0AC-F4D2-0F9E84B52B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4901" y="1868040"/>
            <a:ext cx="7148450" cy="404018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Develop an understanding of benefits &amp; limitations of GenAI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Use GenAI as an “</a:t>
            </a:r>
            <a:r>
              <a:rPr lang="en-IE" b="0" i="1" dirty="0"/>
              <a:t>object to think with</a:t>
            </a:r>
            <a:r>
              <a:rPr lang="en-IE" b="0" dirty="0"/>
              <a:t>” in a collaborative dialogue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Use GenAI to plan in line with JC specification</a:t>
            </a:r>
          </a:p>
          <a:p>
            <a:pPr marL="342900" indent="-342900"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IE" b="0" dirty="0"/>
              <a:t>Use GenAI to create and adapt resources to meet the needs of different classes and students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C31B98-0822-0707-B318-05D3493D42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/>
              <a:t>We are learning to:</a:t>
            </a:r>
          </a:p>
        </p:txBody>
      </p:sp>
      <p:pic>
        <p:nvPicPr>
          <p:cNvPr id="9" name="Picture 8" descr="A group of people standing on top of a target&#10;&#10;Description automatically generated">
            <a:extLst>
              <a:ext uri="{FF2B5EF4-FFF2-40B4-BE49-F238E27FC236}">
                <a16:creationId xmlns:a16="http://schemas.microsoft.com/office/drawing/2014/main" id="{2B5AA8BE-2AA9-DC62-1E45-889EAFC521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031723" y="3724483"/>
            <a:ext cx="4160277" cy="277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19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lorful speech bubbles&#10;&#10;Description automatically generated">
            <a:extLst>
              <a:ext uri="{FF2B5EF4-FFF2-40B4-BE49-F238E27FC236}">
                <a16:creationId xmlns:a16="http://schemas.microsoft.com/office/drawing/2014/main" id="{EE6FEAE4-F758-3F43-D5DF-34387B1B89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68853" y="667512"/>
            <a:ext cx="6101008" cy="5522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5C1C99-8F0B-D31A-FA62-0A5AA44B7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5163" y="50250"/>
            <a:ext cx="1943873" cy="13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20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B0A94-7958-C5BB-27F4-F12F96B588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90750" y="360363"/>
            <a:ext cx="10001250" cy="561975"/>
          </a:xfrm>
        </p:spPr>
        <p:txBody>
          <a:bodyPr/>
          <a:lstStyle/>
          <a:p>
            <a:r>
              <a:rPr lang="en-IE" dirty="0"/>
              <a:t>Final thoughts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D6EE9E-DFEF-9B32-50C9-35B5512A4F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659916" y="0"/>
            <a:ext cx="6532084" cy="6498000"/>
          </a:xfrm>
          <a:prstGeom prst="rect">
            <a:avLst/>
          </a:prstGeom>
        </p:spPr>
      </p:pic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E7769A7C-FED7-EDAD-C93D-D8A6B8B74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41404"/>
              </p:ext>
            </p:extLst>
          </p:nvPr>
        </p:nvGraphicFramePr>
        <p:xfrm>
          <a:off x="-645213" y="1531918"/>
          <a:ext cx="8162294" cy="4812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7232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F3CADE-BA58-46A5-BBA9-5D571E3A4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2A694F5-E18E-48FE-B48C-2B72261149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1C16CB7-D84D-480B-AD1C-06F1156B8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B92138-F57E-4CAD-8E32-927B3FAED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000496-7F38-45DD-BA61-C1E85C305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7851B7-EC90-4BE3-B213-2F33D622A7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6F25812-8101-479D-9F6E-AD30525ED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11B6170-32C0-4DB9-BE7A-C64B36B8F2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0F011-7159-A493-7D30-C948D0E5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600" dirty="0"/>
              <a:t>Any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CB105-CE54-10D3-D375-BEDAE3DEE8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 sz="2000" b="0" dirty="0"/>
          </a:p>
          <a:p>
            <a:r>
              <a:rPr lang="en-IE" sz="2000" b="0" dirty="0"/>
              <a:t>           @byrneeleanor8, @AccessMathsTCD</a:t>
            </a:r>
          </a:p>
          <a:p>
            <a:endParaRPr lang="en-IE" sz="2000" b="0" dirty="0"/>
          </a:p>
          <a:p>
            <a:r>
              <a:rPr lang="en-IE" sz="2000" dirty="0"/>
              <a:t>Email</a:t>
            </a:r>
            <a:r>
              <a:rPr lang="en-IE" sz="2000" b="0" dirty="0"/>
              <a:t>: </a:t>
            </a:r>
            <a:r>
              <a:rPr lang="en-IE" sz="2000" b="0" dirty="0">
                <a:hlinkClick r:id="rId2"/>
              </a:rPr>
              <a:t>e.byrne@tcd.ie</a:t>
            </a:r>
            <a:endParaRPr lang="en-IE" sz="2000" b="0" dirty="0"/>
          </a:p>
          <a:p>
            <a:endParaRPr lang="en-IE" sz="2000" b="0" dirty="0"/>
          </a:p>
          <a:p>
            <a:r>
              <a:rPr lang="en-IE" sz="2000" dirty="0"/>
              <a:t>Webpage: </a:t>
            </a:r>
            <a:r>
              <a:rPr lang="en-IE" sz="2000" b="0" dirty="0">
                <a:hlinkClick r:id="rId3"/>
              </a:rPr>
              <a:t>https://www.tcd.ie/trinityaccess/schools/accessmaths/</a:t>
            </a:r>
            <a:r>
              <a:rPr lang="en-IE" sz="2000" b="0" dirty="0"/>
              <a:t> </a:t>
            </a:r>
          </a:p>
          <a:p>
            <a:endParaRPr lang="en-IE" b="0" dirty="0"/>
          </a:p>
          <a:p>
            <a:endParaRPr lang="en-IE" b="0" dirty="0"/>
          </a:p>
          <a:p>
            <a:endParaRPr lang="en-IE" u="sng" dirty="0"/>
          </a:p>
          <a:p>
            <a:endParaRPr lang="en-IE" u="sng" dirty="0"/>
          </a:p>
          <a:p>
            <a:endParaRPr lang="en-IE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7A6B6-DE7C-789F-D909-8B5698A1B9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Oval 4" descr="Logo, company name&#10;&#10;Description automatically generated">
            <a:extLst>
              <a:ext uri="{FF2B5EF4-FFF2-40B4-BE49-F238E27FC236}">
                <a16:creationId xmlns:a16="http://schemas.microsoft.com/office/drawing/2014/main" id="{F5BD8F9C-AADF-5CA4-0977-D49526F5E134}"/>
              </a:ext>
            </a:extLst>
          </p:cNvPr>
          <p:cNvSpPr/>
          <p:nvPr/>
        </p:nvSpPr>
        <p:spPr>
          <a:xfrm>
            <a:off x="568679" y="4734633"/>
            <a:ext cx="1538334" cy="1405592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E"/>
          </a:p>
        </p:txBody>
      </p:sp>
      <p:pic>
        <p:nvPicPr>
          <p:cNvPr id="7" name="Picture 6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164F8B00-8C48-4D33-5CC8-DBC1AE93AA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" y="2303722"/>
            <a:ext cx="383918" cy="361335"/>
          </a:xfrm>
          <a:prstGeom prst="rect">
            <a:avLst/>
          </a:prstGeom>
        </p:spPr>
      </p:pic>
      <p:pic>
        <p:nvPicPr>
          <p:cNvPr id="6" name="Picture 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7AC9136-C904-EC82-0EA8-162766FF6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0865" y="1745027"/>
            <a:ext cx="2886576" cy="28865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B937ED-D699-48A9-127A-3A33EDB5EC83}"/>
              </a:ext>
            </a:extLst>
          </p:cNvPr>
          <p:cNvSpPr txBox="1"/>
          <p:nvPr/>
        </p:nvSpPr>
        <p:spPr>
          <a:xfrm>
            <a:off x="7790581" y="4654195"/>
            <a:ext cx="44871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E" sz="2400" dirty="0">
                <a:solidFill>
                  <a:schemeClr val="tx2"/>
                </a:solidFill>
              </a:rPr>
              <a:t>If you wouldn't mind participating in my research, please complete this short survey </a:t>
            </a:r>
            <a:endParaRPr lang="en-IE" sz="2400" dirty="0">
              <a:solidFill>
                <a:schemeClr val="tx2"/>
              </a:solidFill>
              <a:cs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942E316-B0F4-799F-E074-96EF598570B9}"/>
              </a:ext>
            </a:extLst>
          </p:cNvPr>
          <p:cNvSpPr/>
          <p:nvPr/>
        </p:nvSpPr>
        <p:spPr>
          <a:xfrm>
            <a:off x="2456801" y="4939896"/>
            <a:ext cx="3095870" cy="1200329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/>
              <a:t>Showcase for the project in March 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AF581F-1CAE-5A71-DCFA-1BF9EA24125F}"/>
              </a:ext>
            </a:extLst>
          </p:cNvPr>
          <p:cNvSpPr txBox="1"/>
          <p:nvPr/>
        </p:nvSpPr>
        <p:spPr>
          <a:xfrm>
            <a:off x="948433" y="1590923"/>
            <a:ext cx="2395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u="sng" dirty="0"/>
              <a:t>Contact information:</a:t>
            </a:r>
          </a:p>
        </p:txBody>
      </p:sp>
    </p:spTree>
    <p:extLst>
      <p:ext uri="{BB962C8B-B14F-4D97-AF65-F5344CB8AC3E}">
        <p14:creationId xmlns:p14="http://schemas.microsoft.com/office/powerpoint/2010/main" val="2185817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6C-9F83-1A85-FCA1-39429F914E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531" y="4257940"/>
            <a:ext cx="7500939" cy="554850"/>
          </a:xfrm>
        </p:spPr>
        <p:txBody>
          <a:bodyPr/>
          <a:lstStyle/>
          <a:p>
            <a:r>
              <a:rPr lang="en-IE" sz="320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66479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Improve Your Site ABOUT ME Page - Improve Your Site ABOUT ME Page - Tekedia  Forum - Tekedia">
            <a:extLst>
              <a:ext uri="{FF2B5EF4-FFF2-40B4-BE49-F238E27FC236}">
                <a16:creationId xmlns:a16="http://schemas.microsoft.com/office/drawing/2014/main" id="{4866F5D4-8EA9-F128-E921-5E3B2F948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270" y="1446494"/>
            <a:ext cx="7581730" cy="50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D973C6-9C8C-629D-B318-119F77F2F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A893D-C927-3F7F-DE47-D9BF80553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23D17-C46E-A28E-2625-BA79BDBD6B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9066A-9AB8-03A4-B5A8-D2AE1E8A1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210" y="2182087"/>
            <a:ext cx="2193460" cy="3011023"/>
          </a:xfrm>
          <a:prstGeom prst="rect">
            <a:avLst/>
          </a:prstGeom>
        </p:spPr>
      </p:pic>
      <p:pic>
        <p:nvPicPr>
          <p:cNvPr id="1026" name="Picture 2" descr="Improve Your Site ABOUT ME Page - Improve Your Site ABOUT ME Page - Tekedia  Forum - Tekedia">
            <a:extLst>
              <a:ext uri="{FF2B5EF4-FFF2-40B4-BE49-F238E27FC236}">
                <a16:creationId xmlns:a16="http://schemas.microsoft.com/office/drawing/2014/main" id="{C9EFB685-80F2-E4E4-E347-D45BE844D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6494"/>
            <a:ext cx="7581730" cy="50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prove Your Site ABOUT ME Page - Improve Your Site ABOUT ME Page - Tekedia  Forum - Tekedia">
            <a:extLst>
              <a:ext uri="{FF2B5EF4-FFF2-40B4-BE49-F238E27FC236}">
                <a16:creationId xmlns:a16="http://schemas.microsoft.com/office/drawing/2014/main" id="{1C753BCE-4BC3-7E1F-4A86-AFBC06BCC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63" r="-1"/>
          <a:stretch/>
        </p:blipFill>
        <p:spPr bwMode="auto">
          <a:xfrm>
            <a:off x="6791430" y="1446494"/>
            <a:ext cx="2671636" cy="50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E90F87-F931-449A-90A8-51F4172DE5F9}"/>
              </a:ext>
            </a:extLst>
          </p:cNvPr>
          <p:cNvSpPr/>
          <p:nvPr/>
        </p:nvSpPr>
        <p:spPr>
          <a:xfrm>
            <a:off x="5090864" y="2182087"/>
            <a:ext cx="6432541" cy="3569784"/>
          </a:xfrm>
          <a:prstGeom prst="roundRect">
            <a:avLst/>
          </a:prstGeom>
          <a:solidFill>
            <a:srgbClr val="F9DFCE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r>
              <a:rPr lang="en-IE" sz="2800">
                <a:solidFill>
                  <a:schemeClr val="tx1"/>
                </a:solidFill>
              </a:rPr>
              <a:t>Maths teacher for 10+ years</a:t>
            </a:r>
          </a:p>
          <a:p>
            <a:pPr algn="ctr"/>
            <a:endParaRPr lang="en-IE" sz="2800">
              <a:solidFill>
                <a:schemeClr val="tx1"/>
              </a:solidFill>
            </a:endParaRPr>
          </a:p>
          <a:p>
            <a:pPr algn="ctr"/>
            <a:r>
              <a:rPr lang="en-IE" sz="2800">
                <a:solidFill>
                  <a:schemeClr val="tx1"/>
                </a:solidFill>
              </a:rPr>
              <a:t>Trinity Access Programmes</a:t>
            </a:r>
          </a:p>
          <a:p>
            <a:pPr algn="ctr"/>
            <a:endParaRPr lang="en-IE" sz="2800">
              <a:solidFill>
                <a:schemeClr val="tx1"/>
              </a:solidFill>
            </a:endParaRPr>
          </a:p>
          <a:p>
            <a:pPr algn="ctr"/>
            <a:r>
              <a:rPr lang="en-IE" sz="2800">
                <a:solidFill>
                  <a:schemeClr val="tx1"/>
                </a:solidFill>
              </a:rPr>
              <a:t>Doctoral Student</a:t>
            </a:r>
          </a:p>
          <a:p>
            <a:pPr algn="ctr"/>
            <a:endParaRPr lang="en-IE" sz="2800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12" name="Oval 11" descr="Logo, company name&#10;&#10;Description automatically generated">
            <a:extLst>
              <a:ext uri="{FF2B5EF4-FFF2-40B4-BE49-F238E27FC236}">
                <a16:creationId xmlns:a16="http://schemas.microsoft.com/office/drawing/2014/main" id="{8C3D7DAB-2AB3-2128-3B69-0C0A85928930}"/>
              </a:ext>
            </a:extLst>
          </p:cNvPr>
          <p:cNvSpPr/>
          <p:nvPr/>
        </p:nvSpPr>
        <p:spPr>
          <a:xfrm>
            <a:off x="10580371" y="4950252"/>
            <a:ext cx="1538334" cy="1405592"/>
          </a:xfrm>
          <a:prstGeom prst="ellipse">
            <a:avLst/>
          </a:prstGeom>
          <a:blipFill>
            <a:blip r:embed="rId4"/>
            <a:srcRect/>
            <a:stretch>
              <a:fillRect/>
            </a:stretch>
          </a:blipFill>
          <a:ln w="38100"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820B2B-7223-CA08-9590-504E79168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11" y="104286"/>
            <a:ext cx="4172782" cy="12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4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01E772-35BE-E04E-E9FC-E7DB7E30A077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B8AC45-1BD1-D367-3A3B-B7D3322B42BD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07E081-7C1B-2A16-B73B-B98BE37162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3600" b="1" dirty="0">
                <a:solidFill>
                  <a:srgbClr val="5B5B5B"/>
                </a:solidFill>
              </a:rPr>
              <a:t>What skills are unique to humans?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47B56-879F-BB86-A709-A4BF2251A9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317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1300" b="1">
                <a:solidFill>
                  <a:srgbClr val="5B5B5B"/>
                </a:solidFill>
              </a:rPr>
              <a:t>ⓘ</a:t>
            </a:r>
            <a:r>
              <a:rPr lang="en-IE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55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594F-B910-8E1C-D32D-C124E98E8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3 Key Principals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7C1E8-2CEB-A42C-E2A3-4DCB9E999D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 descr="A circle with text and a compass&#10;&#10;Description automatically generated">
            <a:extLst>
              <a:ext uri="{FF2B5EF4-FFF2-40B4-BE49-F238E27FC236}">
                <a16:creationId xmlns:a16="http://schemas.microsoft.com/office/drawing/2014/main" id="{9C944A5D-1ED9-91C7-5124-80A62CCB5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416" y="1539475"/>
            <a:ext cx="2569166" cy="235243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4D2D29-DCB1-AF16-0CD2-5DA092D5B19E}"/>
              </a:ext>
            </a:extLst>
          </p:cNvPr>
          <p:cNvSpPr/>
          <p:nvPr/>
        </p:nvSpPr>
        <p:spPr>
          <a:xfrm>
            <a:off x="7892716" y="2009274"/>
            <a:ext cx="3741821" cy="2237873"/>
          </a:xfrm>
          <a:prstGeom prst="roundRect">
            <a:avLst/>
          </a:prstGeom>
          <a:solidFill>
            <a:srgbClr val="C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800" b="1"/>
              <a:t>Building confidence and resilience</a:t>
            </a:r>
          </a:p>
          <a:p>
            <a:pPr algn="ctr"/>
            <a:endParaRPr lang="en-IE"/>
          </a:p>
          <a:p>
            <a:pPr algn="ctr"/>
            <a:r>
              <a:rPr lang="en-IE"/>
              <a:t>Creating welcoming spaces, giving choice of assessment.</a:t>
            </a:r>
          </a:p>
          <a:p>
            <a:pPr algn="ctr"/>
            <a:r>
              <a:rPr lang="en-IE"/>
              <a:t>More digital technologies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7270C7E-642F-AB4C-DA76-68DBDFEB8CDD}"/>
              </a:ext>
            </a:extLst>
          </p:cNvPr>
          <p:cNvSpPr/>
          <p:nvPr/>
        </p:nvSpPr>
        <p:spPr>
          <a:xfrm>
            <a:off x="4225089" y="4165058"/>
            <a:ext cx="3741821" cy="2237873"/>
          </a:xfrm>
          <a:prstGeom prst="roundRect">
            <a:avLst/>
          </a:pr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800" b="1"/>
              <a:t>Making it Attractive, Engaging &amp; Fun</a:t>
            </a:r>
          </a:p>
          <a:p>
            <a:pPr algn="ctr"/>
            <a:endParaRPr lang="en-IE"/>
          </a:p>
          <a:p>
            <a:pPr algn="ctr"/>
            <a:r>
              <a:rPr lang="en-IE"/>
              <a:t>More tasks, investigation, discussion and reflection</a:t>
            </a:r>
          </a:p>
          <a:p>
            <a:pPr algn="ctr"/>
            <a:r>
              <a:rPr lang="en-IE"/>
              <a:t>Less ‘typical’ assessment focus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8626D53-3A8E-A8A1-06C0-1E227EE70366}"/>
              </a:ext>
            </a:extLst>
          </p:cNvPr>
          <p:cNvSpPr/>
          <p:nvPr/>
        </p:nvSpPr>
        <p:spPr>
          <a:xfrm>
            <a:off x="576512" y="2009274"/>
            <a:ext cx="3741821" cy="2237873"/>
          </a:xfrm>
          <a:prstGeom prst="round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800" b="1"/>
              <a:t>Keeping Doors Open</a:t>
            </a:r>
          </a:p>
          <a:p>
            <a:pPr algn="ctr"/>
            <a:endParaRPr lang="en-IE"/>
          </a:p>
          <a:p>
            <a:pPr algn="ctr"/>
            <a:r>
              <a:rPr lang="en-IE"/>
              <a:t>Providing encouragement and opportunities for students to stay in higher level</a:t>
            </a:r>
          </a:p>
        </p:txBody>
      </p:sp>
    </p:spTree>
    <p:extLst>
      <p:ext uri="{BB962C8B-B14F-4D97-AF65-F5344CB8AC3E}">
        <p14:creationId xmlns:p14="http://schemas.microsoft.com/office/powerpoint/2010/main" val="57998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254-3D1F-B936-A499-01740E7B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The Specification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0703FA-071D-C730-1C42-57BCD9D6E7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ED44199-26E5-C533-D688-1A8248A5F587}"/>
              </a:ext>
            </a:extLst>
          </p:cNvPr>
          <p:cNvSpPr/>
          <p:nvPr/>
        </p:nvSpPr>
        <p:spPr>
          <a:xfrm>
            <a:off x="942821" y="1733575"/>
            <a:ext cx="3716912" cy="1868598"/>
          </a:xfrm>
          <a:prstGeom prst="roundRect">
            <a:avLst/>
          </a:prstGeom>
          <a:solidFill>
            <a:srgbClr val="33993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b="0" i="0" u="none" strike="noStrike" baseline="0" dirty="0">
                <a:solidFill>
                  <a:schemeClr val="bg1"/>
                </a:solidFill>
              </a:rPr>
              <a:t>The specification is underpinned by the conception of mathematics as an </a:t>
            </a:r>
            <a:r>
              <a:rPr lang="en-IE" sz="2000" b="1" i="0" u="none" strike="noStrike" baseline="0" dirty="0">
                <a:solidFill>
                  <a:schemeClr val="bg1"/>
                </a:solidFill>
              </a:rPr>
              <a:t>interconnected body of ideas </a:t>
            </a:r>
            <a:r>
              <a:rPr lang="en-IE" sz="2000" b="0" i="0" u="none" strike="noStrike" baseline="0" dirty="0">
                <a:solidFill>
                  <a:schemeClr val="bg1"/>
                </a:solidFill>
              </a:rPr>
              <a:t>and reasoning processes</a:t>
            </a:r>
            <a:endParaRPr lang="en-IE" sz="20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238652-7DA7-1E11-FA29-8A499EC05059}"/>
              </a:ext>
            </a:extLst>
          </p:cNvPr>
          <p:cNvSpPr txBox="1"/>
          <p:nvPr/>
        </p:nvSpPr>
        <p:spPr>
          <a:xfrm>
            <a:off x="10098785" y="5758931"/>
            <a:ext cx="1435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(NCCA, 2017)</a:t>
            </a:r>
          </a:p>
        </p:txBody>
      </p:sp>
      <p:pic>
        <p:nvPicPr>
          <p:cNvPr id="2050" name="Picture 2" descr="Chart&#10;&#10;Description automatically generated">
            <a:extLst>
              <a:ext uri="{FF2B5EF4-FFF2-40B4-BE49-F238E27FC236}">
                <a16:creationId xmlns:a16="http://schemas.microsoft.com/office/drawing/2014/main" id="{6EF27D23-E7AA-07D5-0C46-05888A21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1949451"/>
            <a:ext cx="2695998" cy="257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nceptual &#10;Understanding &#10;The comprehension of &#10;mathematical concepts, &#10;operations and relations &#10;Strategic &#10;Competence &#10;The skill to devise, &#10;represent and solve &#10;mathematical problems &#10;Adaptive &#10;Reasoning &#10;The capacity to use logic &#10;to understand, explain &#10;and justify one's thinking &#10;Procedural &#10;Fluency &#10;The ability to use a variety of &#10;mathematical procedures in &#10;an effective and efficient way &#10;Productive &#10;Disposition &#10;The tendency to see &#10;Mathematics as practical, &#10;useful and worthwhile ">
            <a:extLst>
              <a:ext uri="{FF2B5EF4-FFF2-40B4-BE49-F238E27FC236}">
                <a16:creationId xmlns:a16="http://schemas.microsoft.com/office/drawing/2014/main" id="{7988003D-712E-9E5B-7E9B-54FF32A67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327" y="2031150"/>
            <a:ext cx="2346204" cy="208794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9A6296E-BA84-BC7C-A09C-226F087AB110}"/>
              </a:ext>
            </a:extLst>
          </p:cNvPr>
          <p:cNvSpPr/>
          <p:nvPr/>
        </p:nvSpPr>
        <p:spPr>
          <a:xfrm>
            <a:off x="809433" y="4119098"/>
            <a:ext cx="3918015" cy="2080534"/>
          </a:xfrm>
          <a:prstGeom prst="roundRect">
            <a:avLst/>
          </a:prstGeom>
          <a:solidFill>
            <a:schemeClr val="tx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b="0" i="0" u="none" strike="noStrike" baseline="0" dirty="0">
                <a:solidFill>
                  <a:schemeClr val="bg1"/>
                </a:solidFill>
              </a:rPr>
              <a:t>Mathematics is composed of multiple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b="0" i="0" u="none" strike="noStrike" baseline="0" dirty="0">
                <a:solidFill>
                  <a:schemeClr val="bg1"/>
                </a:solidFill>
              </a:rPr>
              <a:t>but interrelated and interdependent concepts and structures which students </a:t>
            </a:r>
            <a:r>
              <a:rPr lang="en-IE" sz="2000" b="1" i="0" u="none" strike="noStrike" baseline="0" dirty="0">
                <a:solidFill>
                  <a:schemeClr val="bg1"/>
                </a:solidFill>
              </a:rPr>
              <a:t>can apply beyond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1800" b="1" i="0" u="none" strike="noStrike" baseline="0" dirty="0">
                <a:solidFill>
                  <a:schemeClr val="bg1"/>
                </a:solidFill>
                <a:latin typeface="Aleo-Light"/>
              </a:rPr>
              <a:t>the mathematics classroom</a:t>
            </a:r>
            <a:endParaRPr lang="en-I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8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80D6-D589-01DF-25ED-E1F6B92A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600" dirty="0"/>
              <a:t>Collaborative Dialogue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025C3-BFD6-0C98-AEC1-91E5F83C7F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99CBB-C4E7-1662-0277-999CD44D82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0898DB-D3B1-7040-7BE7-732B5F3DF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772" y="1626822"/>
            <a:ext cx="6559053" cy="45486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DB4334-0364-8C8F-6E4E-9DCE55370599}"/>
              </a:ext>
            </a:extLst>
          </p:cNvPr>
          <p:cNvSpPr txBox="1"/>
          <p:nvPr/>
        </p:nvSpPr>
        <p:spPr>
          <a:xfrm>
            <a:off x="484742" y="3404212"/>
            <a:ext cx="399500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 i="1" dirty="0"/>
              <a:t>“Object to think with”</a:t>
            </a:r>
          </a:p>
          <a:p>
            <a:pPr algn="r"/>
            <a:r>
              <a:rPr lang="en-IE" sz="2400" dirty="0">
                <a:solidFill>
                  <a:sysClr val="windowText" lastClr="000000"/>
                </a:solidFill>
              </a:rPr>
              <a:t>(Jonassen et al., 1998)</a:t>
            </a:r>
          </a:p>
          <a:p>
            <a:endParaRPr lang="en-IE" sz="3200" b="1" i="1" dirty="0"/>
          </a:p>
        </p:txBody>
      </p:sp>
    </p:spTree>
    <p:extLst>
      <p:ext uri="{BB962C8B-B14F-4D97-AF65-F5344CB8AC3E}">
        <p14:creationId xmlns:p14="http://schemas.microsoft.com/office/powerpoint/2010/main" val="134345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AB6B49-5C71-5CBF-B7B0-FB4A7C9DA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7996"/>
            <a:ext cx="12192000" cy="513397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9C9090-73F6-DEF5-DE40-39AE2A103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500"/>
              <a:t>Prompt 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8C78E1-A96F-A0D6-5E48-09578EFFC9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E6A38D2-599C-9349-7628-B7F5D848B2E6}"/>
              </a:ext>
            </a:extLst>
          </p:cNvPr>
          <p:cNvSpPr/>
          <p:nvPr/>
        </p:nvSpPr>
        <p:spPr>
          <a:xfrm>
            <a:off x="8962237" y="2095083"/>
            <a:ext cx="3099472" cy="1294727"/>
          </a:xfrm>
          <a:prstGeom prst="roundRect">
            <a:avLst/>
          </a:prstGeom>
          <a:solidFill>
            <a:srgbClr val="CCECFF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>
                <a:solidFill>
                  <a:schemeClr val="tx1"/>
                </a:solidFill>
              </a:rPr>
              <a:t>Lesson ideas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084AA-D080-87A8-2CA4-0D4363F13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4209" y="4142407"/>
            <a:ext cx="6841682" cy="19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2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BC77C-F8D0-7D33-713F-DE66574B0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8D507-567B-9891-E607-C9901477B8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219C56-BFCC-B307-A196-68D0AF3CEB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413D85-1E3F-8C5A-A56B-C38597BEF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4" y="3246352"/>
            <a:ext cx="6315075" cy="172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6325E43C-6D80-DABB-C3C7-8D3BEB448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126" y="1803512"/>
            <a:ext cx="648652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4CEF818-959B-B3C6-52D6-4C5F3A3DB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9" y="69961"/>
            <a:ext cx="6362700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49F37D68-89E7-5684-DA03-84F3F9D3E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560" y="4965416"/>
            <a:ext cx="6391275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6268F6-1A22-7C83-36B1-A51C51671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5163" y="89409"/>
            <a:ext cx="1943873" cy="134807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6F9361E-D0E9-2C92-AB7F-E3295EDFBA9E}"/>
              </a:ext>
            </a:extLst>
          </p:cNvPr>
          <p:cNvSpPr/>
          <p:nvPr/>
        </p:nvSpPr>
        <p:spPr>
          <a:xfrm>
            <a:off x="4953000" y="1432929"/>
            <a:ext cx="5059522" cy="2672252"/>
          </a:xfrm>
          <a:prstGeom prst="ellipse">
            <a:avLst/>
          </a:pr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IE" sz="2000" i="1" dirty="0"/>
              <a:t>A big idea or context for the unit:</a:t>
            </a:r>
          </a:p>
          <a:p>
            <a:pPr algn="ctr"/>
            <a:endParaRPr lang="en-IE" i="1" dirty="0"/>
          </a:p>
          <a:p>
            <a:pPr algn="ctr"/>
            <a:r>
              <a:rPr lang="en-IE" dirty="0"/>
              <a:t> </a:t>
            </a:r>
            <a:r>
              <a:rPr lang="en-IE" sz="2000" dirty="0"/>
              <a:t>What careers will allow me to live the lifestyle that I want?</a:t>
            </a:r>
            <a:endParaRPr lang="en-IE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565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9.1.5104"/>
  <p:tag name="SLIDO_PRESENTATION_ID" val="00000000-0000-0000-0000-000000000000"/>
  <p:tag name="SLIDO_EVENT_UUID" val="87d9cc0f-2f2c-4b3c-b4a1-119438b62b09"/>
  <p:tag name="SLIDO_EVENT_SECTION_UUID" val="e7823683-3d4e-46af-8595-6fdb22aa6d7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IxODY3MzJ9"/>
  <p:tag name="SLIDO_TYPE" val="SlidoPoll"/>
  <p:tag name="SLIDO_POLL_UUID" val="f5dce735-aa8c-439b-824e-3982e63abee9"/>
  <p:tag name="SLIDO_TIMELINE" val="W3sicG9sbFF1ZXN0aW9uVXVpZCI6IjYxZTQxYzY2LWNiZjQtNDNiZi04MzUwLWZlOTkxMGIxNDZhYS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heme/theme1.xml><?xml version="1.0" encoding="utf-8"?>
<a:theme xmlns:a="http://schemas.openxmlformats.org/drawingml/2006/main" name="TCD_PPT_Calibri_Option1 (1)">
  <a:themeElements>
    <a:clrScheme name="Trinity College">
      <a:dk1>
        <a:sysClr val="windowText" lastClr="000000"/>
      </a:dk1>
      <a:lt1>
        <a:sysClr val="window" lastClr="FFFFFF"/>
      </a:lt1>
      <a:dk2>
        <a:srgbClr val="3E6DB2"/>
      </a:dk2>
      <a:lt2>
        <a:srgbClr val="FFFFFF"/>
      </a:lt2>
      <a:accent1>
        <a:srgbClr val="4F81BD"/>
      </a:accent1>
      <a:accent2>
        <a:srgbClr val="0E73B9"/>
      </a:accent2>
      <a:accent3>
        <a:srgbClr val="7C7C7C"/>
      </a:accent3>
      <a:accent4>
        <a:srgbClr val="A6A6A6"/>
      </a:accent4>
      <a:accent5>
        <a:srgbClr val="4F81BD"/>
      </a:accent5>
      <a:accent6>
        <a:srgbClr val="3E6DB2"/>
      </a:accent6>
      <a:hlink>
        <a:srgbClr val="000000"/>
      </a:hlink>
      <a:folHlink>
        <a:srgbClr val="000000"/>
      </a:folHlink>
    </a:clrScheme>
    <a:fontScheme name="Trinity Colleg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CD_PPT_Calibri_Option1 (1)">
  <a:themeElements>
    <a:clrScheme name="Trinity College">
      <a:dk1>
        <a:sysClr val="windowText" lastClr="000000"/>
      </a:dk1>
      <a:lt1>
        <a:sysClr val="window" lastClr="FFFFFF"/>
      </a:lt1>
      <a:dk2>
        <a:srgbClr val="3E6DB2"/>
      </a:dk2>
      <a:lt2>
        <a:srgbClr val="FFFFFF"/>
      </a:lt2>
      <a:accent1>
        <a:srgbClr val="4F81BD"/>
      </a:accent1>
      <a:accent2>
        <a:srgbClr val="0E73B9"/>
      </a:accent2>
      <a:accent3>
        <a:srgbClr val="7C7C7C"/>
      </a:accent3>
      <a:accent4>
        <a:srgbClr val="A6A6A6"/>
      </a:accent4>
      <a:accent5>
        <a:srgbClr val="4F81BD"/>
      </a:accent5>
      <a:accent6>
        <a:srgbClr val="3E6DB2"/>
      </a:accent6>
      <a:hlink>
        <a:srgbClr val="000000"/>
      </a:hlink>
      <a:folHlink>
        <a:srgbClr val="000000"/>
      </a:folHlink>
    </a:clrScheme>
    <a:fontScheme name="Trinity Colleg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820</TotalTime>
  <Words>832</Words>
  <Application>Microsoft Office PowerPoint</Application>
  <PresentationFormat>Widescreen</PresentationFormat>
  <Paragraphs>140</Paragraphs>
  <Slides>23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Aleo-Light</vt:lpstr>
      <vt:lpstr>Arial</vt:lpstr>
      <vt:lpstr>Calibri</vt:lpstr>
      <vt:lpstr>Minion Pro</vt:lpstr>
      <vt:lpstr>Times</vt:lpstr>
      <vt:lpstr>Wingdings</vt:lpstr>
      <vt:lpstr>TCD_PPT_Calibri_Option1 (1)</vt:lpstr>
      <vt:lpstr>TCD_PPT_Calibri_Option1 (1)</vt:lpstr>
      <vt:lpstr>Engaging in a collaborative, critical dialogue with GenAI to develop units of learning </vt:lpstr>
      <vt:lpstr>Aims of the session</vt:lpstr>
      <vt:lpstr>PowerPoint Presentation</vt:lpstr>
      <vt:lpstr>PowerPoint Presentation</vt:lpstr>
      <vt:lpstr>3 Key Principals</vt:lpstr>
      <vt:lpstr>The Specification</vt:lpstr>
      <vt:lpstr>Collaborative Dialogue </vt:lpstr>
      <vt:lpstr>Prompt 1</vt:lpstr>
      <vt:lpstr>A</vt:lpstr>
      <vt:lpstr>Prompt 2</vt:lpstr>
      <vt:lpstr>PowerPoint Presentation</vt:lpstr>
      <vt:lpstr>Some tips…</vt:lpstr>
      <vt:lpstr>Working groups</vt:lpstr>
      <vt:lpstr>Let’s have a go..</vt:lpstr>
      <vt:lpstr>Task 1</vt:lpstr>
      <vt:lpstr>PowerPoint Presentation</vt:lpstr>
      <vt:lpstr>Task 2</vt:lpstr>
      <vt:lpstr>PowerPoint Presentation</vt:lpstr>
      <vt:lpstr>Task 3</vt:lpstr>
      <vt:lpstr>PowerPoint Presentation</vt:lpstr>
      <vt:lpstr>Final thoughts</vt:lpstr>
      <vt:lpstr>Any 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IMTA conference</dc:title>
  <dc:creator>Eleanor Byrne</dc:creator>
  <cp:lastModifiedBy>Eleanor Byrne</cp:lastModifiedBy>
  <cp:revision>12</cp:revision>
  <dcterms:created xsi:type="dcterms:W3CDTF">2024-11-15T14:13:22Z</dcterms:created>
  <dcterms:modified xsi:type="dcterms:W3CDTF">2024-11-22T15:31:09Z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1.9.1.5104</vt:lpwstr>
  </property>
</Properties>
</file>