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8" r:id="rId5"/>
    <p:sldMasterId id="2147483675" r:id="rId6"/>
    <p:sldMasterId id="2147483689" r:id="rId7"/>
  </p:sldMasterIdLst>
  <p:notesMasterIdLst>
    <p:notesMasterId r:id="rId43"/>
  </p:notesMasterIdLst>
  <p:sldIdLst>
    <p:sldId id="256" r:id="rId8"/>
    <p:sldId id="2329" r:id="rId9"/>
    <p:sldId id="3592" r:id="rId10"/>
    <p:sldId id="1580" r:id="rId11"/>
    <p:sldId id="2349" r:id="rId12"/>
    <p:sldId id="261" r:id="rId13"/>
    <p:sldId id="3595" r:id="rId14"/>
    <p:sldId id="266" r:id="rId15"/>
    <p:sldId id="2059" r:id="rId16"/>
    <p:sldId id="3585" r:id="rId17"/>
    <p:sldId id="3587" r:id="rId18"/>
    <p:sldId id="3588" r:id="rId19"/>
    <p:sldId id="3590" r:id="rId20"/>
    <p:sldId id="2056" r:id="rId21"/>
    <p:sldId id="265" r:id="rId22"/>
    <p:sldId id="3598" r:id="rId23"/>
    <p:sldId id="3596" r:id="rId24"/>
    <p:sldId id="267" r:id="rId25"/>
    <p:sldId id="271" r:id="rId26"/>
    <p:sldId id="275" r:id="rId27"/>
    <p:sldId id="276" r:id="rId28"/>
    <p:sldId id="2061" r:id="rId29"/>
    <p:sldId id="2057" r:id="rId30"/>
    <p:sldId id="2058" r:id="rId31"/>
    <p:sldId id="3597" r:id="rId32"/>
    <p:sldId id="272" r:id="rId33"/>
    <p:sldId id="273" r:id="rId34"/>
    <p:sldId id="2060" r:id="rId35"/>
    <p:sldId id="2062" r:id="rId36"/>
    <p:sldId id="277" r:id="rId37"/>
    <p:sldId id="3599" r:id="rId38"/>
    <p:sldId id="2297" r:id="rId39"/>
    <p:sldId id="3593" r:id="rId40"/>
    <p:sldId id="3594" r:id="rId41"/>
    <p:sldId id="205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85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5A57D-9C6D-4101-8327-B8A59C879552}" v="10" dt="2024-11-11T21:07:05.821"/>
    <p1510:client id="{FE21D865-7A52-4E07-B8E5-D9CAF0F4C61F}" v="19" dt="2024-11-10T16:46:14.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9253" autoAdjust="0"/>
  </p:normalViewPr>
  <p:slideViewPr>
    <p:cSldViewPr snapToGrid="0">
      <p:cViewPr varScale="1">
        <p:scale>
          <a:sx n="62" d="100"/>
          <a:sy n="62" d="100"/>
        </p:scale>
        <p:origin x="145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96B556-2D94-49B6-9811-51C202C3BC3E}" type="datetimeFigureOut">
              <a:rPr lang="en-IE" smtClean="0"/>
              <a:t>12/11/2024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F3267-4081-4C29-983D-527DDE96D069}" type="slidenum">
              <a:rPr lang="en-IE" smtClean="0"/>
              <a:t>‹#›</a:t>
            </a:fld>
            <a:endParaRPr lang="en-IE"/>
          </a:p>
        </p:txBody>
      </p:sp>
    </p:spTree>
    <p:extLst>
      <p:ext uri="{BB962C8B-B14F-4D97-AF65-F5344CB8AC3E}">
        <p14:creationId xmlns:p14="http://schemas.microsoft.com/office/powerpoint/2010/main" val="1196950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jct.ie/maths open</a:t>
            </a:r>
          </a:p>
          <a:p>
            <a:r>
              <a:rPr lang="en-GB" dirty="0"/>
              <a:t>Google…</a:t>
            </a:r>
            <a:r>
              <a:rPr lang="en-GB" dirty="0" err="1"/>
              <a:t>mathigon</a:t>
            </a:r>
            <a:endParaRPr lang="en-IE" dirty="0"/>
          </a:p>
        </p:txBody>
      </p:sp>
      <p:sp>
        <p:nvSpPr>
          <p:cNvPr id="4" name="Slide Number Placeholder 3"/>
          <p:cNvSpPr>
            <a:spLocks noGrp="1"/>
          </p:cNvSpPr>
          <p:nvPr>
            <p:ph type="sldNum" sz="quarter" idx="5"/>
          </p:nvPr>
        </p:nvSpPr>
        <p:spPr/>
        <p:txBody>
          <a:bodyPr/>
          <a:lstStyle/>
          <a:p>
            <a:fld id="{CC0F3267-4081-4C29-983D-527DDE96D069}" type="slidenum">
              <a:rPr lang="en-IE" smtClean="0"/>
              <a:t>1</a:t>
            </a:fld>
            <a:endParaRPr lang="en-IE"/>
          </a:p>
        </p:txBody>
      </p:sp>
    </p:spTree>
    <p:extLst>
      <p:ext uri="{BB962C8B-B14F-4D97-AF65-F5344CB8AC3E}">
        <p14:creationId xmlns:p14="http://schemas.microsoft.com/office/powerpoint/2010/main" val="770854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25DA6-4220-11C3-3EFD-F242166C7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4F7FD-7B0E-DB3E-D566-728B89013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DC02B-532A-B258-4B6D-AE8EAD8E3698}"/>
              </a:ext>
            </a:extLst>
          </p:cNvPr>
          <p:cNvSpPr txBox="1">
            <a:spLocks noGrp="1"/>
          </p:cNvSpPr>
          <p:nvPr>
            <p:ph type="body" sz="quarter" idx="1"/>
          </p:nvPr>
        </p:nvSpPr>
        <p:spPr/>
        <p:txBody>
          <a:bodyPr/>
          <a:lstStyle/>
          <a:p>
            <a:endParaRPr lang="en-GB" dirty="0"/>
          </a:p>
        </p:txBody>
      </p:sp>
      <p:sp>
        <p:nvSpPr>
          <p:cNvPr id="4" name="Slide Number Placeholder 3">
            <a:extLst>
              <a:ext uri="{FF2B5EF4-FFF2-40B4-BE49-F238E27FC236}">
                <a16:creationId xmlns:a16="http://schemas.microsoft.com/office/drawing/2014/main" id="{4EC82AED-28C9-69BE-7E97-B07EAC1AE0A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12</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75601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0CD62-14B1-AE66-F557-E5CB15DF2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59E71-2BC8-97EC-890A-DC206CC7A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81211-008F-AA81-50C5-72221292B8D7}"/>
              </a:ext>
            </a:extLst>
          </p:cNvPr>
          <p:cNvSpPr txBox="1">
            <a:spLocks noGrp="1"/>
          </p:cNvSpPr>
          <p:nvPr>
            <p:ph type="body" sz="quarter" idx="1"/>
          </p:nvPr>
        </p:nvSpPr>
        <p:spPr/>
        <p:txBody>
          <a:bodyPr/>
          <a:lstStyle/>
          <a:p>
            <a:endParaRPr lang="en-GB" dirty="0"/>
          </a:p>
        </p:txBody>
      </p:sp>
      <p:sp>
        <p:nvSpPr>
          <p:cNvPr id="4" name="Slide Number Placeholder 3">
            <a:extLst>
              <a:ext uri="{FF2B5EF4-FFF2-40B4-BE49-F238E27FC236}">
                <a16:creationId xmlns:a16="http://schemas.microsoft.com/office/drawing/2014/main" id="{8A47C9D4-AD58-AA24-00C9-94B734EB5B5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44324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give you a moment to read these quotes. [Pause]</a:t>
            </a:r>
          </a:p>
          <a:p>
            <a:r>
              <a:rPr lang="en-GB" dirty="0"/>
              <a:t>All of the activities that we do today could be done without manipulatives. </a:t>
            </a:r>
          </a:p>
          <a:p>
            <a:r>
              <a:rPr lang="en-GB" dirty="0"/>
              <a:t>However, they do offer the potential to build students conceptual understanding in new ways and in particular to make connections between the concepts they engage with.</a:t>
            </a:r>
          </a:p>
          <a:p>
            <a:r>
              <a:rPr lang="en-GB" dirty="0"/>
              <a:t>The digital tools we are considering today will hopefully help our students understand the underlying structures of the mathematics they are engaging with.</a:t>
            </a:r>
          </a:p>
          <a:p>
            <a:r>
              <a:rPr lang="en-GB" dirty="0"/>
              <a:t>We can do many of the same things using physical manipulatives but in can handy to use digital manipulatives as they are always readily available.</a:t>
            </a:r>
            <a:endParaRPr lang="en-IE" dirty="0"/>
          </a:p>
          <a:p>
            <a:endParaRPr lang="en-IE" dirty="0"/>
          </a:p>
        </p:txBody>
      </p:sp>
      <p:sp>
        <p:nvSpPr>
          <p:cNvPr id="4" name="Slide Number Placeholder 3"/>
          <p:cNvSpPr>
            <a:spLocks noGrp="1"/>
          </p:cNvSpPr>
          <p:nvPr>
            <p:ph type="sldNum" sz="quarter" idx="5"/>
          </p:nvPr>
        </p:nvSpPr>
        <p:spPr/>
        <p:txBody>
          <a:bodyPr/>
          <a:lstStyle/>
          <a:p>
            <a:fld id="{CC0F3267-4081-4C29-983D-527DDE96D069}" type="slidenum">
              <a:rPr lang="en-IE" smtClean="0"/>
              <a:t>14</a:t>
            </a:fld>
            <a:endParaRPr lang="en-IE"/>
          </a:p>
        </p:txBody>
      </p:sp>
    </p:spTree>
    <p:extLst>
      <p:ext uri="{BB962C8B-B14F-4D97-AF65-F5344CB8AC3E}">
        <p14:creationId xmlns:p14="http://schemas.microsoft.com/office/powerpoint/2010/main" val="3034964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give you a moment to read these quotes. [Pause]</a:t>
            </a:r>
          </a:p>
          <a:p>
            <a:r>
              <a:rPr lang="en-GB" dirty="0"/>
              <a:t>All of the activities that we do today could be done without manipulatives. </a:t>
            </a:r>
          </a:p>
          <a:p>
            <a:r>
              <a:rPr lang="en-GB" dirty="0"/>
              <a:t>However, they do offer the potential to build students conceptual understanding in new ways and in particular to make connections between the concepts they engage with.</a:t>
            </a:r>
          </a:p>
          <a:p>
            <a:r>
              <a:rPr lang="en-GB" dirty="0"/>
              <a:t>The digital tools we are considering today will hopefully help our students understand the underlying structures of the mathematics they are engaging with.</a:t>
            </a:r>
          </a:p>
          <a:p>
            <a:r>
              <a:rPr lang="en-GB" dirty="0"/>
              <a:t>We can do many of the same things using physical manipulatives but in can handy to use digital manipulatives as they are always readily available.</a:t>
            </a:r>
            <a:endParaRPr lang="en-IE" dirty="0"/>
          </a:p>
          <a:p>
            <a:endParaRPr lang="en-IE" dirty="0"/>
          </a:p>
        </p:txBody>
      </p:sp>
      <p:sp>
        <p:nvSpPr>
          <p:cNvPr id="4" name="Slide Number Placeholder 3"/>
          <p:cNvSpPr>
            <a:spLocks noGrp="1"/>
          </p:cNvSpPr>
          <p:nvPr>
            <p:ph type="sldNum" sz="quarter" idx="5"/>
          </p:nvPr>
        </p:nvSpPr>
        <p:spPr/>
        <p:txBody>
          <a:bodyPr/>
          <a:lstStyle/>
          <a:p>
            <a:fld id="{CC0F3267-4081-4C29-983D-527DDE96D069}" type="slidenum">
              <a:rPr lang="en-IE" smtClean="0"/>
              <a:t>15</a:t>
            </a:fld>
            <a:endParaRPr lang="en-IE"/>
          </a:p>
        </p:txBody>
      </p:sp>
    </p:spTree>
    <p:extLst>
      <p:ext uri="{BB962C8B-B14F-4D97-AF65-F5344CB8AC3E}">
        <p14:creationId xmlns:p14="http://schemas.microsoft.com/office/powerpoint/2010/main" val="71854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8FD33-A8BC-34DE-6D25-06D400961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7B2F8-E037-5659-2652-F4551E1A8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6AD4C-4612-DBA7-DF2E-A10CF95AF977}"/>
              </a:ext>
            </a:extLst>
          </p:cNvPr>
          <p:cNvSpPr>
            <a:spLocks noGrp="1"/>
          </p:cNvSpPr>
          <p:nvPr>
            <p:ph type="body" idx="1"/>
          </p:nvPr>
        </p:nvSpPr>
        <p:spPr/>
        <p:txBody>
          <a:bodyPr/>
          <a:lstStyle/>
          <a:p>
            <a:r>
              <a:rPr lang="en-GB" dirty="0"/>
              <a:t>We will give you a moment to read these quotes. [Pause]</a:t>
            </a:r>
          </a:p>
          <a:p>
            <a:r>
              <a:rPr lang="en-GB" dirty="0"/>
              <a:t>All of the activities that we do today could be done without manipulatives. </a:t>
            </a:r>
          </a:p>
          <a:p>
            <a:r>
              <a:rPr lang="en-GB" dirty="0"/>
              <a:t>However, they do offer the potential to build students conceptual understanding in new ways and in particular to make connections between the concepts they engage with.</a:t>
            </a:r>
          </a:p>
          <a:p>
            <a:r>
              <a:rPr lang="en-GB" dirty="0"/>
              <a:t>The digital tools we are considering today will hopefully help our students understand the underlying structures of the mathematics they are engaging with.</a:t>
            </a:r>
          </a:p>
          <a:p>
            <a:r>
              <a:rPr lang="en-GB" dirty="0"/>
              <a:t>We can do many of the same things using physical manipulatives but in can handy to use digital manipulatives as they are always readily available.</a:t>
            </a:r>
            <a:endParaRPr lang="en-IE" dirty="0"/>
          </a:p>
          <a:p>
            <a:endParaRPr lang="en-IE" dirty="0"/>
          </a:p>
        </p:txBody>
      </p:sp>
      <p:sp>
        <p:nvSpPr>
          <p:cNvPr id="4" name="Slide Number Placeholder 3">
            <a:extLst>
              <a:ext uri="{FF2B5EF4-FFF2-40B4-BE49-F238E27FC236}">
                <a16:creationId xmlns:a16="http://schemas.microsoft.com/office/drawing/2014/main" id="{5A95BAA6-B165-B9E7-9CF5-722EF792D024}"/>
              </a:ext>
            </a:extLst>
          </p:cNvPr>
          <p:cNvSpPr>
            <a:spLocks noGrp="1"/>
          </p:cNvSpPr>
          <p:nvPr>
            <p:ph type="sldNum" sz="quarter" idx="5"/>
          </p:nvPr>
        </p:nvSpPr>
        <p:spPr/>
        <p:txBody>
          <a:bodyPr/>
          <a:lstStyle/>
          <a:p>
            <a:fld id="{CC0F3267-4081-4C29-983D-527DDE96D069}" type="slidenum">
              <a:rPr lang="en-IE" smtClean="0"/>
              <a:t>16</a:t>
            </a:fld>
            <a:endParaRPr lang="en-IE"/>
          </a:p>
        </p:txBody>
      </p:sp>
    </p:spTree>
    <p:extLst>
      <p:ext uri="{BB962C8B-B14F-4D97-AF65-F5344CB8AC3E}">
        <p14:creationId xmlns:p14="http://schemas.microsoft.com/office/powerpoint/2010/main" val="351598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1F315-7D87-9804-E557-5FCDC6CD4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1F858-35B1-0887-AA62-A141FD6E1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6581F-5F10-7354-D40B-2F83E59B1BD6}"/>
              </a:ext>
            </a:extLst>
          </p:cNvPr>
          <p:cNvSpPr>
            <a:spLocks noGrp="1"/>
          </p:cNvSpPr>
          <p:nvPr>
            <p:ph type="body" idx="1"/>
          </p:nvPr>
        </p:nvSpPr>
        <p:spPr/>
        <p:txBody>
          <a:bodyPr/>
          <a:lstStyle/>
          <a:p>
            <a:pPr defTabSz="943478">
              <a:defRPr/>
            </a:pPr>
            <a:endParaRPr lang="en-IE" dirty="0">
              <a:ea typeface="Calibri"/>
              <a:cs typeface="Calibri"/>
            </a:endParaRPr>
          </a:p>
        </p:txBody>
      </p:sp>
      <p:sp>
        <p:nvSpPr>
          <p:cNvPr id="4" name="Slide Number Placeholder 3">
            <a:extLst>
              <a:ext uri="{FF2B5EF4-FFF2-40B4-BE49-F238E27FC236}">
                <a16:creationId xmlns:a16="http://schemas.microsoft.com/office/drawing/2014/main" id="{52C2A2A9-A12B-D712-05AA-77C46B7F6161}"/>
              </a:ext>
            </a:extLst>
          </p:cNvPr>
          <p:cNvSpPr>
            <a:spLocks noGrp="1"/>
          </p:cNvSpPr>
          <p:nvPr>
            <p:ph type="sldNum" sz="quarter" idx="5"/>
          </p:nvPr>
        </p:nvSpPr>
        <p:spPr/>
        <p:txBody>
          <a:bodyPr/>
          <a:lstStyle/>
          <a:p>
            <a:fld id="{FD2A6966-FB78-4342-8E64-884714F09514}" type="slidenum">
              <a:rPr lang="en-IE" smtClean="0"/>
              <a:t>17</a:t>
            </a:fld>
            <a:endParaRPr lang="en-IE"/>
          </a:p>
        </p:txBody>
      </p:sp>
    </p:spTree>
    <p:extLst>
      <p:ext uri="{BB962C8B-B14F-4D97-AF65-F5344CB8AC3E}">
        <p14:creationId xmlns:p14="http://schemas.microsoft.com/office/powerpoint/2010/main" val="58859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Mathigon</a:t>
            </a:r>
            <a:r>
              <a:rPr lang="en-US" dirty="0"/>
              <a:t> is free to use.</a:t>
            </a:r>
          </a:p>
          <a:p>
            <a:r>
              <a:rPr lang="en-US" dirty="0"/>
              <a:t>You don’t require a login to use it.</a:t>
            </a:r>
          </a:p>
          <a:p>
            <a:r>
              <a:rPr lang="en-US" dirty="0"/>
              <a:t>You can use a login if you want to save different tasks.</a:t>
            </a:r>
          </a:p>
          <a:p>
            <a:r>
              <a:rPr lang="en-US" dirty="0"/>
              <a:t>Any of the links we provide you today don’t require a login.</a:t>
            </a:r>
          </a:p>
          <a:p>
            <a:r>
              <a:rPr lang="en-US" dirty="0"/>
              <a:t>Students don’t need an account they can just follow any links as well.</a:t>
            </a:r>
          </a:p>
          <a:p>
            <a:endParaRPr lang="en-IE" dirty="0"/>
          </a:p>
        </p:txBody>
      </p:sp>
      <p:sp>
        <p:nvSpPr>
          <p:cNvPr id="4" name="Slide Number Placeholder 3"/>
          <p:cNvSpPr>
            <a:spLocks noGrp="1"/>
          </p:cNvSpPr>
          <p:nvPr>
            <p:ph type="sldNum" sz="quarter" idx="5"/>
          </p:nvPr>
        </p:nvSpPr>
        <p:spPr/>
        <p:txBody>
          <a:bodyPr/>
          <a:lstStyle/>
          <a:p>
            <a:fld id="{CC0F3267-4081-4C29-983D-527DDE96D069}" type="slidenum">
              <a:rPr lang="en-IE" smtClean="0"/>
              <a:t>18</a:t>
            </a:fld>
            <a:endParaRPr lang="en-IE"/>
          </a:p>
        </p:txBody>
      </p:sp>
    </p:spTree>
    <p:extLst>
      <p:ext uri="{BB962C8B-B14F-4D97-AF65-F5344CB8AC3E}">
        <p14:creationId xmlns:p14="http://schemas.microsoft.com/office/powerpoint/2010/main" val="4011714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3478">
              <a:defRPr/>
            </a:pPr>
            <a:r>
              <a:rPr lang="en-IE" dirty="0">
                <a:ea typeface="Calibri"/>
                <a:cs typeface="Calibri"/>
              </a:rPr>
              <a:t>need time to absorb the learning</a:t>
            </a:r>
          </a:p>
          <a:p>
            <a:pPr defTabSz="943478">
              <a:defRPr/>
            </a:pPr>
            <a:r>
              <a:rPr lang="en-IE" dirty="0">
                <a:ea typeface="Calibri"/>
                <a:cs typeface="Calibri"/>
              </a:rPr>
              <a:t>reflect useful exit ticket to check if students understood the key concept</a:t>
            </a:r>
          </a:p>
          <a:p>
            <a:pPr defTabSz="943478">
              <a:defRPr/>
            </a:pPr>
            <a:endParaRPr lang="en-IE" dirty="0">
              <a:ea typeface="Calibri"/>
              <a:cs typeface="Calibri"/>
            </a:endParaRPr>
          </a:p>
          <a:p>
            <a:r>
              <a:rPr lang="en-IE" dirty="0">
                <a:ea typeface="Calibri"/>
                <a:cs typeface="Calibri"/>
              </a:rPr>
              <a:t>Take time to reflect on session.</a:t>
            </a:r>
          </a:p>
          <a:p>
            <a:endParaRPr lang="en-IE" b="1" dirty="0">
              <a:ea typeface="Calibri"/>
              <a:cs typeface="Calibri"/>
            </a:endParaRPr>
          </a:p>
          <a:p>
            <a:pPr defTabSz="943478">
              <a:defRPr/>
            </a:pPr>
            <a:r>
              <a:rPr lang="en-GB" b="0" i="0" dirty="0">
                <a:solidFill>
                  <a:srgbClr val="000000"/>
                </a:solidFill>
                <a:effectLst/>
                <a:latin typeface="Aptos" panose="020B0004020202020204" pitchFamily="34" charset="0"/>
              </a:rPr>
              <a:t>Standard from Domain 2 (Learner Experiences) of LAOS 2022: </a:t>
            </a:r>
          </a:p>
          <a:p>
            <a:pPr defTabSz="943478">
              <a:defRPr/>
            </a:pPr>
            <a:r>
              <a:rPr lang="en-GB" b="0" i="0" dirty="0">
                <a:solidFill>
                  <a:srgbClr val="000000"/>
                </a:solidFill>
                <a:effectLst/>
                <a:latin typeface="Aptos" panose="020B0004020202020204" pitchFamily="34" charset="0"/>
              </a:rPr>
              <a:t>‘Students reflect on their progress and develop a sense of ownership and responsibility for their learning.</a:t>
            </a:r>
            <a:endParaRPr lang="en-IE"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F4B27F17-31A8-4877-B718-D306516D8F8C}" type="slidenum">
              <a:rPr lang="en-IE" smtClean="0"/>
              <a:t>31</a:t>
            </a:fld>
            <a:endParaRPr lang="en-IE"/>
          </a:p>
        </p:txBody>
      </p:sp>
    </p:spTree>
    <p:extLst>
      <p:ext uri="{BB962C8B-B14F-4D97-AF65-F5344CB8AC3E}">
        <p14:creationId xmlns:p14="http://schemas.microsoft.com/office/powerpoint/2010/main" val="70218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IE" b="0"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FD2A6966-FB78-4342-8E64-884714F09514}" type="slidenum">
              <a:rPr lang="en-IE" smtClean="0"/>
              <a:t>32</a:t>
            </a:fld>
            <a:endParaRPr lang="en-IE"/>
          </a:p>
        </p:txBody>
      </p:sp>
    </p:spTree>
    <p:extLst>
      <p:ext uri="{BB962C8B-B14F-4D97-AF65-F5344CB8AC3E}">
        <p14:creationId xmlns:p14="http://schemas.microsoft.com/office/powerpoint/2010/main" val="3875935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F8FC-5615-E49A-EC3E-2DAD817C23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F95CF-0E36-E6EC-4DED-5D4566856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F4378-E04B-EA1E-19CF-84830F4B7FB6}"/>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9E3D6115-E947-7049-0D36-521F35AEDC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776C7-FD94-49E6-8885-C14C60BD88F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112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3478">
              <a:defRPr/>
            </a:pPr>
            <a:endParaRPr lang="en-IE" dirty="0">
              <a:ea typeface="Calibri"/>
              <a:cs typeface="Calibri"/>
            </a:endParaRPr>
          </a:p>
        </p:txBody>
      </p:sp>
      <p:sp>
        <p:nvSpPr>
          <p:cNvPr id="4" name="Slide Number Placeholder 3"/>
          <p:cNvSpPr>
            <a:spLocks noGrp="1"/>
          </p:cNvSpPr>
          <p:nvPr>
            <p:ph type="sldNum" sz="quarter" idx="5"/>
          </p:nvPr>
        </p:nvSpPr>
        <p:spPr/>
        <p:txBody>
          <a:bodyPr/>
          <a:lstStyle/>
          <a:p>
            <a:fld id="{FD2A6966-FB78-4342-8E64-884714F09514}" type="slidenum">
              <a:rPr lang="en-IE" smtClean="0"/>
              <a:t>2</a:t>
            </a:fld>
            <a:endParaRPr lang="en-IE"/>
          </a:p>
        </p:txBody>
      </p:sp>
    </p:spTree>
    <p:extLst>
      <p:ext uri="{BB962C8B-B14F-4D97-AF65-F5344CB8AC3E}">
        <p14:creationId xmlns:p14="http://schemas.microsoft.com/office/powerpoint/2010/main" val="173867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E"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8F059B-FBA6-4CDB-8672-EE47FF445BC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23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776C7-FD94-49E6-8885-C14C60BD88F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467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AB9C6-CB3B-1E74-2295-183C3D9AA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74B05-604B-E07B-B8CD-16EB71F9C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1696E-3814-0629-1268-F995144AD1AD}"/>
              </a:ext>
            </a:extLst>
          </p:cNvPr>
          <p:cNvSpPr>
            <a:spLocks noGrp="1"/>
          </p:cNvSpPr>
          <p:nvPr>
            <p:ph type="body" idx="1"/>
          </p:nvPr>
        </p:nvSpPr>
        <p:spPr/>
        <p:txBody>
          <a:bodyPr/>
          <a:lstStyle/>
          <a:p>
            <a:pPr defTabSz="943478">
              <a:defRPr/>
            </a:pPr>
            <a:endParaRPr lang="en-IE" dirty="0">
              <a:ea typeface="Calibri"/>
              <a:cs typeface="Calibri"/>
            </a:endParaRPr>
          </a:p>
        </p:txBody>
      </p:sp>
      <p:sp>
        <p:nvSpPr>
          <p:cNvPr id="4" name="Slide Number Placeholder 3">
            <a:extLst>
              <a:ext uri="{FF2B5EF4-FFF2-40B4-BE49-F238E27FC236}">
                <a16:creationId xmlns:a16="http://schemas.microsoft.com/office/drawing/2014/main" id="{7E148FC1-9ACB-AB27-61D6-7A9C9BB5A982}"/>
              </a:ext>
            </a:extLst>
          </p:cNvPr>
          <p:cNvSpPr>
            <a:spLocks noGrp="1"/>
          </p:cNvSpPr>
          <p:nvPr>
            <p:ph type="sldNum" sz="quarter" idx="5"/>
          </p:nvPr>
        </p:nvSpPr>
        <p:spPr/>
        <p:txBody>
          <a:bodyPr/>
          <a:lstStyle/>
          <a:p>
            <a:fld id="{FD2A6966-FB78-4342-8E64-884714F09514}" type="slidenum">
              <a:rPr lang="en-IE" smtClean="0"/>
              <a:t>7</a:t>
            </a:fld>
            <a:endParaRPr lang="en-IE"/>
          </a:p>
        </p:txBody>
      </p:sp>
    </p:spTree>
    <p:extLst>
      <p:ext uri="{BB962C8B-B14F-4D97-AF65-F5344CB8AC3E}">
        <p14:creationId xmlns:p14="http://schemas.microsoft.com/office/powerpoint/2010/main" val="2127510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Visual representations help us solve problems and communicate our understanding to others.</a:t>
            </a:r>
          </a:p>
          <a:p>
            <a:r>
              <a:rPr lang="en-GB" b="1" dirty="0"/>
              <a:t>The potential is here for students to engage in open-ended tasks and to create and explain their own maths using digital tools such as </a:t>
            </a:r>
            <a:r>
              <a:rPr lang="en-GB" b="1" dirty="0" err="1"/>
              <a:t>mathigon</a:t>
            </a:r>
            <a:r>
              <a:rPr lang="en-GB" b="1" dirty="0"/>
              <a:t>.</a:t>
            </a:r>
          </a:p>
          <a:p>
            <a:r>
              <a:rPr lang="en-GB" dirty="0"/>
              <a:t>Today we are trying to supplement some of the excellent pedagogy in our classrooms. </a:t>
            </a:r>
          </a:p>
          <a:p>
            <a:endParaRPr lang="en-IE" dirty="0"/>
          </a:p>
        </p:txBody>
      </p:sp>
      <p:sp>
        <p:nvSpPr>
          <p:cNvPr id="4" name="Slide Number Placeholder 3"/>
          <p:cNvSpPr>
            <a:spLocks noGrp="1"/>
          </p:cNvSpPr>
          <p:nvPr>
            <p:ph type="sldNum" sz="quarter" idx="5"/>
          </p:nvPr>
        </p:nvSpPr>
        <p:spPr/>
        <p:txBody>
          <a:bodyPr/>
          <a:lstStyle/>
          <a:p>
            <a:fld id="{CC0F3267-4081-4C29-983D-527DDE96D069}" type="slidenum">
              <a:rPr lang="en-IE" smtClean="0"/>
              <a:t>8</a:t>
            </a:fld>
            <a:endParaRPr lang="en-IE"/>
          </a:p>
        </p:txBody>
      </p:sp>
    </p:spTree>
    <p:extLst>
      <p:ext uri="{BB962C8B-B14F-4D97-AF65-F5344CB8AC3E}">
        <p14:creationId xmlns:p14="http://schemas.microsoft.com/office/powerpoint/2010/main" val="3619337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CC0F3267-4081-4C29-983D-527DDE96D069}" type="slidenum">
              <a:rPr lang="en-IE" smtClean="0"/>
              <a:t>9</a:t>
            </a:fld>
            <a:endParaRPr lang="en-IE"/>
          </a:p>
        </p:txBody>
      </p:sp>
    </p:spTree>
    <p:extLst>
      <p:ext uri="{BB962C8B-B14F-4D97-AF65-F5344CB8AC3E}">
        <p14:creationId xmlns:p14="http://schemas.microsoft.com/office/powerpoint/2010/main" val="4079508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A8859-E411-2210-28D3-1BA150A2B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83207-E57E-3295-88D0-2AB0B41EC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2CC7A-849E-772B-275B-C656F4A4EA39}"/>
              </a:ext>
            </a:extLst>
          </p:cNvPr>
          <p:cNvSpPr txBox="1">
            <a:spLocks noGrp="1"/>
          </p:cNvSpPr>
          <p:nvPr>
            <p:ph type="body" sz="quarter" idx="1"/>
          </p:nvPr>
        </p:nvSpPr>
        <p:spPr/>
        <p:txBody>
          <a:bodyPr/>
          <a:lstStyle/>
          <a:p>
            <a:r>
              <a:rPr lang="en-GB" dirty="0"/>
              <a:t>The LNDL Strategy emphasises the importance of the following Numeracy, literacy and digital literacy skills, which can be explored through the use of digital tools such as Desmos in the Maths classroom.</a:t>
            </a:r>
          </a:p>
          <a:p>
            <a:endParaRPr lang="en-GB" i="1" dirty="0"/>
          </a:p>
          <a:p>
            <a:endParaRPr lang="en-GB" i="1" dirty="0"/>
          </a:p>
          <a:p>
            <a:r>
              <a:rPr lang="en-GB" i="0" dirty="0"/>
              <a:t>Desmos can support student understanding as they ……….</a:t>
            </a:r>
          </a:p>
          <a:p>
            <a:endParaRPr lang="en-GB" i="0" dirty="0"/>
          </a:p>
          <a:p>
            <a:r>
              <a:rPr lang="en-GB" i="0" dirty="0"/>
              <a:t>(From slide)</a:t>
            </a:r>
          </a:p>
          <a:p>
            <a:endParaRPr lang="en-GB" i="0" dirty="0"/>
          </a:p>
          <a:p>
            <a:endParaRPr lang="en-GB" i="0" dirty="0"/>
          </a:p>
        </p:txBody>
      </p:sp>
      <p:sp>
        <p:nvSpPr>
          <p:cNvPr id="4" name="Slide Number Placeholder 3">
            <a:extLst>
              <a:ext uri="{FF2B5EF4-FFF2-40B4-BE49-F238E27FC236}">
                <a16:creationId xmlns:a16="http://schemas.microsoft.com/office/drawing/2014/main" id="{BC4FA0A5-F33E-70C4-08D1-2633701EE7F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10</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40437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61A0-A23B-124A-49F9-FC8510724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9BF76-E8CE-8080-7861-F6D9B89A2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7C163-AC08-815F-3C70-374F39C78A90}"/>
              </a:ext>
            </a:extLst>
          </p:cNvPr>
          <p:cNvSpPr txBox="1">
            <a:spLocks noGrp="1"/>
          </p:cNvSpPr>
          <p:nvPr>
            <p:ph type="body" sz="quarter" idx="1"/>
          </p:nvPr>
        </p:nvSpPr>
        <p:spPr/>
        <p:txBody>
          <a:bodyPr/>
          <a:lstStyle/>
          <a:p>
            <a:r>
              <a:rPr lang="en-GB" dirty="0"/>
              <a:t>The LNDL Strategy emphasises the importance of the following Numeracy, literacy and digital literacy skills, which can be explored through the use of digital tools such as Desmos in the Maths classroom</a:t>
            </a:r>
            <a:endParaRPr lang="en-GB" sz="1200" dirty="0">
              <a:solidFill>
                <a:schemeClr val="tx1"/>
              </a:solidFill>
            </a:endParaRPr>
          </a:p>
          <a:p>
            <a:endParaRPr lang="en-GB" sz="1200" dirty="0">
              <a:solidFill>
                <a:schemeClr val="tx1"/>
              </a:solidFill>
            </a:endParaRPr>
          </a:p>
          <a:p>
            <a:r>
              <a:rPr lang="en-GB" sz="1200" dirty="0">
                <a:solidFill>
                  <a:schemeClr val="tx1"/>
                </a:solidFill>
              </a:rPr>
              <a:t>I</a:t>
            </a:r>
            <a:r>
              <a:rPr lang="en-GB" sz="1200" dirty="0">
                <a:solidFill>
                  <a:srgbClr val="0E85AA"/>
                </a:solidFill>
              </a:rPr>
              <a:t>t can also support the JC Key skills Being Numerate, Being Literate, Being Creative, Staying well, Managing Information Thinking for example</a:t>
            </a:r>
          </a:p>
          <a:p>
            <a:endParaRPr lang="en-GB" sz="1200" dirty="0">
              <a:solidFill>
                <a:srgbClr val="0E85AA"/>
              </a:solidFill>
            </a:endParaRPr>
          </a:p>
          <a:p>
            <a:r>
              <a:rPr lang="en-GB" sz="1200" dirty="0">
                <a:solidFill>
                  <a:srgbClr val="0E85AA"/>
                </a:solidFill>
              </a:rPr>
              <a:t>In a similar way SC key competencies, which will be encompassed in SC Maths redevelopment in tranche 3 can also be supported by tolls such as Desmos:</a:t>
            </a:r>
          </a:p>
          <a:p>
            <a:endParaRPr lang="en-GB" sz="1200" dirty="0">
              <a:solidFill>
                <a:srgbClr val="0E85AA"/>
              </a:solidFill>
            </a:endParaRPr>
          </a:p>
          <a:p>
            <a:r>
              <a:rPr lang="en-GB" sz="1200" dirty="0">
                <a:solidFill>
                  <a:srgbClr val="0E85AA"/>
                </a:solidFill>
              </a:rPr>
              <a:t>Key competencies are supported when</a:t>
            </a:r>
          </a:p>
          <a:p>
            <a:pPr marL="457200" indent="-457200">
              <a:buFont typeface="Arial" panose="020B0604020202020204" pitchFamily="34" charset="0"/>
              <a:buChar char="•"/>
            </a:pPr>
            <a:r>
              <a:rPr lang="en-GB" sz="1200" dirty="0">
                <a:solidFill>
                  <a:srgbClr val="0E85AA"/>
                </a:solidFill>
              </a:rPr>
              <a:t>students’ literacies are well developed </a:t>
            </a:r>
          </a:p>
          <a:p>
            <a:pPr marL="457200" indent="-457200">
              <a:buFont typeface="Arial" panose="020B0604020202020204" pitchFamily="34" charset="0"/>
              <a:buChar char="•"/>
            </a:pPr>
            <a:r>
              <a:rPr lang="en-GB" sz="1200" dirty="0">
                <a:solidFill>
                  <a:srgbClr val="0E85AA"/>
                </a:solidFill>
              </a:rPr>
              <a:t>students’ numeracy is well developed</a:t>
            </a:r>
          </a:p>
          <a:p>
            <a:pPr marL="457200" indent="-457200">
              <a:buFont typeface="Arial" panose="020B0604020202020204" pitchFamily="34" charset="0"/>
              <a:buChar char="•"/>
            </a:pPr>
            <a:r>
              <a:rPr lang="en-GB" sz="1200" dirty="0">
                <a:solidFill>
                  <a:srgbClr val="0E85AA"/>
                </a:solidFill>
              </a:rPr>
              <a:t>students make good use of </a:t>
            </a:r>
            <a:r>
              <a:rPr lang="en-GB" sz="1200" b="1" dirty="0">
                <a:solidFill>
                  <a:srgbClr val="0E85AA"/>
                </a:solidFill>
              </a:rPr>
              <a:t>various tools, including technologies</a:t>
            </a:r>
            <a:r>
              <a:rPr lang="en-GB" sz="1200" dirty="0">
                <a:solidFill>
                  <a:srgbClr val="0E85AA"/>
                </a:solidFill>
              </a:rPr>
              <a:t>, to support their learning.</a:t>
            </a:r>
            <a:endParaRPr lang="en-IE" sz="1200" dirty="0">
              <a:solidFill>
                <a:srgbClr val="0E85AA"/>
              </a:solidFill>
            </a:endParaRPr>
          </a:p>
          <a:p>
            <a:endParaRPr lang="en-US" i="1" dirty="0"/>
          </a:p>
          <a:p>
            <a:endParaRPr lang="en-GB" dirty="0"/>
          </a:p>
        </p:txBody>
      </p:sp>
      <p:sp>
        <p:nvSpPr>
          <p:cNvPr id="4" name="Slide Number Placeholder 3">
            <a:extLst>
              <a:ext uri="{FF2B5EF4-FFF2-40B4-BE49-F238E27FC236}">
                <a16:creationId xmlns:a16="http://schemas.microsoft.com/office/drawing/2014/main" id="{C587D1D4-0ABD-E4FD-5880-CCBE560092E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11</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374655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sv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9.svg"/><Relationship Id="rId11" Type="http://schemas.openxmlformats.org/officeDocument/2006/relationships/image" Target="../media/image10.svg"/><Relationship Id="rId5" Type="http://schemas.openxmlformats.org/officeDocument/2006/relationships/image" Target="../media/image18.png"/><Relationship Id="rId10" Type="http://schemas.openxmlformats.org/officeDocument/2006/relationships/image" Target="../media/image9.png"/><Relationship Id="rId4" Type="http://schemas.openxmlformats.org/officeDocument/2006/relationships/image" Target="../media/image17.svg"/><Relationship Id="rId9" Type="http://schemas.openxmlformats.org/officeDocument/2006/relationships/image" Target="../media/image8.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0.svg"/><Relationship Id="rId7" Type="http://schemas.openxmlformats.org/officeDocument/2006/relationships/image" Target="../media/image7.sv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emf"/><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19.svg"/><Relationship Id="rId11" Type="http://schemas.openxmlformats.org/officeDocument/2006/relationships/image" Target="../media/image10.svg"/><Relationship Id="rId5" Type="http://schemas.openxmlformats.org/officeDocument/2006/relationships/image" Target="../media/image18.png"/><Relationship Id="rId10" Type="http://schemas.openxmlformats.org/officeDocument/2006/relationships/image" Target="../media/image9.png"/><Relationship Id="rId4" Type="http://schemas.openxmlformats.org/officeDocument/2006/relationships/image" Target="../media/image17.svg"/><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91464" y="4044950"/>
            <a:ext cx="10500537" cy="2813051"/>
          </a:xfrm>
          <a:prstGeom prst="rect">
            <a:avLst/>
          </a:prstGeom>
        </p:spPr>
      </p:pic>
      <p:sp>
        <p:nvSpPr>
          <p:cNvPr id="13" name="Title Text"/>
          <p:cNvSpPr txBox="1">
            <a:spLocks noGrp="1"/>
          </p:cNvSpPr>
          <p:nvPr>
            <p:ph type="title"/>
          </p:nvPr>
        </p:nvSpPr>
        <p:spPr>
          <a:xfrm>
            <a:off x="1854485" y="1907006"/>
            <a:ext cx="9448515" cy="2619571"/>
          </a:xfrm>
          <a:prstGeom prst="rect">
            <a:avLst/>
          </a:prstGeom>
        </p:spPr>
        <p:txBody>
          <a:bodyPr anchor="b">
            <a:normAutofit/>
          </a:bodyPr>
          <a:lstStyle>
            <a:lvl1pPr algn="l">
              <a:lnSpc>
                <a:spcPct val="80000"/>
              </a:lnSpc>
              <a:defRPr sz="8000" b="0" i="0" cap="none" spc="-136">
                <a:solidFill>
                  <a:srgbClr val="FFFFFF"/>
                </a:solidFill>
                <a:latin typeface="+mn-lt"/>
                <a:ea typeface="Calibri Light" charset="0"/>
                <a:cs typeface="Calibri Light" charset="0"/>
                <a:sym typeface="Open Sans Light"/>
              </a:defRPr>
            </a:lvl1pPr>
          </a:lstStyle>
          <a:p>
            <a:r>
              <a:rPr lang="en-US"/>
              <a:t>Click to edit Master title style</a:t>
            </a:r>
            <a:endParaRPr dirty="0"/>
          </a:p>
        </p:txBody>
      </p:sp>
      <p:sp>
        <p:nvSpPr>
          <p:cNvPr id="14" name="Body Level One…"/>
          <p:cNvSpPr txBox="1">
            <a:spLocks noGrp="1"/>
          </p:cNvSpPr>
          <p:nvPr>
            <p:ph type="body" sz="quarter" idx="1"/>
          </p:nvPr>
        </p:nvSpPr>
        <p:spPr>
          <a:xfrm>
            <a:off x="1854485" y="4741162"/>
            <a:ext cx="9448515" cy="1503400"/>
          </a:xfrm>
          <a:prstGeom prst="rect">
            <a:avLst/>
          </a:prstGeom>
        </p:spPr>
        <p:txBody>
          <a:bodyPr/>
          <a:lstStyle>
            <a:lvl1pPr algn="l">
              <a:lnSpc>
                <a:spcPct val="120000"/>
              </a:lnSpc>
              <a:buClr>
                <a:schemeClr val="bg1"/>
              </a:buClr>
              <a:defRPr sz="16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bg1"/>
                </a:solidFill>
                <a:latin typeface="+mn-lt"/>
                <a:ea typeface="Calibri" charset="0"/>
                <a:cs typeface="Calibri" charset="0"/>
                <a:sym typeface="Georgia"/>
              </a:defRPr>
            </a:lvl2pPr>
            <a:lvl3pPr algn="l">
              <a:lnSpc>
                <a:spcPct val="120000"/>
              </a:lnSpc>
              <a:buClr>
                <a:schemeClr val="bg1"/>
              </a:buClr>
              <a:defRPr sz="1200" b="0" i="1" spc="0">
                <a:solidFill>
                  <a:schemeClr val="bg1"/>
                </a:solidFill>
                <a:latin typeface="+mn-lt"/>
                <a:ea typeface="Calibri Light" charset="0"/>
                <a:cs typeface="Calibri Light" charset="0"/>
              </a:defRPr>
            </a:lvl3pPr>
            <a:lvl4pPr algn="l">
              <a:lnSpc>
                <a:spcPct val="120000"/>
              </a:lnSpc>
              <a:buClr>
                <a:schemeClr val="bg1"/>
              </a:buClr>
              <a:defRPr sz="1200" spc="0">
                <a:solidFill>
                  <a:schemeClr val="bg1"/>
                </a:solidFill>
                <a:latin typeface="+mn-lt"/>
                <a:ea typeface="Georgia"/>
                <a:cs typeface="Georgia"/>
                <a:sym typeface="Georgia"/>
              </a:defRPr>
            </a:lvl4pPr>
            <a:lvl5pPr algn="l">
              <a:lnSpc>
                <a:spcPct val="120000"/>
              </a:lnSpc>
              <a:buClr>
                <a:schemeClr val="bg1"/>
              </a:buClr>
              <a:defRPr sz="1200" b="0" i="1" spc="0">
                <a:solidFill>
                  <a:schemeClr val="bg1"/>
                </a:solidFill>
                <a:latin typeface="+mn-lt"/>
                <a:ea typeface="Calibri Light" charset="0"/>
                <a:cs typeface="Calibri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9" name="Oide standard logo white">
            <a:extLst>
              <a:ext uri="{FF2B5EF4-FFF2-40B4-BE49-F238E27FC236}">
                <a16:creationId xmlns:a16="http://schemas.microsoft.com/office/drawing/2014/main" id="{3E91DDF9-2BDE-EC3D-A900-11BA526E543A}"/>
              </a:ext>
            </a:extLst>
          </p:cNvPr>
          <p:cNvPicPr>
            <a:picLocks noChangeAspect="1"/>
          </p:cNvPicPr>
          <p:nvPr userDrawn="1"/>
        </p:nvPicPr>
        <p:blipFill>
          <a:blip r:embed="rId6"/>
          <a:stretch>
            <a:fillRect/>
          </a:stretch>
        </p:blipFill>
        <p:spPr>
          <a:xfrm>
            <a:off x="926976" y="805779"/>
            <a:ext cx="5949509" cy="1024638"/>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2534290039"/>
      </p:ext>
    </p:extLst>
  </p:cSld>
  <p:clrMapOvr>
    <a:masterClrMapping/>
  </p:clrMapOvr>
  <p:transition spd="slow">
    <p:push dir="u"/>
  </p:transition>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651017755"/>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827815839"/>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497296664"/>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4059788930"/>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2383209581"/>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310491"/>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15821"/>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3246"/>
            <a:ext cx="3932237" cy="2965741"/>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197726434"/>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7" name="Date Placeholder 2">
            <a:extLst>
              <a:ext uri="{FF2B5EF4-FFF2-40B4-BE49-F238E27FC236}">
                <a16:creationId xmlns:a16="http://schemas.microsoft.com/office/drawing/2014/main" id="{62E17F0A-5EE9-86E9-24B3-3BB05F25D7DD}"/>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8" name="Footer Placeholder 3">
            <a:extLst>
              <a:ext uri="{FF2B5EF4-FFF2-40B4-BE49-F238E27FC236}">
                <a16:creationId xmlns:a16="http://schemas.microsoft.com/office/drawing/2014/main" id="{515B56A4-E8EF-13F7-2D75-8DEA98FC27C8}"/>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9" name="Slide Number Placeholder 4">
            <a:extLst>
              <a:ext uri="{FF2B5EF4-FFF2-40B4-BE49-F238E27FC236}">
                <a16:creationId xmlns:a16="http://schemas.microsoft.com/office/drawing/2014/main" id="{250C41C5-F769-839B-5C27-51EF88B34FD1}"/>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3090111243"/>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Date Placeholder 2">
            <a:extLst>
              <a:ext uri="{FF2B5EF4-FFF2-40B4-BE49-F238E27FC236}">
                <a16:creationId xmlns:a16="http://schemas.microsoft.com/office/drawing/2014/main" id="{493D7BEE-8AA5-A4B3-6608-E47BEB0F8838}"/>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8" name="Footer Placeholder 3">
            <a:extLst>
              <a:ext uri="{FF2B5EF4-FFF2-40B4-BE49-F238E27FC236}">
                <a16:creationId xmlns:a16="http://schemas.microsoft.com/office/drawing/2014/main" id="{E4AAD831-1A85-248E-B6FB-C1DAF9768777}"/>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9" name="Slide Number Placeholder 4">
            <a:extLst>
              <a:ext uri="{FF2B5EF4-FFF2-40B4-BE49-F238E27FC236}">
                <a16:creationId xmlns:a16="http://schemas.microsoft.com/office/drawing/2014/main" id="{1938BD33-D18E-77EB-0BBB-2C494D3E6E8F}"/>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3261465821"/>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8" name="Date Placeholder 2">
            <a:extLst>
              <a:ext uri="{FF2B5EF4-FFF2-40B4-BE49-F238E27FC236}">
                <a16:creationId xmlns:a16="http://schemas.microsoft.com/office/drawing/2014/main" id="{8CF39ECE-A175-CF8E-3E44-D55E3BD85413}"/>
              </a:ext>
            </a:extLst>
          </p:cNvPr>
          <p:cNvSpPr>
            <a:spLocks noGrp="1"/>
          </p:cNvSpPr>
          <p:nvPr>
            <p:ph type="dt" sz="half" idx="10"/>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9" name="Footer Placeholder 3">
            <a:extLst>
              <a:ext uri="{FF2B5EF4-FFF2-40B4-BE49-F238E27FC236}">
                <a16:creationId xmlns:a16="http://schemas.microsoft.com/office/drawing/2014/main" id="{0DA13B98-EDF3-7FDC-937A-78F9775C4FBE}"/>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0" name="Slide Number Placeholder 4">
            <a:extLst>
              <a:ext uri="{FF2B5EF4-FFF2-40B4-BE49-F238E27FC236}">
                <a16:creationId xmlns:a16="http://schemas.microsoft.com/office/drawing/2014/main" id="{EAEA92D8-78A3-1D28-E774-8F2C35A49E4A}"/>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929219949"/>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amp; Subtitl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2E61496-955F-0BA1-2D5F-8076C78B54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044950"/>
            <a:ext cx="12192000" cy="2813050"/>
          </a:xfrm>
          <a:prstGeom prst="rect">
            <a:avLst/>
          </a:prstGeom>
        </p:spPr>
      </p:pic>
      <p:pic>
        <p:nvPicPr>
          <p:cNvPr id="8" name="Graphic 7">
            <a:extLst>
              <a:ext uri="{FF2B5EF4-FFF2-40B4-BE49-F238E27FC236}">
                <a16:creationId xmlns:a16="http://schemas.microsoft.com/office/drawing/2014/main" id="{11BEF3D3-3597-087E-58D8-D8A9350032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7926" y="802498"/>
            <a:ext cx="5968559" cy="1027919"/>
          </a:xfrm>
          <a:prstGeom prst="rect">
            <a:avLst/>
          </a:prstGeom>
        </p:spPr>
      </p:pic>
      <p:sp>
        <p:nvSpPr>
          <p:cNvPr id="13" name="Title Text"/>
          <p:cNvSpPr txBox="1">
            <a:spLocks noGrp="1"/>
          </p:cNvSpPr>
          <p:nvPr>
            <p:ph type="title"/>
          </p:nvPr>
        </p:nvSpPr>
        <p:spPr>
          <a:xfrm>
            <a:off x="1854485" y="1907006"/>
            <a:ext cx="9448515" cy="2619571"/>
          </a:xfrm>
          <a:prstGeom prst="rect">
            <a:avLst/>
          </a:prstGeom>
        </p:spPr>
        <p:txBody>
          <a:bodyPr anchor="b">
            <a:normAutofit/>
          </a:bodyPr>
          <a:lstStyle>
            <a:lvl1pPr algn="l">
              <a:lnSpc>
                <a:spcPct val="80000"/>
              </a:lnSpc>
              <a:defRPr sz="8000" b="0" i="0" cap="none" spc="-136">
                <a:solidFill>
                  <a:schemeClr val="tx1"/>
                </a:solidFill>
                <a:latin typeface="+mn-lt"/>
                <a:ea typeface="Calibri Light" charset="0"/>
                <a:cs typeface="Calibri Light" charset="0"/>
                <a:sym typeface="Open Sans Light"/>
              </a:defRPr>
            </a:lvl1pPr>
          </a:lstStyle>
          <a:p>
            <a:r>
              <a:rPr lang="en-US"/>
              <a:t>Click to edit Master title style</a:t>
            </a:r>
            <a:endParaRPr/>
          </a:p>
        </p:txBody>
      </p:sp>
      <p:sp>
        <p:nvSpPr>
          <p:cNvPr id="14" name="Body Level One…"/>
          <p:cNvSpPr txBox="1">
            <a:spLocks noGrp="1"/>
          </p:cNvSpPr>
          <p:nvPr>
            <p:ph type="body" sz="quarter" idx="1"/>
          </p:nvPr>
        </p:nvSpPr>
        <p:spPr>
          <a:xfrm>
            <a:off x="1854485" y="4741162"/>
            <a:ext cx="9448515" cy="1503400"/>
          </a:xfrm>
          <a:prstGeom prst="rect">
            <a:avLst/>
          </a:prstGeom>
        </p:spPr>
        <p:txBody>
          <a:bodyPr/>
          <a:lstStyle>
            <a:lvl1pPr algn="l">
              <a:lnSpc>
                <a:spcPct val="120000"/>
              </a:lnSpc>
              <a:buClr>
                <a:schemeClr val="bg1"/>
              </a:buClr>
              <a:defRPr sz="1600" b="0" i="0" spc="0">
                <a:solidFill>
                  <a:schemeClr val="tx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1538056444"/>
      </p:ext>
    </p:extLst>
  </p:cSld>
  <p:clrMapOvr>
    <a:masterClrMapping/>
  </p:clrMapOvr>
  <p:transition spd="slow">
    <p:push dir="u"/>
  </p:transition>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0" name="Date Placeholder 2">
            <a:extLst>
              <a:ext uri="{FF2B5EF4-FFF2-40B4-BE49-F238E27FC236}">
                <a16:creationId xmlns:a16="http://schemas.microsoft.com/office/drawing/2014/main" id="{CF3ED693-25CB-8E4C-A868-41428AC80AB9}"/>
              </a:ext>
            </a:extLst>
          </p:cNvPr>
          <p:cNvSpPr>
            <a:spLocks noGrp="1"/>
          </p:cNvSpPr>
          <p:nvPr>
            <p:ph type="dt" sz="half" idx="10"/>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11" name="Footer Placeholder 3">
            <a:extLst>
              <a:ext uri="{FF2B5EF4-FFF2-40B4-BE49-F238E27FC236}">
                <a16:creationId xmlns:a16="http://schemas.microsoft.com/office/drawing/2014/main" id="{DE8FE0ED-54CC-3702-9686-3A6D59A3044F}"/>
              </a:ext>
            </a:extLst>
          </p:cNvPr>
          <p:cNvSpPr>
            <a:spLocks noGrp="1"/>
          </p:cNvSpPr>
          <p:nvPr>
            <p:ph type="ftr" sz="quarter" idx="11"/>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2" name="Slide Number Placeholder 4">
            <a:extLst>
              <a:ext uri="{FF2B5EF4-FFF2-40B4-BE49-F238E27FC236}">
                <a16:creationId xmlns:a16="http://schemas.microsoft.com/office/drawing/2014/main" id="{E61CD43C-DAE6-8ECD-FFE7-5A10664773E2}"/>
              </a:ext>
            </a:extLst>
          </p:cNvPr>
          <p:cNvSpPr>
            <a:spLocks noGrp="1"/>
          </p:cNvSpPr>
          <p:nvPr>
            <p:ph type="sldNum" sz="quarter" idx="12"/>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2686524197"/>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
        <p:nvSpPr>
          <p:cNvPr id="6" name="Date Placeholder 2">
            <a:extLst>
              <a:ext uri="{FF2B5EF4-FFF2-40B4-BE49-F238E27FC236}">
                <a16:creationId xmlns:a16="http://schemas.microsoft.com/office/drawing/2014/main" id="{A8FE454E-E564-5C1B-F926-543CB0A85DD7}"/>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7" name="Footer Placeholder 3">
            <a:extLst>
              <a:ext uri="{FF2B5EF4-FFF2-40B4-BE49-F238E27FC236}">
                <a16:creationId xmlns:a16="http://schemas.microsoft.com/office/drawing/2014/main" id="{08F55B7E-1B43-B508-E820-4C174A48013C}"/>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8" name="Slide Number Placeholder 4">
            <a:extLst>
              <a:ext uri="{FF2B5EF4-FFF2-40B4-BE49-F238E27FC236}">
                <a16:creationId xmlns:a16="http://schemas.microsoft.com/office/drawing/2014/main" id="{E2DA3393-AF25-EB4D-82B2-952BFA6A5AF3}"/>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91220283"/>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3FC6BF20-FA7A-E970-ABE1-5A900396BF79}"/>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6" name="Footer Placeholder 3">
            <a:extLst>
              <a:ext uri="{FF2B5EF4-FFF2-40B4-BE49-F238E27FC236}">
                <a16:creationId xmlns:a16="http://schemas.microsoft.com/office/drawing/2014/main" id="{F772F687-EC36-7312-27FE-F4DB0690914A}"/>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7" name="Slide Number Placeholder 4">
            <a:extLst>
              <a:ext uri="{FF2B5EF4-FFF2-40B4-BE49-F238E27FC236}">
                <a16:creationId xmlns:a16="http://schemas.microsoft.com/office/drawing/2014/main" id="{4BEF84E9-84E1-4D0F-E6DB-54F5A3716CE8}"/>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2630051964"/>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2">
            <a:extLst>
              <a:ext uri="{FF2B5EF4-FFF2-40B4-BE49-F238E27FC236}">
                <a16:creationId xmlns:a16="http://schemas.microsoft.com/office/drawing/2014/main" id="{694EF508-52B1-D783-C23A-3B91F7BE1FFA}"/>
              </a:ext>
            </a:extLst>
          </p:cNvPr>
          <p:cNvSpPr>
            <a:spLocks noGrp="1"/>
          </p:cNvSpPr>
          <p:nvPr>
            <p:ph type="dt" sz="half" idx="10"/>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9" name="Footer Placeholder 3">
            <a:extLst>
              <a:ext uri="{FF2B5EF4-FFF2-40B4-BE49-F238E27FC236}">
                <a16:creationId xmlns:a16="http://schemas.microsoft.com/office/drawing/2014/main" id="{61D2B174-AE76-CFC3-7E75-6BB07683D77D}"/>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0" name="Slide Number Placeholder 4">
            <a:extLst>
              <a:ext uri="{FF2B5EF4-FFF2-40B4-BE49-F238E27FC236}">
                <a16:creationId xmlns:a16="http://schemas.microsoft.com/office/drawing/2014/main" id="{DD3DB970-E0B4-32B4-077A-93B093471CE1}"/>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2381229318"/>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7" name="Date Placeholder 2">
            <a:extLst>
              <a:ext uri="{FF2B5EF4-FFF2-40B4-BE49-F238E27FC236}">
                <a16:creationId xmlns:a16="http://schemas.microsoft.com/office/drawing/2014/main" id="{307EEB32-2D86-EEAD-68D2-39738B77E3B9}"/>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8" name="Footer Placeholder 3">
            <a:extLst>
              <a:ext uri="{FF2B5EF4-FFF2-40B4-BE49-F238E27FC236}">
                <a16:creationId xmlns:a16="http://schemas.microsoft.com/office/drawing/2014/main" id="{F51823DA-2247-40BC-3BD3-8F493C3E06FF}"/>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9" name="Slide Number Placeholder 4">
            <a:extLst>
              <a:ext uri="{FF2B5EF4-FFF2-40B4-BE49-F238E27FC236}">
                <a16:creationId xmlns:a16="http://schemas.microsoft.com/office/drawing/2014/main" id="{8B4B57D7-A4AF-4CC0-B4FC-8C6C42E17B2B}"/>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1262055728"/>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2">
            <a:extLst>
              <a:ext uri="{FF2B5EF4-FFF2-40B4-BE49-F238E27FC236}">
                <a16:creationId xmlns:a16="http://schemas.microsoft.com/office/drawing/2014/main" id="{C41F2112-34CD-B090-A46C-0F21C38AFE57}"/>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8" name="Footer Placeholder 3">
            <a:extLst>
              <a:ext uri="{FF2B5EF4-FFF2-40B4-BE49-F238E27FC236}">
                <a16:creationId xmlns:a16="http://schemas.microsoft.com/office/drawing/2014/main" id="{6A06C3A2-8A2C-A36E-0A52-977DEC121E65}"/>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9" name="Slide Number Placeholder 4">
            <a:extLst>
              <a:ext uri="{FF2B5EF4-FFF2-40B4-BE49-F238E27FC236}">
                <a16:creationId xmlns:a16="http://schemas.microsoft.com/office/drawing/2014/main" id="{19D1EA71-E8CF-A6E8-FCFE-84500A74508B}"/>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3650117130"/>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8" name="Date Placeholder 2">
            <a:extLst>
              <a:ext uri="{FF2B5EF4-FFF2-40B4-BE49-F238E27FC236}">
                <a16:creationId xmlns:a16="http://schemas.microsoft.com/office/drawing/2014/main" id="{D20CA218-FAF3-5E5A-9E70-1F587D6B61F3}"/>
              </a:ext>
            </a:extLst>
          </p:cNvPr>
          <p:cNvSpPr>
            <a:spLocks noGrp="1"/>
          </p:cNvSpPr>
          <p:nvPr>
            <p:ph type="dt" sz="half" idx="10"/>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9" name="Footer Placeholder 3">
            <a:extLst>
              <a:ext uri="{FF2B5EF4-FFF2-40B4-BE49-F238E27FC236}">
                <a16:creationId xmlns:a16="http://schemas.microsoft.com/office/drawing/2014/main" id="{1DB3ECF7-1D9C-BC33-E4DC-A3163C1BCB09}"/>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0" name="Slide Number Placeholder 4">
            <a:extLst>
              <a:ext uri="{FF2B5EF4-FFF2-40B4-BE49-F238E27FC236}">
                <a16:creationId xmlns:a16="http://schemas.microsoft.com/office/drawing/2014/main" id="{FC48572F-182D-7AEB-6AEC-F1AF993F5658}"/>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1184801862"/>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10" name="Date Placeholder 2">
            <a:extLst>
              <a:ext uri="{FF2B5EF4-FFF2-40B4-BE49-F238E27FC236}">
                <a16:creationId xmlns:a16="http://schemas.microsoft.com/office/drawing/2014/main" id="{D168F624-ED4D-59B5-F013-4C0E23827FAE}"/>
              </a:ext>
            </a:extLst>
          </p:cNvPr>
          <p:cNvSpPr>
            <a:spLocks noGrp="1"/>
          </p:cNvSpPr>
          <p:nvPr>
            <p:ph type="dt" sz="half" idx="10"/>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11" name="Footer Placeholder 3">
            <a:extLst>
              <a:ext uri="{FF2B5EF4-FFF2-40B4-BE49-F238E27FC236}">
                <a16:creationId xmlns:a16="http://schemas.microsoft.com/office/drawing/2014/main" id="{F42FF36C-AEFF-42B3-34AF-22E56AFD2B64}"/>
              </a:ext>
            </a:extLst>
          </p:cNvPr>
          <p:cNvSpPr>
            <a:spLocks noGrp="1"/>
          </p:cNvSpPr>
          <p:nvPr>
            <p:ph type="ftr" sz="quarter" idx="11"/>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2" name="Slide Number Placeholder 4">
            <a:extLst>
              <a:ext uri="{FF2B5EF4-FFF2-40B4-BE49-F238E27FC236}">
                <a16:creationId xmlns:a16="http://schemas.microsoft.com/office/drawing/2014/main" id="{75E6B44C-E4C6-244B-FD92-FDD4C924551C}"/>
              </a:ext>
            </a:extLst>
          </p:cNvPr>
          <p:cNvSpPr>
            <a:spLocks noGrp="1"/>
          </p:cNvSpPr>
          <p:nvPr>
            <p:ph type="sldNum" sz="quarter" idx="12"/>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4097777566"/>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
        <p:nvSpPr>
          <p:cNvPr id="6" name="Date Placeholder 2">
            <a:extLst>
              <a:ext uri="{FF2B5EF4-FFF2-40B4-BE49-F238E27FC236}">
                <a16:creationId xmlns:a16="http://schemas.microsoft.com/office/drawing/2014/main" id="{D6106A2E-6CDC-2E42-8C1F-B0D07C2CF58F}"/>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7" name="Footer Placeholder 3">
            <a:extLst>
              <a:ext uri="{FF2B5EF4-FFF2-40B4-BE49-F238E27FC236}">
                <a16:creationId xmlns:a16="http://schemas.microsoft.com/office/drawing/2014/main" id="{A152F8E6-C355-3775-C62B-9177CE103209}"/>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8" name="Slide Number Placeholder 4">
            <a:extLst>
              <a:ext uri="{FF2B5EF4-FFF2-40B4-BE49-F238E27FC236}">
                <a16:creationId xmlns:a16="http://schemas.microsoft.com/office/drawing/2014/main" id="{E089F997-4E34-B78D-7D40-69634420CEBB}"/>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4001376226"/>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CC822598-1FCF-9249-FE5C-118167B99F44}"/>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6" name="Footer Placeholder 3">
            <a:extLst>
              <a:ext uri="{FF2B5EF4-FFF2-40B4-BE49-F238E27FC236}">
                <a16:creationId xmlns:a16="http://schemas.microsoft.com/office/drawing/2014/main" id="{7FEA0737-0070-AC59-A53E-74849F7995ED}"/>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7" name="Slide Number Placeholder 4">
            <a:extLst>
              <a:ext uri="{FF2B5EF4-FFF2-40B4-BE49-F238E27FC236}">
                <a16:creationId xmlns:a16="http://schemas.microsoft.com/office/drawing/2014/main" id="{EFF9D7CC-7E1A-55E7-3882-AC787631AC05}"/>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58530628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E45BF6-86A8-84A0-A1D8-4F3BFAA4760A}"/>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descr="Person writing in notebook">
            <a:extLst>
              <a:ext uri="{FF2B5EF4-FFF2-40B4-BE49-F238E27FC236}">
                <a16:creationId xmlns:a16="http://schemas.microsoft.com/office/drawing/2014/main" id="{12D65D97-4FDB-71AE-E76F-3681F99A47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0557" y="0"/>
            <a:ext cx="10287000" cy="6858000"/>
          </a:xfrm>
          <a:prstGeom prst="rect">
            <a:avLst/>
          </a:prstGeom>
        </p:spPr>
      </p:pic>
      <p:sp>
        <p:nvSpPr>
          <p:cNvPr id="3" name="Picture Placeholder 2">
            <a:extLst>
              <a:ext uri="{FF2B5EF4-FFF2-40B4-BE49-F238E27FC236}">
                <a16:creationId xmlns:a16="http://schemas.microsoft.com/office/drawing/2014/main" id="{32EE68A2-6E51-E1A3-28B8-B10EF2B4C0EA}"/>
              </a:ext>
            </a:extLst>
          </p:cNvPr>
          <p:cNvSpPr>
            <a:spLocks noGrp="1"/>
          </p:cNvSpPr>
          <p:nvPr>
            <p:ph type="pic" idx="1" hasCustomPrompt="1"/>
          </p:nvPr>
        </p:nvSpPr>
        <p:spPr>
          <a:xfrm>
            <a:off x="3581400" y="0"/>
            <a:ext cx="8605043" cy="6858000"/>
          </a:xfrm>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IE" dirty="0"/>
              <a:t>Change picture from Slide Master</a:t>
            </a:r>
          </a:p>
        </p:txBody>
      </p:sp>
      <p:pic>
        <p:nvPicPr>
          <p:cNvPr id="14" name="Blue shape 1">
            <a:extLst>
              <a:ext uri="{FF2B5EF4-FFF2-40B4-BE49-F238E27FC236}">
                <a16:creationId xmlns:a16="http://schemas.microsoft.com/office/drawing/2014/main" id="{44F7C792-8988-EDC5-7094-29373BADA6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6223000" cy="6858000"/>
          </a:xfrm>
          <a:prstGeom prst="rect">
            <a:avLst/>
          </a:prstGeom>
        </p:spPr>
      </p:pic>
      <p:pic>
        <p:nvPicPr>
          <p:cNvPr id="20" name="Blue shape 2">
            <a:extLst>
              <a:ext uri="{FF2B5EF4-FFF2-40B4-BE49-F238E27FC236}">
                <a16:creationId xmlns:a16="http://schemas.microsoft.com/office/drawing/2014/main" id="{CDC71264-9DEB-75C5-7874-06C333AF88F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5562600" cy="6858000"/>
          </a:xfrm>
          <a:prstGeom prst="rect">
            <a:avLst/>
          </a:prstGeom>
        </p:spPr>
      </p:pic>
      <p:pic>
        <p:nvPicPr>
          <p:cNvPr id="10" name="Blue shape 3">
            <a:extLst>
              <a:ext uri="{FF2B5EF4-FFF2-40B4-BE49-F238E27FC236}">
                <a16:creationId xmlns:a16="http://schemas.microsoft.com/office/drawing/2014/main" id="{EBE1C1A6-7251-1F44-FC21-8FF34283E6C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7" y="0"/>
            <a:ext cx="4972050" cy="6858000"/>
          </a:xfrm>
          <a:prstGeom prst="rect">
            <a:avLst/>
          </a:prstGeom>
        </p:spPr>
      </p:pic>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914400" y="1854199"/>
            <a:ext cx="3857625" cy="1069975"/>
          </a:xfrm>
        </p:spPr>
        <p:txBody>
          <a:bodyPr anchor="b"/>
          <a:lstStyle>
            <a:lvl1pPr>
              <a:defRPr sz="3200">
                <a:solidFill>
                  <a:schemeClr val="bg1"/>
                </a:solidFill>
              </a:defRPr>
            </a:lvl1pPr>
          </a:lstStyle>
          <a:p>
            <a:r>
              <a:rPr lang="en-US"/>
              <a:t>Click to edit Master title style</a:t>
            </a:r>
            <a:endParaRPr lang="en-IE" dirty="0"/>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914400" y="2924174"/>
            <a:ext cx="3857625" cy="294481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8" name="Picture 17">
            <a:extLst>
              <a:ext uri="{FF2B5EF4-FFF2-40B4-BE49-F238E27FC236}">
                <a16:creationId xmlns:a16="http://schemas.microsoft.com/office/drawing/2014/main" id="{8EBE962D-139C-6130-FDB1-D9EDA707191F}"/>
              </a:ext>
            </a:extLst>
          </p:cNvPr>
          <p:cNvPicPr>
            <a:picLocks noChangeAspect="1"/>
          </p:cNvPicPr>
          <p:nvPr userDrawn="1"/>
        </p:nvPicPr>
        <p:blipFill>
          <a:blip r:embed="rId9"/>
          <a:stretch>
            <a:fillRect/>
          </a:stretch>
        </p:blipFill>
        <p:spPr>
          <a:xfrm>
            <a:off x="230187" y="206131"/>
            <a:ext cx="4757765" cy="819394"/>
          </a:xfrm>
          <a:prstGeom prst="rect">
            <a:avLst/>
          </a:prstGeom>
        </p:spPr>
      </p:pic>
      <p:pic>
        <p:nvPicPr>
          <p:cNvPr id="13" name="Graphic 12">
            <a:extLst>
              <a:ext uri="{FF2B5EF4-FFF2-40B4-BE49-F238E27FC236}">
                <a16:creationId xmlns:a16="http://schemas.microsoft.com/office/drawing/2014/main" id="{078D19DB-B48B-0B94-E732-6FD1FE6E76BD}"/>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8674" y="6264471"/>
            <a:ext cx="1143000" cy="400050"/>
          </a:xfrm>
          <a:prstGeom prst="rect">
            <a:avLst/>
          </a:prstGeom>
        </p:spPr>
      </p:pic>
    </p:spTree>
    <p:extLst>
      <p:ext uri="{BB962C8B-B14F-4D97-AF65-F5344CB8AC3E}">
        <p14:creationId xmlns:p14="http://schemas.microsoft.com/office/powerpoint/2010/main" val="2674602183"/>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Date Placeholder 2">
            <a:extLst>
              <a:ext uri="{FF2B5EF4-FFF2-40B4-BE49-F238E27FC236}">
                <a16:creationId xmlns:a16="http://schemas.microsoft.com/office/drawing/2014/main" id="{CE37D7F1-A548-4E78-D892-D0BC6EC23C37}"/>
              </a:ext>
            </a:extLst>
          </p:cNvPr>
          <p:cNvSpPr>
            <a:spLocks noGrp="1"/>
          </p:cNvSpPr>
          <p:nvPr>
            <p:ph type="dt" sz="half" idx="10"/>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9" name="Footer Placeholder 3">
            <a:extLst>
              <a:ext uri="{FF2B5EF4-FFF2-40B4-BE49-F238E27FC236}">
                <a16:creationId xmlns:a16="http://schemas.microsoft.com/office/drawing/2014/main" id="{AE9C0755-0DBA-11D3-8E50-A10F7C1E49FB}"/>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0" name="Slide Number Placeholder 4">
            <a:extLst>
              <a:ext uri="{FF2B5EF4-FFF2-40B4-BE49-F238E27FC236}">
                <a16:creationId xmlns:a16="http://schemas.microsoft.com/office/drawing/2014/main" id="{F6D7679D-3331-4730-DAE8-6497283F7F52}"/>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2456286468"/>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4E402B-0CEA-76CC-B774-546F74B361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1597" y="805778"/>
            <a:ext cx="5974978" cy="1029025"/>
          </a:xfrm>
          <a:prstGeom prst="rect">
            <a:avLst/>
          </a:prstGeom>
        </p:spPr>
      </p:pic>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91464" y="4044950"/>
            <a:ext cx="10500537" cy="2813051"/>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1972" y="6264471"/>
            <a:ext cx="1143000" cy="400050"/>
          </a:xfrm>
          <a:prstGeom prst="rect">
            <a:avLst/>
          </a:prstGeom>
        </p:spPr>
      </p:pic>
      <p:sp>
        <p:nvSpPr>
          <p:cNvPr id="3" name="Title Text">
            <a:extLst>
              <a:ext uri="{FF2B5EF4-FFF2-40B4-BE49-F238E27FC236}">
                <a16:creationId xmlns:a16="http://schemas.microsoft.com/office/drawing/2014/main" id="{DBF4B890-8A06-A22A-70F4-FB49FCCDF498}"/>
              </a:ext>
            </a:extLst>
          </p:cNvPr>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bg1"/>
                </a:solidFill>
                <a:latin typeface="+mn-lt"/>
                <a:ea typeface="Calibri Light" charset="0"/>
                <a:cs typeface="Calibri Light" charset="0"/>
                <a:sym typeface="Open Sans Light"/>
              </a:defRPr>
            </a:lvl1pPr>
          </a:lstStyle>
          <a:p>
            <a:r>
              <a:rPr lang="en-US"/>
              <a:t>Click to edit Master title style</a:t>
            </a:r>
            <a:endParaRPr/>
          </a:p>
        </p:txBody>
      </p:sp>
      <p:sp>
        <p:nvSpPr>
          <p:cNvPr id="4" name="Body Level One…">
            <a:extLst>
              <a:ext uri="{FF2B5EF4-FFF2-40B4-BE49-F238E27FC236}">
                <a16:creationId xmlns:a16="http://schemas.microsoft.com/office/drawing/2014/main" id="{CC71582C-4629-6DB1-D32F-85D7F89DDB72}"/>
              </a:ext>
            </a:extLst>
          </p:cNvPr>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spTree>
    <p:extLst>
      <p:ext uri="{BB962C8B-B14F-4D97-AF65-F5344CB8AC3E}">
        <p14:creationId xmlns:p14="http://schemas.microsoft.com/office/powerpoint/2010/main" val="1636264306"/>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Tree>
    <p:extLst>
      <p:ext uri="{BB962C8B-B14F-4D97-AF65-F5344CB8AC3E}">
        <p14:creationId xmlns:p14="http://schemas.microsoft.com/office/powerpoint/2010/main" val="52775674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85540847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5077152"/>
      </p:ext>
    </p:extLst>
  </p:cSld>
  <p:clrMapOvr>
    <a:masterClrMapping/>
  </p:clrMapOvr>
  <p:transition spd="slow">
    <p:push dir="u"/>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91464" y="4044950"/>
            <a:ext cx="10500537" cy="2813051"/>
          </a:xfrm>
          <a:prstGeom prst="rect">
            <a:avLst/>
          </a:prstGeom>
        </p:spPr>
      </p:pic>
      <p:sp>
        <p:nvSpPr>
          <p:cNvPr id="13" name="Title Text"/>
          <p:cNvSpPr txBox="1">
            <a:spLocks noGrp="1"/>
          </p:cNvSpPr>
          <p:nvPr>
            <p:ph type="title"/>
          </p:nvPr>
        </p:nvSpPr>
        <p:spPr>
          <a:xfrm>
            <a:off x="1854485" y="1907006"/>
            <a:ext cx="9448515" cy="2619571"/>
          </a:xfrm>
          <a:prstGeom prst="rect">
            <a:avLst/>
          </a:prstGeom>
        </p:spPr>
        <p:txBody>
          <a:bodyPr anchor="b">
            <a:normAutofit/>
          </a:bodyPr>
          <a:lstStyle>
            <a:lvl1pPr algn="l">
              <a:lnSpc>
                <a:spcPct val="80000"/>
              </a:lnSpc>
              <a:defRPr sz="8000" b="0" i="0" cap="none" spc="-136">
                <a:solidFill>
                  <a:srgbClr val="FFFFFF"/>
                </a:solidFill>
                <a:latin typeface="+mn-lt"/>
                <a:ea typeface="Calibri Light" charset="0"/>
                <a:cs typeface="Calibri Light" charset="0"/>
                <a:sym typeface="Open Sans Light"/>
              </a:defRPr>
            </a:lvl1pPr>
          </a:lstStyle>
          <a:p>
            <a:r>
              <a:rPr lang="en-GB" dirty="0"/>
              <a:t>Click to edit Master title style</a:t>
            </a:r>
            <a:endParaRPr dirty="0"/>
          </a:p>
        </p:txBody>
      </p:sp>
      <p:sp>
        <p:nvSpPr>
          <p:cNvPr id="14" name="Body Level One…"/>
          <p:cNvSpPr txBox="1">
            <a:spLocks noGrp="1"/>
          </p:cNvSpPr>
          <p:nvPr>
            <p:ph type="body" sz="quarter" idx="1"/>
          </p:nvPr>
        </p:nvSpPr>
        <p:spPr>
          <a:xfrm>
            <a:off x="1854485" y="4741162"/>
            <a:ext cx="9448515" cy="1503400"/>
          </a:xfrm>
          <a:prstGeom prst="rect">
            <a:avLst/>
          </a:prstGeom>
        </p:spPr>
        <p:txBody>
          <a:bodyPr/>
          <a:lstStyle>
            <a:lvl1pPr algn="l">
              <a:lnSpc>
                <a:spcPct val="120000"/>
              </a:lnSpc>
              <a:buClr>
                <a:schemeClr val="bg1"/>
              </a:buClr>
              <a:defRPr sz="16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bg1"/>
                </a:solidFill>
                <a:latin typeface="+mn-lt"/>
                <a:ea typeface="Calibri" charset="0"/>
                <a:cs typeface="Calibri" charset="0"/>
                <a:sym typeface="Georgia"/>
              </a:defRPr>
            </a:lvl2pPr>
            <a:lvl3pPr algn="l">
              <a:lnSpc>
                <a:spcPct val="120000"/>
              </a:lnSpc>
              <a:buClr>
                <a:schemeClr val="bg1"/>
              </a:buClr>
              <a:defRPr sz="1200" b="0" i="1" spc="0">
                <a:solidFill>
                  <a:schemeClr val="bg1"/>
                </a:solidFill>
                <a:latin typeface="+mn-lt"/>
                <a:ea typeface="Calibri Light" charset="0"/>
                <a:cs typeface="Calibri Light" charset="0"/>
              </a:defRPr>
            </a:lvl3pPr>
            <a:lvl4pPr algn="l">
              <a:lnSpc>
                <a:spcPct val="120000"/>
              </a:lnSpc>
              <a:buClr>
                <a:schemeClr val="bg1"/>
              </a:buClr>
              <a:defRPr sz="1200" spc="0">
                <a:solidFill>
                  <a:schemeClr val="bg1"/>
                </a:solidFill>
                <a:latin typeface="+mn-lt"/>
                <a:ea typeface="Georgia"/>
                <a:cs typeface="Georgia"/>
                <a:sym typeface="Georgia"/>
              </a:defRPr>
            </a:lvl4pPr>
            <a:lvl5pPr algn="l">
              <a:lnSpc>
                <a:spcPct val="120000"/>
              </a:lnSpc>
              <a:buClr>
                <a:schemeClr val="bg1"/>
              </a:buClr>
              <a:defRPr sz="1200" b="0" i="1" spc="0">
                <a:solidFill>
                  <a:schemeClr val="bg1"/>
                </a:solidFill>
                <a:latin typeface="+mn-lt"/>
                <a:ea typeface="Calibri Light" charset="0"/>
                <a:cs typeface="Calibri Light"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dirty="0"/>
          </a:p>
        </p:txBody>
      </p:sp>
      <p:pic>
        <p:nvPicPr>
          <p:cNvPr id="9" name="Oide standard logo white">
            <a:extLst>
              <a:ext uri="{FF2B5EF4-FFF2-40B4-BE49-F238E27FC236}">
                <a16:creationId xmlns:a16="http://schemas.microsoft.com/office/drawing/2014/main" id="{3E91DDF9-2BDE-EC3D-A900-11BA526E543A}"/>
              </a:ext>
            </a:extLst>
          </p:cNvPr>
          <p:cNvPicPr>
            <a:picLocks noChangeAspect="1"/>
          </p:cNvPicPr>
          <p:nvPr userDrawn="1"/>
        </p:nvPicPr>
        <p:blipFill>
          <a:blip r:embed="rId6"/>
          <a:stretch>
            <a:fillRect/>
          </a:stretch>
        </p:blipFill>
        <p:spPr>
          <a:xfrm>
            <a:off x="926976" y="805779"/>
            <a:ext cx="5949509" cy="1024638"/>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1921475696"/>
      </p:ext>
    </p:extLst>
  </p:cSld>
  <p:clrMapOvr>
    <a:masterClrMapping/>
  </p:clrMapOvr>
  <p:transition spd="slow">
    <p:push dir="u"/>
  </p:transition>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2_Title &amp; Subtitl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2E61496-955F-0BA1-2D5F-8076C78B54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044950"/>
            <a:ext cx="12192000" cy="2813050"/>
          </a:xfrm>
          <a:prstGeom prst="rect">
            <a:avLst/>
          </a:prstGeom>
        </p:spPr>
      </p:pic>
      <p:pic>
        <p:nvPicPr>
          <p:cNvPr id="8" name="Graphic 7">
            <a:extLst>
              <a:ext uri="{FF2B5EF4-FFF2-40B4-BE49-F238E27FC236}">
                <a16:creationId xmlns:a16="http://schemas.microsoft.com/office/drawing/2014/main" id="{11BEF3D3-3597-087E-58D8-D8A9350032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7926" y="802498"/>
            <a:ext cx="5968559" cy="1027919"/>
          </a:xfrm>
          <a:prstGeom prst="rect">
            <a:avLst/>
          </a:prstGeom>
        </p:spPr>
      </p:pic>
      <p:sp>
        <p:nvSpPr>
          <p:cNvPr id="13" name="Title Text"/>
          <p:cNvSpPr txBox="1">
            <a:spLocks noGrp="1"/>
          </p:cNvSpPr>
          <p:nvPr>
            <p:ph type="title"/>
          </p:nvPr>
        </p:nvSpPr>
        <p:spPr>
          <a:xfrm>
            <a:off x="1854485" y="1907006"/>
            <a:ext cx="9448515" cy="2619571"/>
          </a:xfrm>
          <a:prstGeom prst="rect">
            <a:avLst/>
          </a:prstGeom>
        </p:spPr>
        <p:txBody>
          <a:bodyPr anchor="b">
            <a:normAutofit/>
          </a:bodyPr>
          <a:lstStyle>
            <a:lvl1pPr algn="l">
              <a:lnSpc>
                <a:spcPct val="80000"/>
              </a:lnSpc>
              <a:defRPr sz="8000" b="0" i="0" cap="none" spc="-136">
                <a:solidFill>
                  <a:schemeClr val="tx1"/>
                </a:solidFill>
                <a:latin typeface="+mn-lt"/>
                <a:ea typeface="Calibri Light" charset="0"/>
                <a:cs typeface="Calibri Light" charset="0"/>
                <a:sym typeface="Open Sans Light"/>
              </a:defRPr>
            </a:lvl1pPr>
          </a:lstStyle>
          <a:p>
            <a:r>
              <a:rPr lang="en-GB"/>
              <a:t>Click to edit Master title style</a:t>
            </a:r>
            <a:endParaRPr/>
          </a:p>
        </p:txBody>
      </p:sp>
      <p:sp>
        <p:nvSpPr>
          <p:cNvPr id="14" name="Body Level One…"/>
          <p:cNvSpPr txBox="1">
            <a:spLocks noGrp="1"/>
          </p:cNvSpPr>
          <p:nvPr>
            <p:ph type="body" sz="quarter" idx="1"/>
          </p:nvPr>
        </p:nvSpPr>
        <p:spPr>
          <a:xfrm>
            <a:off x="1854485" y="4741162"/>
            <a:ext cx="9448515" cy="1503400"/>
          </a:xfrm>
          <a:prstGeom prst="rect">
            <a:avLst/>
          </a:prstGeom>
        </p:spPr>
        <p:txBody>
          <a:bodyPr/>
          <a:lstStyle>
            <a:lvl1pPr algn="l">
              <a:lnSpc>
                <a:spcPct val="120000"/>
              </a:lnSpc>
              <a:buClr>
                <a:schemeClr val="bg1"/>
              </a:buClr>
              <a:defRPr sz="1600" b="0" i="0" spc="0">
                <a:solidFill>
                  <a:schemeClr val="tx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4278584585"/>
      </p:ext>
    </p:extLst>
  </p:cSld>
  <p:clrMapOvr>
    <a:masterClrMapping/>
  </p:clrMapOvr>
  <p:transition spd="slow">
    <p:push dir="u"/>
  </p:transition>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E45BF6-86A8-84A0-A1D8-4F3BFAA4760A}"/>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descr="Person writing in notebook">
            <a:extLst>
              <a:ext uri="{FF2B5EF4-FFF2-40B4-BE49-F238E27FC236}">
                <a16:creationId xmlns:a16="http://schemas.microsoft.com/office/drawing/2014/main" id="{12D65D97-4FDB-71AE-E76F-3681F99A47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0557" y="0"/>
            <a:ext cx="10287000" cy="6858000"/>
          </a:xfrm>
          <a:prstGeom prst="rect">
            <a:avLst/>
          </a:prstGeom>
        </p:spPr>
      </p:pic>
      <p:sp>
        <p:nvSpPr>
          <p:cNvPr id="3" name="Picture Placeholder 2">
            <a:extLst>
              <a:ext uri="{FF2B5EF4-FFF2-40B4-BE49-F238E27FC236}">
                <a16:creationId xmlns:a16="http://schemas.microsoft.com/office/drawing/2014/main" id="{32EE68A2-6E51-E1A3-28B8-B10EF2B4C0EA}"/>
              </a:ext>
            </a:extLst>
          </p:cNvPr>
          <p:cNvSpPr>
            <a:spLocks noGrp="1"/>
          </p:cNvSpPr>
          <p:nvPr>
            <p:ph type="pic" idx="1" hasCustomPrompt="1"/>
          </p:nvPr>
        </p:nvSpPr>
        <p:spPr>
          <a:xfrm>
            <a:off x="3581400" y="0"/>
            <a:ext cx="8605043" cy="6858000"/>
          </a:xfrm>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IE" dirty="0"/>
              <a:t>Change picture from Slide Master</a:t>
            </a:r>
          </a:p>
        </p:txBody>
      </p:sp>
      <p:pic>
        <p:nvPicPr>
          <p:cNvPr id="14" name="Blue shape 1">
            <a:extLst>
              <a:ext uri="{FF2B5EF4-FFF2-40B4-BE49-F238E27FC236}">
                <a16:creationId xmlns:a16="http://schemas.microsoft.com/office/drawing/2014/main" id="{44F7C792-8988-EDC5-7094-29373BADA6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6223000" cy="6858000"/>
          </a:xfrm>
          <a:prstGeom prst="rect">
            <a:avLst/>
          </a:prstGeom>
        </p:spPr>
      </p:pic>
      <p:pic>
        <p:nvPicPr>
          <p:cNvPr id="20" name="Blue shape 2">
            <a:extLst>
              <a:ext uri="{FF2B5EF4-FFF2-40B4-BE49-F238E27FC236}">
                <a16:creationId xmlns:a16="http://schemas.microsoft.com/office/drawing/2014/main" id="{CDC71264-9DEB-75C5-7874-06C333AF88F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5562600" cy="6858000"/>
          </a:xfrm>
          <a:prstGeom prst="rect">
            <a:avLst/>
          </a:prstGeom>
        </p:spPr>
      </p:pic>
      <p:pic>
        <p:nvPicPr>
          <p:cNvPr id="10" name="Blue shape 3">
            <a:extLst>
              <a:ext uri="{FF2B5EF4-FFF2-40B4-BE49-F238E27FC236}">
                <a16:creationId xmlns:a16="http://schemas.microsoft.com/office/drawing/2014/main" id="{EBE1C1A6-7251-1F44-FC21-8FF34283E6C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7" y="0"/>
            <a:ext cx="4972050" cy="6858000"/>
          </a:xfrm>
          <a:prstGeom prst="rect">
            <a:avLst/>
          </a:prstGeom>
        </p:spPr>
      </p:pic>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914400" y="1854199"/>
            <a:ext cx="3857625" cy="1069975"/>
          </a:xfrm>
        </p:spPr>
        <p:txBody>
          <a:bodyPr anchor="b"/>
          <a:lstStyle>
            <a:lvl1pPr>
              <a:defRPr sz="3200">
                <a:solidFill>
                  <a:schemeClr val="bg1"/>
                </a:solidFill>
              </a:defRPr>
            </a:lvl1pPr>
          </a:lstStyle>
          <a:p>
            <a:r>
              <a:rPr lang="en-US" dirty="0"/>
              <a:t>Click to edit Master title style</a:t>
            </a:r>
            <a:endParaRPr lang="en-IE" dirty="0"/>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914400" y="2924174"/>
            <a:ext cx="3857625" cy="294481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18" name="Picture 17">
            <a:extLst>
              <a:ext uri="{FF2B5EF4-FFF2-40B4-BE49-F238E27FC236}">
                <a16:creationId xmlns:a16="http://schemas.microsoft.com/office/drawing/2014/main" id="{8EBE962D-139C-6130-FDB1-D9EDA707191F}"/>
              </a:ext>
            </a:extLst>
          </p:cNvPr>
          <p:cNvPicPr>
            <a:picLocks noChangeAspect="1"/>
          </p:cNvPicPr>
          <p:nvPr userDrawn="1"/>
        </p:nvPicPr>
        <p:blipFill>
          <a:blip r:embed="rId9"/>
          <a:stretch>
            <a:fillRect/>
          </a:stretch>
        </p:blipFill>
        <p:spPr>
          <a:xfrm>
            <a:off x="230187" y="206131"/>
            <a:ext cx="4757765" cy="819394"/>
          </a:xfrm>
          <a:prstGeom prst="rect">
            <a:avLst/>
          </a:prstGeom>
        </p:spPr>
      </p:pic>
      <p:pic>
        <p:nvPicPr>
          <p:cNvPr id="13" name="Graphic 12">
            <a:extLst>
              <a:ext uri="{FF2B5EF4-FFF2-40B4-BE49-F238E27FC236}">
                <a16:creationId xmlns:a16="http://schemas.microsoft.com/office/drawing/2014/main" id="{078D19DB-B48B-0B94-E732-6FD1FE6E76BD}"/>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8674" y="6264471"/>
            <a:ext cx="1143000" cy="400050"/>
          </a:xfrm>
          <a:prstGeom prst="rect">
            <a:avLst/>
          </a:prstGeom>
        </p:spPr>
      </p:pic>
    </p:spTree>
    <p:extLst>
      <p:ext uri="{BB962C8B-B14F-4D97-AF65-F5344CB8AC3E}">
        <p14:creationId xmlns:p14="http://schemas.microsoft.com/office/powerpoint/2010/main" val="3482527776"/>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2.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3.sv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25.sv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24.png"/><Relationship Id="rId5" Type="http://schemas.openxmlformats.org/officeDocument/2006/relationships/slideLayout" Target="../slideLayouts/slideLayout21.xml"/><Relationship Id="rId10" Type="http://schemas.openxmlformats.org/officeDocument/2006/relationships/image" Target="../media/image23.svg"/><Relationship Id="rId4" Type="http://schemas.openxmlformats.org/officeDocument/2006/relationships/slideLayout" Target="../slideLayouts/slideLayout20.xml"/><Relationship Id="rId9" Type="http://schemas.openxmlformats.org/officeDocument/2006/relationships/image" Target="../media/image2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8.sv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image" Target="../media/image2.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27.svg"/><Relationship Id="rId5" Type="http://schemas.openxmlformats.org/officeDocument/2006/relationships/slideLayout" Target="../slideLayouts/slideLayout28.xml"/><Relationship Id="rId10" Type="http://schemas.openxmlformats.org/officeDocument/2006/relationships/image" Target="../media/image26.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Oide background">
            <a:extLst>
              <a:ext uri="{FF2B5EF4-FFF2-40B4-BE49-F238E27FC236}">
                <a16:creationId xmlns:a16="http://schemas.microsoft.com/office/drawing/2014/main" id="{0F43DD38-92C2-9527-ABE5-4CDDE9E4DA1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592" y="0"/>
            <a:ext cx="12190815" cy="6857999"/>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6525"/>
            <a:ext cx="1602162" cy="772902"/>
          </a:xfrm>
          <a:prstGeom prst="rect">
            <a:avLst/>
          </a:prstGeom>
        </p:spPr>
      </p:pic>
    </p:spTree>
    <p:extLst>
      <p:ext uri="{BB962C8B-B14F-4D97-AF65-F5344CB8AC3E}">
        <p14:creationId xmlns:p14="http://schemas.microsoft.com/office/powerpoint/2010/main" val="3323718124"/>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64" r:id="rId3"/>
    <p:sldLayoutId id="2147483650" r:id="rId4"/>
    <p:sldLayoutId id="2147483709" r:id="rId5"/>
    <p:sldLayoutId id="2147483710" r:id="rId6"/>
  </p:sldLayoutIdLst>
  <p:transition spd="slow">
    <p:push dir="u"/>
  </p:transition>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Oide background">
            <a:extLst>
              <a:ext uri="{FF2B5EF4-FFF2-40B4-BE49-F238E27FC236}">
                <a16:creationId xmlns:a16="http://schemas.microsoft.com/office/drawing/2014/main" id="{0F43DD38-92C2-9527-ABE5-4CDDE9E4DA1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592" y="0"/>
            <a:ext cx="12190815" cy="6857999"/>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10430052" y="136525"/>
            <a:ext cx="1602162" cy="772902"/>
          </a:xfrm>
          <a:prstGeom prst="rect">
            <a:avLst/>
          </a:prstGeom>
        </p:spPr>
      </p:pic>
    </p:spTree>
    <p:extLst>
      <p:ext uri="{BB962C8B-B14F-4D97-AF65-F5344CB8AC3E}">
        <p14:creationId xmlns:p14="http://schemas.microsoft.com/office/powerpoint/2010/main" val="80711711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transition spd="slow">
    <p:push dir="u"/>
  </p:transition>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7" name="Tagline balck">
            <a:extLst>
              <a:ext uri="{FF2B5EF4-FFF2-40B4-BE49-F238E27FC236}">
                <a16:creationId xmlns:a16="http://schemas.microsoft.com/office/drawing/2014/main" id="{2B2EEFF1-F9C4-54BC-1AAC-E59A01D24F2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693427" y="6347019"/>
            <a:ext cx="3334326" cy="420686"/>
          </a:xfrm>
          <a:prstGeom prst="rect">
            <a:avLst/>
          </a:prstGeom>
        </p:spPr>
      </p:pic>
      <p:pic>
        <p:nvPicPr>
          <p:cNvPr id="9" name="Oide mark black">
            <a:extLst>
              <a:ext uri="{FF2B5EF4-FFF2-40B4-BE49-F238E27FC236}">
                <a16:creationId xmlns:a16="http://schemas.microsoft.com/office/drawing/2014/main" id="{2BF40E6F-255B-4E3E-E840-D124C7E143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0430052" y="136525"/>
            <a:ext cx="1602162" cy="770031"/>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11" name="Date Placeholder 2">
            <a:extLst>
              <a:ext uri="{FF2B5EF4-FFF2-40B4-BE49-F238E27FC236}">
                <a16:creationId xmlns:a16="http://schemas.microsoft.com/office/drawing/2014/main" id="{69600CFA-360F-FE9A-024C-4ED0D94F9D99}"/>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12" name="Footer Placeholder 3">
            <a:extLst>
              <a:ext uri="{FF2B5EF4-FFF2-40B4-BE49-F238E27FC236}">
                <a16:creationId xmlns:a16="http://schemas.microsoft.com/office/drawing/2014/main" id="{33A777B9-099E-0BE2-37CE-208164DC3CA4}"/>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3" name="Slide Number Placeholder 4">
            <a:extLst>
              <a:ext uri="{FF2B5EF4-FFF2-40B4-BE49-F238E27FC236}">
                <a16:creationId xmlns:a16="http://schemas.microsoft.com/office/drawing/2014/main" id="{75EF9B09-CFD1-0EFD-031F-5191823B3E99}"/>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16345703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6" r:id="rId7"/>
  </p:sldLayoutIdLst>
  <p:transition spd="slow">
    <p:push dir="u"/>
  </p:transition>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DDA7461-6BCB-787F-8686-337D55A28E0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693427" y="6347019"/>
            <a:ext cx="3334318" cy="420685"/>
          </a:xfrm>
          <a:prstGeom prst="rect">
            <a:avLst/>
          </a:prstGeom>
        </p:spPr>
      </p:pic>
      <p:pic>
        <p:nvPicPr>
          <p:cNvPr id="7" name="Graphic 6">
            <a:extLst>
              <a:ext uri="{FF2B5EF4-FFF2-40B4-BE49-F238E27FC236}">
                <a16:creationId xmlns:a16="http://schemas.microsoft.com/office/drawing/2014/main" id="{04FBC4F4-F8C8-E204-5C96-DAA73323AB9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430052" y="136525"/>
            <a:ext cx="1602162" cy="772902"/>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10" name="Date Placeholder 2">
            <a:extLst>
              <a:ext uri="{FF2B5EF4-FFF2-40B4-BE49-F238E27FC236}">
                <a16:creationId xmlns:a16="http://schemas.microsoft.com/office/drawing/2014/main" id="{CE433BEB-E663-3FC4-69E6-D2FE929206ED}"/>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fld id="{EF7E4BA3-1BD3-4060-88BC-05B3782D92AA}" type="datetimeFigureOut">
              <a:rPr lang="en-IE" smtClean="0"/>
              <a:pPr/>
              <a:t>12/11/2024</a:t>
            </a:fld>
            <a:endParaRPr lang="en-IE"/>
          </a:p>
        </p:txBody>
      </p:sp>
      <p:sp>
        <p:nvSpPr>
          <p:cNvPr id="11" name="Footer Placeholder 3">
            <a:extLst>
              <a:ext uri="{FF2B5EF4-FFF2-40B4-BE49-F238E27FC236}">
                <a16:creationId xmlns:a16="http://schemas.microsoft.com/office/drawing/2014/main" id="{EEF992B7-500A-F63F-3935-F0BB0242A4E5}"/>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12" name="Slide Number Placeholder 4">
            <a:extLst>
              <a:ext uri="{FF2B5EF4-FFF2-40B4-BE49-F238E27FC236}">
                <a16:creationId xmlns:a16="http://schemas.microsoft.com/office/drawing/2014/main" id="{C91D3E72-AA00-455D-FC16-4DF4160090D5}"/>
              </a:ext>
            </a:extLst>
          </p:cNvPr>
          <p:cNvSpPr>
            <a:spLocks noGrp="1"/>
          </p:cNvSpPr>
          <p:nvPr>
            <p:ph type="sldNum" sz="quarter" idx="4"/>
          </p:nvPr>
        </p:nvSpPr>
        <p:spPr>
          <a:xfrm>
            <a:off x="838200" y="6356350"/>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99583692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7" r:id="rId7"/>
    <p:sldLayoutId id="2147483711" r:id="rId8"/>
  </p:sldLayoutIdLst>
  <p:transition spd="slow">
    <p:push dir="u"/>
  </p:transition>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hyperlink" Target="https://tinyurl.com/2ujmncwd" TargetMode="External"/><Relationship Id="rId2" Type="http://schemas.openxmlformats.org/officeDocument/2006/relationships/image" Target="../media/image48.pn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tinyurl.com/yt86sfnr" TargetMode="External"/><Relationship Id="rId1" Type="http://schemas.openxmlformats.org/officeDocument/2006/relationships/slideLayout" Target="../slideLayouts/slideLayout25.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tinyurl.com/vt28u24e" TargetMode="External"/><Relationship Id="rId1" Type="http://schemas.openxmlformats.org/officeDocument/2006/relationships/slideLayout" Target="../slideLayouts/slideLayout25.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tinyurl.com/4mhs777s" TargetMode="External"/><Relationship Id="rId1" Type="http://schemas.openxmlformats.org/officeDocument/2006/relationships/slideLayout" Target="../slideLayouts/slideLayout25.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tinyurl.com/yc4cvdxs" TargetMode="External"/><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tinyurl.com/muuybsfb" TargetMode="External"/><Relationship Id="rId1" Type="http://schemas.openxmlformats.org/officeDocument/2006/relationships/slideLayout" Target="../slideLayouts/slideLayout25.xm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6.xml"/><Relationship Id="rId4" Type="http://schemas.openxmlformats.org/officeDocument/2006/relationships/hyperlink" Target="https://tinyurl.com/mrvw95s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tinyurl.com/237bc9pp" TargetMode="External"/><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tinyurl.com/yn3ej6w8" TargetMode="External"/><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tinyurl.com/5n6jpff9" TargetMode="External"/><Relationship Id="rId1" Type="http://schemas.openxmlformats.org/officeDocument/2006/relationships/slideLayout" Target="../slideLayouts/slideLayout25.xml"/><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6.png"/><Relationship Id="rId7" Type="http://schemas.openxmlformats.org/officeDocument/2006/relationships/image" Target="../media/image64.png"/><Relationship Id="rId2" Type="http://schemas.openxmlformats.org/officeDocument/2006/relationships/image" Target="../media/image57.png"/><Relationship Id="rId1" Type="http://schemas.openxmlformats.org/officeDocument/2006/relationships/slideLayout" Target="../slideLayouts/slideLayout25.xml"/><Relationship Id="rId6" Type="http://schemas.openxmlformats.org/officeDocument/2006/relationships/image" Target="../media/image56.png"/><Relationship Id="rId5" Type="http://schemas.openxmlformats.org/officeDocument/2006/relationships/image" Target="../media/image50.png"/><Relationship Id="rId4" Type="http://schemas.openxmlformats.org/officeDocument/2006/relationships/image" Target="../media/image52.png"/><Relationship Id="rId9"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hyperlink" Target="https://oide.ie/post-primary/home/mathematics/"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tinyurl.com/4sy3d29p" TargetMode="External"/><Relationship Id="rId1" Type="http://schemas.openxmlformats.org/officeDocument/2006/relationships/slideLayout" Target="../slideLayouts/slideLayout25.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CBDFC-C8FA-DE40-49B5-B6050327E79B}"/>
              </a:ext>
            </a:extLst>
          </p:cNvPr>
          <p:cNvSpPr>
            <a:spLocks noGrp="1"/>
          </p:cNvSpPr>
          <p:nvPr>
            <p:ph type="title"/>
          </p:nvPr>
        </p:nvSpPr>
        <p:spPr/>
        <p:txBody>
          <a:bodyPr>
            <a:normAutofit fontScale="90000"/>
          </a:bodyPr>
          <a:lstStyle/>
          <a:p>
            <a:r>
              <a:rPr lang="en-GB" sz="3600" dirty="0">
                <a:solidFill>
                  <a:schemeClr val="bg1"/>
                </a:solidFill>
              </a:rPr>
              <a:t>Exploring </a:t>
            </a:r>
            <a:r>
              <a:rPr lang="en-GB" sz="3600" dirty="0" err="1">
                <a:solidFill>
                  <a:schemeClr val="bg1"/>
                </a:solidFill>
              </a:rPr>
              <a:t>Mathigon's</a:t>
            </a:r>
            <a:r>
              <a:rPr lang="en-GB" sz="3600" dirty="0">
                <a:solidFill>
                  <a:schemeClr val="bg1"/>
                </a:solidFill>
              </a:rPr>
              <a:t> </a:t>
            </a:r>
            <a:r>
              <a:rPr lang="en-GB" sz="3600" dirty="0" err="1">
                <a:solidFill>
                  <a:schemeClr val="bg1"/>
                </a:solidFill>
              </a:rPr>
              <a:t>Polypad</a:t>
            </a:r>
            <a:r>
              <a:rPr lang="en-GB" sz="3600" dirty="0">
                <a:solidFill>
                  <a:schemeClr val="bg1"/>
                </a:solidFill>
              </a:rPr>
              <a:t> </a:t>
            </a:r>
            <a:br>
              <a:rPr lang="en-GB" sz="3600" dirty="0">
                <a:solidFill>
                  <a:schemeClr val="bg1"/>
                </a:solidFill>
              </a:rPr>
            </a:br>
            <a:br>
              <a:rPr lang="en-GB" sz="3600" dirty="0">
                <a:solidFill>
                  <a:schemeClr val="bg1"/>
                </a:solidFill>
              </a:rPr>
            </a:br>
            <a:r>
              <a:rPr lang="en-GB" sz="3600" dirty="0">
                <a:solidFill>
                  <a:schemeClr val="bg1"/>
                </a:solidFill>
              </a:rPr>
              <a:t>A Digital Learning Technology for Visual Representations and Manipulatives in Mathematics</a:t>
            </a:r>
            <a:br>
              <a:rPr kumimoji="0" lang="en-IE" sz="3600" b="1" i="0" u="none" strike="noStrike" kern="1200" cap="none" spc="0" normalizeH="0" baseline="0" noProof="0" dirty="0">
                <a:ln>
                  <a:noFill/>
                </a:ln>
                <a:solidFill>
                  <a:schemeClr val="bg1"/>
                </a:solidFill>
                <a:effectLst/>
                <a:uLnTx/>
                <a:uFillTx/>
                <a:latin typeface="Calibri" panose="020F0502020204030204"/>
                <a:ea typeface="+mn-ea"/>
                <a:cs typeface="+mn-cs"/>
              </a:rPr>
            </a:br>
            <a:endParaRPr lang="en-IE" sz="3600" dirty="0"/>
          </a:p>
        </p:txBody>
      </p:sp>
    </p:spTree>
    <p:extLst>
      <p:ext uri="{BB962C8B-B14F-4D97-AF65-F5344CB8AC3E}">
        <p14:creationId xmlns:p14="http://schemas.microsoft.com/office/powerpoint/2010/main" val="143060334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E2C78-656C-CE04-D52A-2354C10904D2}"/>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B0A1FB6C-D76E-1A4F-4E41-C3EED20C1271}"/>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10</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FB261208-1D1F-D002-D106-A17FF827AFAE}"/>
              </a:ext>
            </a:extLst>
          </p:cNvPr>
          <p:cNvSpPr/>
          <p:nvPr/>
        </p:nvSpPr>
        <p:spPr>
          <a:xfrm>
            <a:off x="2731198" y="1717220"/>
            <a:ext cx="8745066" cy="4348812"/>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sp>
        <p:nvSpPr>
          <p:cNvPr id="3" name="TextBox 8">
            <a:extLst>
              <a:ext uri="{FF2B5EF4-FFF2-40B4-BE49-F238E27FC236}">
                <a16:creationId xmlns:a16="http://schemas.microsoft.com/office/drawing/2014/main" id="{2E64D8A4-9C56-D070-80A2-83E0D59BDE1C}"/>
              </a:ext>
            </a:extLst>
          </p:cNvPr>
          <p:cNvSpPr txBox="1"/>
          <p:nvPr/>
        </p:nvSpPr>
        <p:spPr>
          <a:xfrm>
            <a:off x="3553910" y="1717219"/>
            <a:ext cx="8122913" cy="5201424"/>
          </a:xfrm>
          <a:prstGeom prst="rect">
            <a:avLst/>
          </a:prstGeom>
          <a:noFill/>
          <a:ln cap="flat">
            <a:noFill/>
          </a:ln>
        </p:spPr>
        <p:txBody>
          <a:bodyPr vert="horz" wrap="square" lIns="91440" tIns="45720" rIns="91440" bIns="45720" anchor="t" anchorCtr="0" compatLnSpc="1">
            <a:spAutoFit/>
          </a:bodyPr>
          <a:lstStyle/>
          <a:p>
            <a:r>
              <a:rPr lang="en-GB" sz="2400" b="1" dirty="0">
                <a:solidFill>
                  <a:srgbClr val="0E85AA"/>
                </a:solidFill>
              </a:rPr>
              <a:t>Numeracy Skills</a:t>
            </a:r>
          </a:p>
          <a:p>
            <a:pPr marL="342900" indent="-342900">
              <a:buFont typeface="Arial" panose="020B0604020202020204" pitchFamily="34" charset="0"/>
              <a:buChar char="•"/>
            </a:pPr>
            <a:r>
              <a:rPr lang="en-GB" sz="2400" dirty="0">
                <a:solidFill>
                  <a:srgbClr val="0E85AA"/>
                </a:solidFill>
              </a:rPr>
              <a:t>Analyse patterns and relationships</a:t>
            </a:r>
          </a:p>
          <a:p>
            <a:pPr marL="342900" indent="-342900">
              <a:buFont typeface="Arial" panose="020B0604020202020204" pitchFamily="34" charset="0"/>
              <a:buChar char="•"/>
            </a:pPr>
            <a:r>
              <a:rPr lang="en-GB" sz="2400" dirty="0">
                <a:solidFill>
                  <a:srgbClr val="0E85AA"/>
                </a:solidFill>
              </a:rPr>
              <a:t>Use skills of investigation, reasoning and problem solving</a:t>
            </a:r>
          </a:p>
          <a:p>
            <a:pPr marL="342900" indent="-342900">
              <a:buFont typeface="Arial" panose="020B0604020202020204" pitchFamily="34" charset="0"/>
              <a:buChar char="•"/>
            </a:pPr>
            <a:r>
              <a:rPr lang="en-GB" sz="2400" dirty="0">
                <a:solidFill>
                  <a:srgbClr val="0E85AA"/>
                </a:solidFill>
              </a:rPr>
              <a:t>Hypothesis and make predictions through the examination of evidence</a:t>
            </a:r>
          </a:p>
          <a:p>
            <a:pPr marL="342900" indent="-342900">
              <a:buFont typeface="Arial" panose="020B0604020202020204" pitchFamily="34" charset="0"/>
              <a:buChar char="•"/>
            </a:pPr>
            <a:r>
              <a:rPr lang="en-GB" sz="2400" dirty="0">
                <a:solidFill>
                  <a:srgbClr val="0E85AA"/>
                </a:solidFill>
              </a:rPr>
              <a:t>Analyse and make good arguments</a:t>
            </a:r>
          </a:p>
          <a:p>
            <a:pPr marL="342900" indent="-342900">
              <a:buFont typeface="Arial" panose="020B0604020202020204" pitchFamily="34" charset="0"/>
              <a:buChar char="•"/>
            </a:pPr>
            <a:r>
              <a:rPr lang="en-GB" sz="2400" dirty="0">
                <a:solidFill>
                  <a:srgbClr val="0E85AA"/>
                </a:solidFill>
              </a:rPr>
              <a:t>Express ideas mathematically</a:t>
            </a:r>
          </a:p>
          <a:p>
            <a:pPr marL="342900" indent="-342900">
              <a:buFont typeface="Arial" panose="020B0604020202020204" pitchFamily="34" charset="0"/>
              <a:buChar char="•"/>
            </a:pPr>
            <a:r>
              <a:rPr lang="en-GB" sz="2400" dirty="0">
                <a:solidFill>
                  <a:srgbClr val="0E85AA"/>
                </a:solidFill>
              </a:rPr>
              <a:t>Estimate, predict calculate</a:t>
            </a:r>
          </a:p>
          <a:p>
            <a:pPr marL="342900" indent="-342900">
              <a:buFont typeface="Arial" panose="020B0604020202020204" pitchFamily="34" charset="0"/>
              <a:buChar char="•"/>
            </a:pPr>
            <a:r>
              <a:rPr lang="en-GB" sz="2400" dirty="0">
                <a:solidFill>
                  <a:srgbClr val="0E85AA"/>
                </a:solidFill>
              </a:rPr>
              <a:t>Adopt a positive disposition and attitude </a:t>
            </a:r>
          </a:p>
          <a:p>
            <a:r>
              <a:rPr lang="en-GB" sz="2400" dirty="0">
                <a:solidFill>
                  <a:srgbClr val="0E85AA"/>
                </a:solidFill>
              </a:rPr>
              <a:t>    towards numeracy</a:t>
            </a:r>
            <a:endParaRPr lang="en-IE" sz="2400" dirty="0">
              <a:solidFill>
                <a:srgbClr val="0E85AA"/>
              </a:solidFill>
            </a:endParaRPr>
          </a:p>
          <a:p>
            <a:pPr marR="0" lvl="0" algn="l" defTabSz="914400" rtl="0" eaLnBrk="1" fontAlgn="base" latinLnBrk="0" hangingPunct="1">
              <a:spcBef>
                <a:spcPts val="0"/>
              </a:spcBef>
              <a:spcAft>
                <a:spcPts val="0"/>
              </a:spcAft>
              <a:buClrTx/>
              <a:buSzTx/>
              <a:tabLst/>
              <a:defRPr/>
            </a:pPr>
            <a:r>
              <a:rPr kumimoji="0" lang="en-US" sz="2400" b="0" i="0" u="none" strike="noStrike" kern="1200" cap="none" spc="0" normalizeH="0" baseline="0" noProof="0" dirty="0">
                <a:ln>
                  <a:noFill/>
                </a:ln>
                <a:solidFill>
                  <a:srgbClr val="0E85AA"/>
                </a:solidFill>
                <a:effectLst/>
                <a:uLnTx/>
                <a:uFillTx/>
                <a:latin typeface="Arial" panose="020B0604020202020204"/>
                <a:ea typeface="+mn-ea"/>
              </a:rPr>
              <a:t>​</a:t>
            </a:r>
            <a:endParaRPr kumimoji="0" lang="en-US" sz="2400" b="0" i="0" u="none" strike="noStrike" kern="1200" cap="none" spc="0" normalizeH="0" baseline="0" noProof="0" dirty="0">
              <a:ln>
                <a:noFill/>
              </a:ln>
              <a:solidFill>
                <a:srgbClr val="0E85AA"/>
              </a:solidFill>
              <a:effectLst/>
              <a:uLnTx/>
              <a:uFillTx/>
              <a:latin typeface="Arial" panose="020B0604020202020204"/>
              <a:ea typeface="+mn-ea"/>
              <a:cs typeface="Arial"/>
            </a:endParaRPr>
          </a:p>
          <a:p>
            <a:pPr marL="0" marR="0" lvl="0" indent="0" algn="l" defTabSz="914400" rtl="0" eaLnBrk="1" fontAlgn="base" latinLnBrk="0" hangingPunct="1">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panose="020B0604020202020204"/>
                <a:ea typeface="+mn-ea"/>
                <a:cs typeface="+mn-cs"/>
              </a:rPr>
              <a:t>​</a:t>
            </a:r>
            <a:endParaRPr kumimoji="0" lang="en-GB" sz="2400" b="0" i="0" u="none" strike="noStrike" kern="1200" cap="none" spc="0" normalizeH="0" baseline="0" noProof="0" dirty="0">
              <a:ln>
                <a:noFill/>
              </a:ln>
              <a:solidFill>
                <a:prstClr val="white"/>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2000" b="0" i="0" u="none" strike="noStrike" kern="1200" cap="none" spc="0" normalizeH="0" baseline="0" noProof="0" dirty="0">
              <a:ln>
                <a:noFill/>
              </a:ln>
              <a:solidFill>
                <a:srgbClr val="0E85AA"/>
              </a:solidFill>
              <a:effectLst/>
              <a:uLnTx/>
              <a:uFillTx/>
              <a:latin typeface="Arial"/>
              <a:ea typeface="+mn-ea"/>
              <a:cs typeface="Arial"/>
            </a:endParaRPr>
          </a:p>
        </p:txBody>
      </p:sp>
      <p:pic>
        <p:nvPicPr>
          <p:cNvPr id="4" name="Picture 3">
            <a:extLst>
              <a:ext uri="{FF2B5EF4-FFF2-40B4-BE49-F238E27FC236}">
                <a16:creationId xmlns:a16="http://schemas.microsoft.com/office/drawing/2014/main" id="{3D9B4104-E92D-70F4-4EA9-0FBB7D74D5B0}"/>
              </a:ext>
            </a:extLst>
          </p:cNvPr>
          <p:cNvPicPr>
            <a:picLocks noChangeAspect="1"/>
          </p:cNvPicPr>
          <p:nvPr/>
        </p:nvPicPr>
        <p:blipFill>
          <a:blip r:embed="rId3"/>
          <a:stretch>
            <a:fillRect/>
          </a:stretch>
        </p:blipFill>
        <p:spPr>
          <a:xfrm>
            <a:off x="391934" y="1812710"/>
            <a:ext cx="3029975" cy="4157832"/>
          </a:xfrm>
          <a:prstGeom prst="rect">
            <a:avLst/>
          </a:prstGeom>
        </p:spPr>
      </p:pic>
      <p:sp>
        <p:nvSpPr>
          <p:cNvPr id="8" name="Google Shape;4192;p56">
            <a:extLst>
              <a:ext uri="{FF2B5EF4-FFF2-40B4-BE49-F238E27FC236}">
                <a16:creationId xmlns:a16="http://schemas.microsoft.com/office/drawing/2014/main" id="{2CF67BE9-1789-1795-CBF2-A94CECB13A5A}"/>
              </a:ext>
            </a:extLst>
          </p:cNvPr>
          <p:cNvSpPr txBox="1">
            <a:spLocks noGrp="1"/>
          </p:cNvSpPr>
          <p:nvPr>
            <p:ph type="title"/>
          </p:nvPr>
        </p:nvSpPr>
        <p:spPr>
          <a:prstGeom prst="rect">
            <a:avLst/>
          </a:prstGeom>
        </p:spPr>
        <p:txBody>
          <a:bodyPr spcFirstLastPara="1" wrap="square" lIns="0" tIns="0" rIns="0" bIns="0" anchor="b" anchorCtr="0">
            <a:noAutofit/>
          </a:bodyPr>
          <a:lstStyle/>
          <a:p>
            <a:r>
              <a:rPr lang="en-GB" sz="4400" dirty="0">
                <a:solidFill>
                  <a:srgbClr val="0E85AA"/>
                </a:solidFill>
                <a:cs typeface="Arial"/>
              </a:rPr>
              <a:t>Literacy Numeracy &amp; Digital Literacy Strategy 2024-2033</a:t>
            </a:r>
            <a:endParaRPr lang="en-US" sz="4400" dirty="0">
              <a:solidFill>
                <a:srgbClr val="0E85AA"/>
              </a:solidFill>
              <a:cs typeface="Arial"/>
            </a:endParaRPr>
          </a:p>
        </p:txBody>
      </p:sp>
    </p:spTree>
    <p:extLst>
      <p:ext uri="{BB962C8B-B14F-4D97-AF65-F5344CB8AC3E}">
        <p14:creationId xmlns:p14="http://schemas.microsoft.com/office/powerpoint/2010/main" val="876241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1A79-1A71-ECA3-DF92-37E446857FD5}"/>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D97E4E97-C5BD-03D1-8B9A-866BEDE8ADD5}"/>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11</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3C709E03-7384-1AAA-8436-9114704283F1}"/>
              </a:ext>
            </a:extLst>
          </p:cNvPr>
          <p:cNvSpPr/>
          <p:nvPr/>
        </p:nvSpPr>
        <p:spPr>
          <a:xfrm>
            <a:off x="2743609" y="1715794"/>
            <a:ext cx="8745066" cy="4347389"/>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sp>
        <p:nvSpPr>
          <p:cNvPr id="3" name="TextBox 8">
            <a:extLst>
              <a:ext uri="{FF2B5EF4-FFF2-40B4-BE49-F238E27FC236}">
                <a16:creationId xmlns:a16="http://schemas.microsoft.com/office/drawing/2014/main" id="{B01ECA0A-8A7C-B47A-DF62-790942493882}"/>
              </a:ext>
            </a:extLst>
          </p:cNvPr>
          <p:cNvSpPr txBox="1"/>
          <p:nvPr/>
        </p:nvSpPr>
        <p:spPr>
          <a:xfrm>
            <a:off x="3514581" y="1908199"/>
            <a:ext cx="8122913" cy="4154984"/>
          </a:xfrm>
          <a:prstGeom prst="rect">
            <a:avLst/>
          </a:prstGeom>
          <a:noFill/>
          <a:ln cap="flat">
            <a:noFill/>
          </a:ln>
        </p:spPr>
        <p:txBody>
          <a:bodyPr vert="horz" wrap="square" lIns="91440" tIns="45720" rIns="91440" bIns="45720" anchor="t" anchorCtr="0" compatLnSpc="1">
            <a:spAutoFit/>
          </a:bodyPr>
          <a:lstStyle/>
          <a:p>
            <a:r>
              <a:rPr lang="en-GB" sz="2800" b="1" dirty="0">
                <a:solidFill>
                  <a:srgbClr val="0E85AA"/>
                </a:solidFill>
              </a:rPr>
              <a:t>Literacy </a:t>
            </a:r>
          </a:p>
          <a:p>
            <a:r>
              <a:rPr lang="en-GB" sz="2800" dirty="0">
                <a:solidFill>
                  <a:srgbClr val="0E85AA"/>
                </a:solidFill>
              </a:rPr>
              <a:t>Subject specific literacy and language skills.</a:t>
            </a:r>
          </a:p>
          <a:p>
            <a:endParaRPr lang="en-GB" sz="2800" dirty="0">
              <a:solidFill>
                <a:srgbClr val="0E85AA"/>
              </a:solidFill>
            </a:endParaRPr>
          </a:p>
          <a:p>
            <a:endParaRPr lang="en-GB" sz="2800" dirty="0">
              <a:solidFill>
                <a:srgbClr val="0E85AA"/>
              </a:solidFill>
            </a:endParaRPr>
          </a:p>
          <a:p>
            <a:r>
              <a:rPr lang="en-GB" sz="2800" b="1" dirty="0">
                <a:solidFill>
                  <a:srgbClr val="0E85AA"/>
                </a:solidFill>
              </a:rPr>
              <a:t>Digital Literacy</a:t>
            </a:r>
          </a:p>
          <a:p>
            <a:r>
              <a:rPr lang="en-GB" sz="2800" dirty="0">
                <a:solidFill>
                  <a:srgbClr val="0E85AA"/>
                </a:solidFill>
              </a:rPr>
              <a:t>Using technology to facilitate expression </a:t>
            </a:r>
          </a:p>
          <a:p>
            <a:r>
              <a:rPr lang="en-GB" sz="2800" dirty="0">
                <a:solidFill>
                  <a:srgbClr val="0E85AA"/>
                </a:solidFill>
              </a:rPr>
              <a:t>and creativity</a:t>
            </a:r>
            <a:endParaRPr lang="en-IE" sz="2800" dirty="0">
              <a:solidFill>
                <a:srgbClr val="0E85AA"/>
              </a:solidFil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E85AA"/>
                </a:solidFill>
                <a:effectLst/>
                <a:uLnTx/>
                <a:uFillTx/>
                <a:latin typeface="Arial" panose="020B0604020202020204"/>
                <a:ea typeface="+mn-ea"/>
                <a:cs typeface="+mn-cs"/>
              </a:rPr>
              <a:t>​</a:t>
            </a:r>
            <a:endParaRPr kumimoji="0" lang="en-US" sz="2400" b="0" i="0" u="none" strike="noStrike" kern="1200" cap="none" spc="0" normalizeH="0" baseline="0" noProof="0" dirty="0">
              <a:ln>
                <a:noFill/>
              </a:ln>
              <a:solidFill>
                <a:srgbClr val="0E85AA"/>
              </a:solidFill>
              <a:effectLst/>
              <a:uLnTx/>
              <a:uFillTx/>
              <a:latin typeface="Arial" panose="020B0604020202020204"/>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panose="020B0604020202020204"/>
                <a:ea typeface="+mn-ea"/>
                <a:cs typeface="+mn-cs"/>
              </a:rPr>
              <a:t>​</a:t>
            </a:r>
            <a:endParaRPr kumimoji="0" lang="en-GB" sz="2400" b="0" i="0" u="none" strike="noStrike" kern="1200" cap="none" spc="0" normalizeH="0" baseline="0" noProof="0" dirty="0">
              <a:ln>
                <a:noFill/>
              </a:ln>
              <a:solidFill>
                <a:prstClr val="white"/>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2000" b="0" i="0" u="none" strike="noStrike" kern="1200" cap="none" spc="0" normalizeH="0" baseline="0" noProof="0" dirty="0">
              <a:ln>
                <a:noFill/>
              </a:ln>
              <a:solidFill>
                <a:srgbClr val="0E85AA"/>
              </a:solidFill>
              <a:effectLst/>
              <a:uLnTx/>
              <a:uFillTx/>
              <a:latin typeface="Arial"/>
              <a:ea typeface="+mn-ea"/>
              <a:cs typeface="Arial"/>
            </a:endParaRPr>
          </a:p>
        </p:txBody>
      </p:sp>
      <p:pic>
        <p:nvPicPr>
          <p:cNvPr id="4" name="Picture 3">
            <a:extLst>
              <a:ext uri="{FF2B5EF4-FFF2-40B4-BE49-F238E27FC236}">
                <a16:creationId xmlns:a16="http://schemas.microsoft.com/office/drawing/2014/main" id="{133DFC7D-10BF-4162-50DB-0A1026D72783}"/>
              </a:ext>
            </a:extLst>
          </p:cNvPr>
          <p:cNvPicPr>
            <a:picLocks noChangeAspect="1"/>
          </p:cNvPicPr>
          <p:nvPr/>
        </p:nvPicPr>
        <p:blipFill>
          <a:blip r:embed="rId3"/>
          <a:stretch>
            <a:fillRect/>
          </a:stretch>
        </p:blipFill>
        <p:spPr>
          <a:xfrm>
            <a:off x="391934" y="1810572"/>
            <a:ext cx="3029975" cy="4157832"/>
          </a:xfrm>
          <a:prstGeom prst="rect">
            <a:avLst/>
          </a:prstGeom>
        </p:spPr>
      </p:pic>
      <p:sp>
        <p:nvSpPr>
          <p:cNvPr id="8" name="Google Shape;4192;p56">
            <a:extLst>
              <a:ext uri="{FF2B5EF4-FFF2-40B4-BE49-F238E27FC236}">
                <a16:creationId xmlns:a16="http://schemas.microsoft.com/office/drawing/2014/main" id="{AAB368E9-44D9-E228-4E8C-BB3F37BF8DDA}"/>
              </a:ext>
            </a:extLst>
          </p:cNvPr>
          <p:cNvSpPr txBox="1">
            <a:spLocks noGrp="1"/>
          </p:cNvSpPr>
          <p:nvPr>
            <p:ph type="title"/>
          </p:nvPr>
        </p:nvSpPr>
        <p:spPr>
          <a:prstGeom prst="rect">
            <a:avLst/>
          </a:prstGeom>
        </p:spPr>
        <p:txBody>
          <a:bodyPr spcFirstLastPara="1" wrap="square" lIns="0" tIns="0" rIns="0" bIns="0" anchor="b" anchorCtr="0">
            <a:noAutofit/>
          </a:bodyPr>
          <a:lstStyle/>
          <a:p>
            <a:r>
              <a:rPr lang="en-GB" sz="4400" dirty="0">
                <a:solidFill>
                  <a:srgbClr val="0E85AA"/>
                </a:solidFill>
                <a:cs typeface="Arial"/>
              </a:rPr>
              <a:t>Literacy Numeracy &amp; Digital Literacy Strategy 2024-2033</a:t>
            </a:r>
            <a:endParaRPr lang="en-US" sz="4400" dirty="0">
              <a:solidFill>
                <a:srgbClr val="0E85AA"/>
              </a:solidFill>
              <a:cs typeface="Arial"/>
            </a:endParaRPr>
          </a:p>
        </p:txBody>
      </p:sp>
    </p:spTree>
    <p:extLst>
      <p:ext uri="{BB962C8B-B14F-4D97-AF65-F5344CB8AC3E}">
        <p14:creationId xmlns:p14="http://schemas.microsoft.com/office/powerpoint/2010/main" val="3018197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6F00F-D369-E287-EDCC-6DC56896B402}"/>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B4B6FD7D-05FF-17B9-70CF-54DA53A201CB}"/>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12</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819F7274-7A81-694B-8473-C334C59E84A5}"/>
              </a:ext>
            </a:extLst>
          </p:cNvPr>
          <p:cNvSpPr/>
          <p:nvPr/>
        </p:nvSpPr>
        <p:spPr>
          <a:xfrm>
            <a:off x="2850761" y="1689890"/>
            <a:ext cx="8745066" cy="4242393"/>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sp>
        <p:nvSpPr>
          <p:cNvPr id="3" name="TextBox 8">
            <a:extLst>
              <a:ext uri="{FF2B5EF4-FFF2-40B4-BE49-F238E27FC236}">
                <a16:creationId xmlns:a16="http://schemas.microsoft.com/office/drawing/2014/main" id="{7637B3CB-39C9-0EEB-B37E-70F3B955291B}"/>
              </a:ext>
            </a:extLst>
          </p:cNvPr>
          <p:cNvSpPr txBox="1"/>
          <p:nvPr/>
        </p:nvSpPr>
        <p:spPr>
          <a:xfrm>
            <a:off x="3514581" y="1908199"/>
            <a:ext cx="8122913" cy="2728952"/>
          </a:xfrm>
          <a:prstGeom prst="rect">
            <a:avLst/>
          </a:prstGeom>
          <a:noFill/>
          <a:ln cap="flat">
            <a:noFill/>
          </a:ln>
        </p:spPr>
        <p:txBody>
          <a:bodyPr vert="horz" wrap="square" lIns="91440" tIns="45720" rIns="91440" bIns="45720" anchor="t" anchorCtr="0" compatLnSpc="1">
            <a:spAutoFit/>
          </a:bodyPr>
          <a:lstStyle/>
          <a:p>
            <a:pPr>
              <a:spcBef>
                <a:spcPts val="400"/>
              </a:spcBef>
            </a:pPr>
            <a:r>
              <a:rPr lang="en-GB" sz="2800" dirty="0">
                <a:solidFill>
                  <a:srgbClr val="0E85AA"/>
                </a:solidFill>
              </a:rPr>
              <a:t>Using digital technologies actively and working with other learners promotes and encourages </a:t>
            </a:r>
            <a:r>
              <a:rPr lang="en-GB" sz="2800" b="1" dirty="0">
                <a:solidFill>
                  <a:srgbClr val="0E85AA"/>
                </a:solidFill>
              </a:rPr>
              <a:t>active learning, problem solving, critical thinking and communication skills</a:t>
            </a:r>
            <a:r>
              <a:rPr lang="en-GB" sz="2800" dirty="0">
                <a:solidFill>
                  <a:srgbClr val="0E85AA"/>
                </a:solidFill>
              </a:rPr>
              <a:t>, all of which are vital for the world we live in.</a:t>
            </a:r>
          </a:p>
          <a:p>
            <a:pPr>
              <a:spcBef>
                <a:spcPts val="400"/>
              </a:spcBef>
            </a:pPr>
            <a:r>
              <a:rPr lang="en-GB" sz="2800" dirty="0">
                <a:solidFill>
                  <a:srgbClr val="0E85AA"/>
                </a:solidFill>
              </a:rPr>
              <a:t>                 </a:t>
            </a:r>
            <a:r>
              <a:rPr lang="en-GB" sz="2400" i="1" dirty="0">
                <a:solidFill>
                  <a:srgbClr val="0E85AA"/>
                </a:solidFill>
              </a:rPr>
              <a:t>Digital Strategy for Schools to 2027 page 23</a:t>
            </a:r>
          </a:p>
        </p:txBody>
      </p:sp>
      <p:pic>
        <p:nvPicPr>
          <p:cNvPr id="6" name="Picture 5" descr="A group of children in a classroom">
            <a:extLst>
              <a:ext uri="{FF2B5EF4-FFF2-40B4-BE49-F238E27FC236}">
                <a16:creationId xmlns:a16="http://schemas.microsoft.com/office/drawing/2014/main" id="{DA14095F-BE7E-CC80-A059-E67456B1114D}"/>
              </a:ext>
            </a:extLst>
          </p:cNvPr>
          <p:cNvPicPr>
            <a:picLocks noChangeAspect="1"/>
          </p:cNvPicPr>
          <p:nvPr/>
        </p:nvPicPr>
        <p:blipFill>
          <a:blip r:embed="rId3"/>
          <a:stretch>
            <a:fillRect/>
          </a:stretch>
        </p:blipFill>
        <p:spPr>
          <a:xfrm>
            <a:off x="554506" y="1799443"/>
            <a:ext cx="2798845" cy="4024084"/>
          </a:xfrm>
          <a:prstGeom prst="rect">
            <a:avLst/>
          </a:prstGeom>
          <a:effectLst>
            <a:outerShdw blurRad="63500" sx="102000" sy="102000" algn="ctr" rotWithShape="0">
              <a:prstClr val="black">
                <a:alpha val="40000"/>
              </a:prstClr>
            </a:outerShdw>
          </a:effectLst>
        </p:spPr>
      </p:pic>
      <p:sp>
        <p:nvSpPr>
          <p:cNvPr id="12" name="Title 1">
            <a:extLst>
              <a:ext uri="{FF2B5EF4-FFF2-40B4-BE49-F238E27FC236}">
                <a16:creationId xmlns:a16="http://schemas.microsoft.com/office/drawing/2014/main" id="{0133C182-B11D-9CF6-2B26-C236E7BF1967}"/>
              </a:ext>
            </a:extLst>
          </p:cNvPr>
          <p:cNvSpPr txBox="1">
            <a:spLocks/>
          </p:cNvSpPr>
          <p:nvPr/>
        </p:nvSpPr>
        <p:spPr>
          <a:xfrm>
            <a:off x="838200" y="365125"/>
            <a:ext cx="11353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a:lstStyle>
          <a:p>
            <a:r>
              <a:rPr lang="en-IE" dirty="0"/>
              <a:t>Digital Strategy for Schools to 2027</a:t>
            </a:r>
          </a:p>
        </p:txBody>
      </p:sp>
    </p:spTree>
    <p:extLst>
      <p:ext uri="{BB962C8B-B14F-4D97-AF65-F5344CB8AC3E}">
        <p14:creationId xmlns:p14="http://schemas.microsoft.com/office/powerpoint/2010/main" val="30959485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1F8FD-9EE0-9DAB-CE4C-AD5633581BEC}"/>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F724C85D-BD2E-679E-879C-DBAAD512281E}"/>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83BEBFBD-CD4A-5420-47AE-959ABF347AFC}"/>
              </a:ext>
            </a:extLst>
          </p:cNvPr>
          <p:cNvSpPr/>
          <p:nvPr/>
        </p:nvSpPr>
        <p:spPr>
          <a:xfrm>
            <a:off x="3221305" y="1477108"/>
            <a:ext cx="8584681" cy="4445390"/>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pic>
        <p:nvPicPr>
          <p:cNvPr id="12" name="Picture 11">
            <a:extLst>
              <a:ext uri="{FF2B5EF4-FFF2-40B4-BE49-F238E27FC236}">
                <a16:creationId xmlns:a16="http://schemas.microsoft.com/office/drawing/2014/main" id="{561ED911-313A-1366-23DF-814C1250AF11}"/>
              </a:ext>
            </a:extLst>
          </p:cNvPr>
          <p:cNvPicPr>
            <a:picLocks noChangeAspect="1"/>
          </p:cNvPicPr>
          <p:nvPr/>
        </p:nvPicPr>
        <p:blipFill>
          <a:blip r:embed="rId3"/>
          <a:stretch>
            <a:fillRect/>
          </a:stretch>
        </p:blipFill>
        <p:spPr>
          <a:xfrm>
            <a:off x="3404064" y="2802671"/>
            <a:ext cx="8401922" cy="1790986"/>
          </a:xfrm>
          <a:prstGeom prst="rect">
            <a:avLst/>
          </a:prstGeom>
        </p:spPr>
      </p:pic>
      <p:sp>
        <p:nvSpPr>
          <p:cNvPr id="13" name="Title 1">
            <a:extLst>
              <a:ext uri="{FF2B5EF4-FFF2-40B4-BE49-F238E27FC236}">
                <a16:creationId xmlns:a16="http://schemas.microsoft.com/office/drawing/2014/main" id="{BF9C2373-AFBA-83D8-FF8E-B367645C2BEA}"/>
              </a:ext>
            </a:extLst>
          </p:cNvPr>
          <p:cNvSpPr txBox="1">
            <a:spLocks/>
          </p:cNvSpPr>
          <p:nvPr/>
        </p:nvSpPr>
        <p:spPr>
          <a:xfrm>
            <a:off x="838200" y="365125"/>
            <a:ext cx="11353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a:lstStyle>
          <a:p>
            <a:r>
              <a:rPr lang="en-IE" dirty="0"/>
              <a:t>Digital Planning</a:t>
            </a:r>
          </a:p>
        </p:txBody>
      </p:sp>
      <p:pic>
        <p:nvPicPr>
          <p:cNvPr id="7" name="Picture 6">
            <a:extLst>
              <a:ext uri="{FF2B5EF4-FFF2-40B4-BE49-F238E27FC236}">
                <a16:creationId xmlns:a16="http://schemas.microsoft.com/office/drawing/2014/main" id="{0F933FBE-FDF1-802A-E3ED-6E931C7756BC}"/>
              </a:ext>
            </a:extLst>
          </p:cNvPr>
          <p:cNvPicPr>
            <a:picLocks noChangeAspect="1"/>
          </p:cNvPicPr>
          <p:nvPr/>
        </p:nvPicPr>
        <p:blipFill>
          <a:blip r:embed="rId4"/>
          <a:stretch>
            <a:fillRect/>
          </a:stretch>
        </p:blipFill>
        <p:spPr>
          <a:xfrm>
            <a:off x="492794" y="1690688"/>
            <a:ext cx="2911269" cy="4101614"/>
          </a:xfrm>
          <a:prstGeom prst="rect">
            <a:avLst/>
          </a:prstGeom>
        </p:spPr>
      </p:pic>
    </p:spTree>
    <p:extLst>
      <p:ext uri="{BB962C8B-B14F-4D97-AF65-F5344CB8AC3E}">
        <p14:creationId xmlns:p14="http://schemas.microsoft.com/office/powerpoint/2010/main" val="31627295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19D67BF-8376-6430-3E70-A019CCDDBE46}"/>
              </a:ext>
            </a:extLst>
          </p:cNvPr>
          <p:cNvSpPr txBox="1">
            <a:spLocks/>
          </p:cNvSpPr>
          <p:nvPr/>
        </p:nvSpPr>
        <p:spPr>
          <a:xfrm>
            <a:off x="622816" y="1165361"/>
            <a:ext cx="6099259" cy="4827472"/>
          </a:xfrm>
          <a:prstGeom prst="rect">
            <a:avLst/>
          </a:prstGeom>
          <a:solidFill>
            <a:schemeClr val="bg1">
              <a:lumMod val="85000"/>
            </a:schemeClr>
          </a:solidFill>
          <a:effectLst>
            <a:outerShdw blurRad="63500" sx="102000" sy="102000" algn="ctr" rotWithShape="0">
              <a:prstClr val="black">
                <a:alpha val="40000"/>
              </a:prstClr>
            </a:outerShdw>
          </a:effectLst>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a:solidFill>
                  <a:srgbClr val="0E85AA"/>
                </a:solidFill>
                <a:latin typeface="+mn-lt"/>
                <a:cs typeface="+mn-cs"/>
              </a:rPr>
              <a:t>Learning Outcome </a:t>
            </a:r>
            <a:r>
              <a:rPr lang="en-GB" sz="3000" dirty="0">
                <a:solidFill>
                  <a:srgbClr val="0E85AA"/>
                </a:solidFill>
              </a:rPr>
              <a:t>U.4:</a:t>
            </a:r>
          </a:p>
          <a:p>
            <a:pPr marL="0" indent="0">
              <a:buNone/>
            </a:pPr>
            <a:endParaRPr lang="en-GB" sz="3000" dirty="0">
              <a:solidFill>
                <a:srgbClr val="0E85AA"/>
              </a:solidFill>
            </a:endParaRPr>
          </a:p>
          <a:p>
            <a:pPr marL="0" indent="0">
              <a:buNone/>
            </a:pPr>
            <a:r>
              <a:rPr lang="en-US" sz="3000" dirty="0">
                <a:solidFill>
                  <a:srgbClr val="0E85AA"/>
                </a:solidFill>
                <a:latin typeface="+mn-lt"/>
                <a:cs typeface="+mn-cs"/>
              </a:rPr>
              <a:t>“Students should be able to </a:t>
            </a:r>
            <a:r>
              <a:rPr lang="en-GB" sz="3000" dirty="0">
                <a:solidFill>
                  <a:srgbClr val="0E85AA"/>
                </a:solidFill>
                <a:latin typeface="+mn-lt"/>
                <a:cs typeface="+mn-cs"/>
              </a:rPr>
              <a:t>represent a mathematical situation in a variety of different ways, including numerically, algebraically, graphically, physically, in words; and to interpret, analyse, and compare such representations.”</a:t>
            </a:r>
            <a:endParaRPr lang="en-US" sz="3000" dirty="0">
              <a:solidFill>
                <a:srgbClr val="0E85AA"/>
              </a:solidFill>
              <a:latin typeface="+mn-lt"/>
              <a:cs typeface="+mn-cs"/>
            </a:endParaRPr>
          </a:p>
          <a:p>
            <a:pPr marL="0" indent="0">
              <a:buNone/>
            </a:pPr>
            <a:endParaRPr lang="en-US" sz="3000" i="1" spc="-5" dirty="0">
              <a:solidFill>
                <a:srgbClr val="0E85AA"/>
              </a:solidFill>
              <a:latin typeface="+mn-lt"/>
              <a:cs typeface="+mn-cs"/>
            </a:endParaRPr>
          </a:p>
          <a:p>
            <a:pPr marL="0" indent="0">
              <a:buNone/>
            </a:pPr>
            <a:r>
              <a:rPr lang="en-US" sz="3000" i="1" spc="-5" dirty="0">
                <a:solidFill>
                  <a:srgbClr val="0E85AA"/>
                </a:solidFill>
                <a:latin typeface="+mn-lt"/>
                <a:cs typeface="+mn-cs"/>
              </a:rPr>
              <a:t>Mathematics Specification 2015</a:t>
            </a:r>
            <a:endParaRPr lang="en-IE" sz="3000" i="1" dirty="0">
              <a:solidFill>
                <a:srgbClr val="0E85AA"/>
              </a:solidFill>
              <a:latin typeface="+mn-lt"/>
              <a:cs typeface="+mn-cs"/>
            </a:endParaRPr>
          </a:p>
          <a:p>
            <a:pPr marL="0"/>
            <a:endParaRPr lang="en-GB" sz="2600" i="1" dirty="0">
              <a:solidFill>
                <a:srgbClr val="0E85AA"/>
              </a:solidFill>
              <a:latin typeface="+mn-lt"/>
              <a:cs typeface="+mn-cs"/>
            </a:endParaRPr>
          </a:p>
        </p:txBody>
      </p:sp>
      <p:pic>
        <p:nvPicPr>
          <p:cNvPr id="7" name="Picture 6" descr="A picture containing text&#10;&#10;Description automatically generated">
            <a:extLst>
              <a:ext uri="{FF2B5EF4-FFF2-40B4-BE49-F238E27FC236}">
                <a16:creationId xmlns:a16="http://schemas.microsoft.com/office/drawing/2014/main" id="{C5A27C67-6EE2-D027-F297-1B57326A17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966" y="1165361"/>
            <a:ext cx="3362066" cy="4802952"/>
          </a:xfrm>
          <a:prstGeom prst="rect">
            <a:avLst/>
          </a:prstGeom>
          <a:noFill/>
          <a:ln w="31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1589881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19D67BF-8376-6430-3E70-A019CCDDBE46}"/>
              </a:ext>
            </a:extLst>
          </p:cNvPr>
          <p:cNvSpPr txBox="1">
            <a:spLocks/>
          </p:cNvSpPr>
          <p:nvPr/>
        </p:nvSpPr>
        <p:spPr>
          <a:xfrm>
            <a:off x="734027" y="621858"/>
            <a:ext cx="5747795" cy="58483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a:solidFill>
                  <a:srgbClr val="0E85AA"/>
                </a:solidFill>
                <a:latin typeface="+mn-lt"/>
                <a:cs typeface="+mn-cs"/>
              </a:rPr>
              <a:t>“Mathematical ideas have evolved across societies and cultures over thousands of years and are constantly developing. </a:t>
            </a:r>
            <a:r>
              <a:rPr lang="en-US" sz="3000" b="1" dirty="0">
                <a:solidFill>
                  <a:srgbClr val="0E85AA"/>
                </a:solidFill>
                <a:latin typeface="+mn-lt"/>
                <a:cs typeface="+mn-cs"/>
              </a:rPr>
              <a:t>Digital technologies are facilitating this expansion of ideas and provide</a:t>
            </a:r>
            <a:r>
              <a:rPr lang="en-US" sz="3000" b="1" spc="5" dirty="0">
                <a:solidFill>
                  <a:srgbClr val="0E85AA"/>
                </a:solidFill>
                <a:latin typeface="+mn-lt"/>
                <a:cs typeface="+mn-cs"/>
              </a:rPr>
              <a:t> </a:t>
            </a:r>
            <a:r>
              <a:rPr lang="en-US" sz="3000" b="1" spc="-5" dirty="0">
                <a:solidFill>
                  <a:srgbClr val="0E85AA"/>
                </a:solidFill>
                <a:latin typeface="+mn-lt"/>
                <a:cs typeface="+mn-cs"/>
              </a:rPr>
              <a:t>new</a:t>
            </a:r>
            <a:r>
              <a:rPr lang="en-US" sz="3000" b="1" spc="-60" dirty="0">
                <a:solidFill>
                  <a:srgbClr val="0E85AA"/>
                </a:solidFill>
                <a:latin typeface="+mn-lt"/>
                <a:cs typeface="+mn-cs"/>
              </a:rPr>
              <a:t> </a:t>
            </a:r>
            <a:r>
              <a:rPr lang="en-US" sz="3000" b="1" spc="-5" dirty="0">
                <a:solidFill>
                  <a:srgbClr val="0E85AA"/>
                </a:solidFill>
                <a:latin typeface="+mn-lt"/>
                <a:cs typeface="+mn-cs"/>
              </a:rPr>
              <a:t>tools</a:t>
            </a:r>
            <a:r>
              <a:rPr lang="en-US" sz="3000" b="1" spc="-60" dirty="0">
                <a:solidFill>
                  <a:srgbClr val="0E85AA"/>
                </a:solidFill>
                <a:latin typeface="+mn-lt"/>
                <a:cs typeface="+mn-cs"/>
              </a:rPr>
              <a:t> </a:t>
            </a:r>
            <a:r>
              <a:rPr lang="en-US" sz="3000" b="1" spc="-5" dirty="0">
                <a:solidFill>
                  <a:srgbClr val="0E85AA"/>
                </a:solidFill>
                <a:latin typeface="+mn-lt"/>
                <a:cs typeface="+mn-cs"/>
              </a:rPr>
              <a:t>for</a:t>
            </a:r>
            <a:r>
              <a:rPr lang="en-US" sz="3000" b="1" spc="-60" dirty="0">
                <a:solidFill>
                  <a:srgbClr val="0E85AA"/>
                </a:solidFill>
                <a:latin typeface="+mn-lt"/>
                <a:cs typeface="+mn-cs"/>
              </a:rPr>
              <a:t> </a:t>
            </a:r>
            <a:r>
              <a:rPr lang="en-US" sz="3000" b="1" spc="-5" dirty="0">
                <a:solidFill>
                  <a:srgbClr val="0E85AA"/>
                </a:solidFill>
                <a:latin typeface="+mn-lt"/>
                <a:cs typeface="+mn-cs"/>
              </a:rPr>
              <a:t>mathematical</a:t>
            </a:r>
            <a:r>
              <a:rPr lang="en-US" sz="3000" b="1" spc="-60" dirty="0">
                <a:solidFill>
                  <a:srgbClr val="0E85AA"/>
                </a:solidFill>
                <a:latin typeface="+mn-lt"/>
                <a:cs typeface="+mn-cs"/>
              </a:rPr>
              <a:t> </a:t>
            </a:r>
            <a:r>
              <a:rPr lang="en-US" sz="3000" b="1" spc="-5" dirty="0">
                <a:solidFill>
                  <a:srgbClr val="0E85AA"/>
                </a:solidFill>
                <a:latin typeface="+mn-lt"/>
                <a:cs typeface="+mn-cs"/>
              </a:rPr>
              <a:t>exploration</a:t>
            </a:r>
            <a:r>
              <a:rPr lang="en-US" sz="3000" b="1" spc="-60" dirty="0">
                <a:solidFill>
                  <a:srgbClr val="0E85AA"/>
                </a:solidFill>
                <a:latin typeface="+mn-lt"/>
                <a:cs typeface="+mn-cs"/>
              </a:rPr>
              <a:t> </a:t>
            </a:r>
            <a:r>
              <a:rPr lang="en-US" sz="3000" b="1" spc="-5" dirty="0">
                <a:solidFill>
                  <a:srgbClr val="0E85AA"/>
                </a:solidFill>
                <a:latin typeface="+mn-lt"/>
                <a:cs typeface="+mn-cs"/>
              </a:rPr>
              <a:t>and</a:t>
            </a:r>
            <a:r>
              <a:rPr lang="en-US" sz="3000" b="1" spc="-60" dirty="0">
                <a:solidFill>
                  <a:srgbClr val="0E85AA"/>
                </a:solidFill>
                <a:latin typeface="+mn-lt"/>
                <a:cs typeface="+mn-cs"/>
              </a:rPr>
              <a:t> </a:t>
            </a:r>
            <a:r>
              <a:rPr lang="en-US" sz="3000" b="1" spc="-5" dirty="0">
                <a:solidFill>
                  <a:srgbClr val="0E85AA"/>
                </a:solidFill>
                <a:latin typeface="+mn-lt"/>
                <a:cs typeface="+mn-cs"/>
              </a:rPr>
              <a:t>invention</a:t>
            </a:r>
            <a:r>
              <a:rPr lang="en-US" sz="3000" spc="-5" dirty="0">
                <a:solidFill>
                  <a:srgbClr val="0E85AA"/>
                </a:solidFill>
                <a:latin typeface="+mn-lt"/>
                <a:cs typeface="+mn-cs"/>
              </a:rPr>
              <a:t>.”</a:t>
            </a:r>
          </a:p>
          <a:p>
            <a:pPr marL="0" indent="0">
              <a:buNone/>
            </a:pPr>
            <a:endParaRPr lang="en-US" sz="3000" i="1" spc="-5" dirty="0">
              <a:solidFill>
                <a:srgbClr val="0E85AA"/>
              </a:solidFill>
              <a:latin typeface="+mn-lt"/>
              <a:cs typeface="+mn-cs"/>
            </a:endParaRPr>
          </a:p>
          <a:p>
            <a:pPr marL="0" indent="0">
              <a:buNone/>
            </a:pPr>
            <a:r>
              <a:rPr lang="en-US" sz="3000" i="1" spc="-5" dirty="0">
                <a:solidFill>
                  <a:srgbClr val="0E85AA"/>
                </a:solidFill>
                <a:latin typeface="+mn-lt"/>
                <a:cs typeface="+mn-cs"/>
              </a:rPr>
              <a:t>Mathematics Specification 2015</a:t>
            </a:r>
            <a:endParaRPr lang="en-IE" sz="3000" i="1" dirty="0">
              <a:solidFill>
                <a:srgbClr val="0E85AA"/>
              </a:solidFill>
              <a:latin typeface="+mn-lt"/>
              <a:cs typeface="+mn-cs"/>
            </a:endParaRPr>
          </a:p>
          <a:p>
            <a:pPr marL="0"/>
            <a:endParaRPr lang="en-GB" sz="2600" i="1" dirty="0">
              <a:solidFill>
                <a:srgbClr val="0E85AA"/>
              </a:solidFill>
              <a:latin typeface="+mn-lt"/>
              <a:cs typeface="+mn-cs"/>
            </a:endParaRPr>
          </a:p>
        </p:txBody>
      </p:sp>
      <p:pic>
        <p:nvPicPr>
          <p:cNvPr id="2" name="Picture 1" descr="A picture containing text&#10;&#10;Description automatically generated">
            <a:extLst>
              <a:ext uri="{FF2B5EF4-FFF2-40B4-BE49-F238E27FC236}">
                <a16:creationId xmlns:a16="http://schemas.microsoft.com/office/drawing/2014/main" id="{3EB46A7F-CBC8-A28E-9A27-C4ED08293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966" y="1165361"/>
            <a:ext cx="3362066" cy="4802952"/>
          </a:xfrm>
          <a:prstGeom prst="rect">
            <a:avLst/>
          </a:prstGeom>
          <a:noFill/>
          <a:ln w="31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3566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0802D-64B9-F20A-0868-C870B40D31E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15BBB1A-8C14-56C1-E470-EF2987153960}"/>
              </a:ext>
            </a:extLst>
          </p:cNvPr>
          <p:cNvSpPr txBox="1">
            <a:spLocks/>
          </p:cNvSpPr>
          <p:nvPr/>
        </p:nvSpPr>
        <p:spPr>
          <a:xfrm>
            <a:off x="734027" y="621858"/>
            <a:ext cx="5747795" cy="558123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a:solidFill>
                  <a:srgbClr val="0E85AA"/>
                </a:solidFill>
                <a:latin typeface="+mn-lt"/>
                <a:cs typeface="+mn-cs"/>
              </a:rPr>
              <a:t>“</a:t>
            </a:r>
            <a:r>
              <a:rPr lang="en-GB" sz="3200" dirty="0">
                <a:solidFill>
                  <a:srgbClr val="48A2BE"/>
                </a:solidFill>
              </a:rPr>
              <a:t>Learners should engage with a dynamic geometry software package</a:t>
            </a:r>
            <a:r>
              <a:rPr lang="en-US" sz="3000" spc="-5" dirty="0">
                <a:solidFill>
                  <a:srgbClr val="0E85AA"/>
                </a:solidFill>
                <a:latin typeface="+mn-lt"/>
                <a:cs typeface="+mn-cs"/>
              </a:rPr>
              <a:t>.”</a:t>
            </a:r>
          </a:p>
          <a:p>
            <a:pPr marL="0" indent="0">
              <a:buNone/>
            </a:pPr>
            <a:endParaRPr lang="en-US" sz="3000" spc="-5" dirty="0">
              <a:solidFill>
                <a:srgbClr val="0E85AA"/>
              </a:solidFill>
              <a:latin typeface="+mn-lt"/>
              <a:cs typeface="+mn-cs"/>
            </a:endParaRPr>
          </a:p>
          <a:p>
            <a:pPr marL="0" indent="0">
              <a:buNone/>
            </a:pPr>
            <a:r>
              <a:rPr lang="en-GB" sz="3200" dirty="0">
                <a:solidFill>
                  <a:srgbClr val="48A2BE"/>
                </a:solidFill>
              </a:rPr>
              <a:t>“A high level of achievement in Mathematics is characterised by</a:t>
            </a:r>
          </a:p>
          <a:p>
            <a:pPr marL="0" indent="0">
              <a:buNone/>
            </a:pPr>
            <a:r>
              <a:rPr lang="en-GB" sz="3200" dirty="0">
                <a:solidFill>
                  <a:srgbClr val="48A2BE"/>
                </a:solidFill>
              </a:rPr>
              <a:t>…can move confidently between different forms of representation.”</a:t>
            </a:r>
            <a:endParaRPr lang="en-US" sz="3200" dirty="0">
              <a:solidFill>
                <a:srgbClr val="48A2BE"/>
              </a:solidFill>
            </a:endParaRPr>
          </a:p>
          <a:p>
            <a:pPr marL="0" indent="0">
              <a:buNone/>
            </a:pPr>
            <a:endParaRPr lang="en-US" sz="3000" i="1" spc="-5" dirty="0">
              <a:solidFill>
                <a:srgbClr val="0E85AA"/>
              </a:solidFill>
              <a:latin typeface="+mn-lt"/>
              <a:cs typeface="+mn-cs"/>
            </a:endParaRPr>
          </a:p>
          <a:p>
            <a:pPr marL="0" indent="0">
              <a:buNone/>
            </a:pPr>
            <a:r>
              <a:rPr lang="en-IE" sz="3000" i="1" spc="-5" dirty="0">
                <a:solidFill>
                  <a:srgbClr val="0E85AA"/>
                </a:solidFill>
                <a:latin typeface="+mn-lt"/>
                <a:cs typeface="+mn-cs"/>
              </a:rPr>
              <a:t>Leaving Cert Mathematics Syllabus from 2015</a:t>
            </a:r>
            <a:endParaRPr lang="en-IE" sz="3000" i="1" dirty="0">
              <a:solidFill>
                <a:srgbClr val="0E85AA"/>
              </a:solidFill>
              <a:latin typeface="+mn-lt"/>
              <a:cs typeface="+mn-cs"/>
            </a:endParaRPr>
          </a:p>
          <a:p>
            <a:pPr marL="0"/>
            <a:endParaRPr lang="en-GB" sz="2600" i="1" dirty="0">
              <a:solidFill>
                <a:srgbClr val="0E85AA"/>
              </a:solidFill>
              <a:latin typeface="+mn-lt"/>
              <a:cs typeface="+mn-cs"/>
            </a:endParaRPr>
          </a:p>
        </p:txBody>
      </p:sp>
      <p:pic>
        <p:nvPicPr>
          <p:cNvPr id="3" name="Picture 2">
            <a:extLst>
              <a:ext uri="{FF2B5EF4-FFF2-40B4-BE49-F238E27FC236}">
                <a16:creationId xmlns:a16="http://schemas.microsoft.com/office/drawing/2014/main" id="{D5B7E684-14A9-D56E-DD1B-01E8694028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2502" y="1097629"/>
            <a:ext cx="3251887" cy="4471346"/>
          </a:xfrm>
          <a:prstGeom prst="rect">
            <a:avLst/>
          </a:prstGeom>
          <a:ln>
            <a:solidFill>
              <a:srgbClr val="24647C"/>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266932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3D84D-08E4-0363-A1B3-54238C3AC1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F5CAC-A6DF-CD8A-1713-319C5DFF6A75}"/>
              </a:ext>
            </a:extLst>
          </p:cNvPr>
          <p:cNvSpPr>
            <a:spLocks noGrp="1"/>
          </p:cNvSpPr>
          <p:nvPr>
            <p:ph type="title"/>
          </p:nvPr>
        </p:nvSpPr>
        <p:spPr/>
        <p:txBody>
          <a:bodyPr>
            <a:noAutofit/>
          </a:bodyPr>
          <a:lstStyle/>
          <a:p>
            <a:r>
              <a:rPr lang="en-GB" sz="5400" dirty="0"/>
              <a:t>Exploring Conceptual Learning Experiences with </a:t>
            </a:r>
            <a:r>
              <a:rPr lang="en-GB" sz="5400" dirty="0" err="1"/>
              <a:t>Mathigon</a:t>
            </a:r>
            <a:br>
              <a:rPr lang="en-GB" sz="3600" b="1" dirty="0">
                <a:solidFill>
                  <a:schemeClr val="accent1">
                    <a:lumMod val="75000"/>
                  </a:schemeClr>
                </a:solidFill>
                <a:cs typeface="Calibri"/>
              </a:rPr>
            </a:br>
            <a:endParaRPr lang="en-IE" sz="3600" dirty="0"/>
          </a:p>
        </p:txBody>
      </p:sp>
      <p:sp>
        <p:nvSpPr>
          <p:cNvPr id="5" name="Slide Number Placeholder 9">
            <a:extLst>
              <a:ext uri="{FF2B5EF4-FFF2-40B4-BE49-F238E27FC236}">
                <a16:creationId xmlns:a16="http://schemas.microsoft.com/office/drawing/2014/main" id="{1CB402B6-6E2D-5F93-29D7-F62BB093D5BE}"/>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41CAFA-C62A-4CED-9744-7955D0D038F1}" type="slidenum">
              <a:rPr lang="en-IE" smtClean="0"/>
              <a:pPr/>
              <a:t>17</a:t>
            </a:fld>
            <a:endParaRPr lang="en-IE"/>
          </a:p>
        </p:txBody>
      </p:sp>
    </p:spTree>
    <p:extLst>
      <p:ext uri="{BB962C8B-B14F-4D97-AF65-F5344CB8AC3E}">
        <p14:creationId xmlns:p14="http://schemas.microsoft.com/office/powerpoint/2010/main" val="803099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9B795F-9FB8-4831-FF4B-BD5C1CFD50B2}"/>
              </a:ext>
            </a:extLst>
          </p:cNvPr>
          <p:cNvSpPr txBox="1"/>
          <p:nvPr/>
        </p:nvSpPr>
        <p:spPr>
          <a:xfrm>
            <a:off x="966280" y="2313480"/>
            <a:ext cx="10668001" cy="161276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85000" lnSpcReduction="10000"/>
          </a:bodyPr>
          <a:lstStyle/>
          <a:p>
            <a:pPr>
              <a:lnSpc>
                <a:spcPct val="150000"/>
              </a:lnSpc>
              <a:spcAft>
                <a:spcPts val="600"/>
              </a:spcAft>
            </a:pPr>
            <a:r>
              <a:rPr lang="en-GB" sz="2800" dirty="0" err="1">
                <a:cs typeface="Calibri"/>
              </a:rPr>
              <a:t>Mathigon’s</a:t>
            </a:r>
            <a:r>
              <a:rPr lang="en-GB" sz="2800" dirty="0">
                <a:cs typeface="Calibri"/>
              </a:rPr>
              <a:t> </a:t>
            </a:r>
            <a:r>
              <a:rPr lang="en-GB" sz="2800" dirty="0" err="1">
                <a:cs typeface="Calibri"/>
              </a:rPr>
              <a:t>Polypad</a:t>
            </a:r>
            <a:r>
              <a:rPr lang="en-GB" sz="2800" dirty="0">
                <a:cs typeface="Calibri"/>
              </a:rPr>
              <a:t> is free to use software to support the use of multiple representations and visual manipulatives in the maths classroom.</a:t>
            </a:r>
          </a:p>
          <a:p>
            <a:pPr>
              <a:lnSpc>
                <a:spcPct val="90000"/>
              </a:lnSpc>
              <a:spcAft>
                <a:spcPts val="600"/>
              </a:spcAft>
            </a:pPr>
            <a:endParaRPr lang="en-GB" sz="2800" dirty="0">
              <a:cs typeface="Calibri"/>
            </a:endParaRPr>
          </a:p>
          <a:p>
            <a:pPr>
              <a:lnSpc>
                <a:spcPct val="90000"/>
              </a:lnSpc>
              <a:spcAft>
                <a:spcPts val="600"/>
              </a:spcAft>
            </a:pPr>
            <a:endParaRPr lang="en-GB" sz="2800" dirty="0">
              <a:cs typeface="Calibri"/>
            </a:endParaRPr>
          </a:p>
        </p:txBody>
      </p:sp>
      <p:pic>
        <p:nvPicPr>
          <p:cNvPr id="6" name="Picture 2" descr="Mathigon | Math | EdCuration Instructional Resources">
            <a:extLst>
              <a:ext uri="{FF2B5EF4-FFF2-40B4-BE49-F238E27FC236}">
                <a16:creationId xmlns:a16="http://schemas.microsoft.com/office/drawing/2014/main" id="{CE26DE52-1437-EBE4-4A33-C84FE3EB5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624" y="209862"/>
            <a:ext cx="4440490" cy="1480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55C04D9-5EA4-8E81-BEEA-E9E518023B88}"/>
              </a:ext>
            </a:extLst>
          </p:cNvPr>
          <p:cNvPicPr>
            <a:picLocks noChangeAspect="1"/>
          </p:cNvPicPr>
          <p:nvPr/>
        </p:nvPicPr>
        <p:blipFill>
          <a:blip r:embed="rId4"/>
          <a:stretch>
            <a:fillRect/>
          </a:stretch>
        </p:blipFill>
        <p:spPr>
          <a:xfrm>
            <a:off x="1133208" y="3749480"/>
            <a:ext cx="3927330" cy="2651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E1F109E5-761B-522C-7A81-35C861ABA3C9}"/>
              </a:ext>
            </a:extLst>
          </p:cNvPr>
          <p:cNvPicPr>
            <a:picLocks noChangeAspect="1"/>
          </p:cNvPicPr>
          <p:nvPr/>
        </p:nvPicPr>
        <p:blipFill rotWithShape="1">
          <a:blip r:embed="rId5"/>
          <a:srcRect l="1190" t="3410" r="1223" b="4357"/>
          <a:stretch/>
        </p:blipFill>
        <p:spPr>
          <a:xfrm>
            <a:off x="5528929" y="3926245"/>
            <a:ext cx="5953706" cy="2030819"/>
          </a:xfrm>
          <a:prstGeom prst="rect">
            <a:avLst/>
          </a:prstGeom>
          <a:ln w="31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8689205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IE" b="1"/>
              <a:t>Link to Workshop Polypads</a:t>
            </a:r>
          </a:p>
        </p:txBody>
      </p:sp>
      <p:pic>
        <p:nvPicPr>
          <p:cNvPr id="3" name="Picture 2">
            <a:extLst>
              <a:ext uri="{FF2B5EF4-FFF2-40B4-BE49-F238E27FC236}">
                <a16:creationId xmlns:a16="http://schemas.microsoft.com/office/drawing/2014/main" id="{5161E99D-9373-1CD4-663D-7238CD1FBFE3}"/>
              </a:ext>
            </a:extLst>
          </p:cNvPr>
          <p:cNvPicPr>
            <a:picLocks noChangeAspect="1"/>
          </p:cNvPicPr>
          <p:nvPr/>
        </p:nvPicPr>
        <p:blipFill>
          <a:blip r:embed="rId2"/>
          <a:stretch>
            <a:fillRect/>
          </a:stretch>
        </p:blipFill>
        <p:spPr>
          <a:xfrm>
            <a:off x="1363958" y="1825625"/>
            <a:ext cx="4130083" cy="4351338"/>
          </a:xfrm>
          <a:prstGeom prst="rect">
            <a:avLst/>
          </a:prstGeom>
          <a:noFill/>
        </p:spPr>
      </p:pic>
      <p:sp>
        <p:nvSpPr>
          <p:cNvPr id="4" name="TextBox 3">
            <a:extLst>
              <a:ext uri="{FF2B5EF4-FFF2-40B4-BE49-F238E27FC236}">
                <a16:creationId xmlns:a16="http://schemas.microsoft.com/office/drawing/2014/main" id="{D095E882-66EF-608C-6FE1-BA606622CDE1}"/>
              </a:ext>
            </a:extLst>
          </p:cNvPr>
          <p:cNvSpPr txBox="1"/>
          <p:nvPr/>
        </p:nvSpPr>
        <p:spPr>
          <a:xfrm>
            <a:off x="6172200" y="1825625"/>
            <a:ext cx="5181600" cy="4351338"/>
          </a:xfrm>
          <a:prstGeom prst="rect">
            <a:avLst/>
          </a:prstGeom>
        </p:spPr>
        <p:txBody>
          <a:bodyPr vert="horz" lIns="91440" tIns="45720" rIns="91440" bIns="45720" rtlCol="0">
            <a:normAutofit/>
          </a:bodyPr>
          <a:lstStyle/>
          <a:p>
            <a:pPr>
              <a:lnSpc>
                <a:spcPct val="90000"/>
              </a:lnSpc>
              <a:spcAft>
                <a:spcPts val="600"/>
              </a:spcAft>
            </a:pPr>
            <a:r>
              <a:rPr lang="en-IE" sz="2800" dirty="0">
                <a:solidFill>
                  <a:srgbClr val="0E85AA"/>
                </a:solidFill>
                <a:hlinkClick r:id="rId3"/>
              </a:rPr>
              <a:t>https://tinyurl.com/2ujmncwd</a:t>
            </a:r>
            <a:endParaRPr lang="en-IE" sz="2800" dirty="0">
              <a:solidFill>
                <a:srgbClr val="0E85AA"/>
              </a:solidFill>
            </a:endParaRPr>
          </a:p>
          <a:p>
            <a:pPr indent="-228600">
              <a:lnSpc>
                <a:spcPct val="90000"/>
              </a:lnSpc>
              <a:spcAft>
                <a:spcPts val="600"/>
              </a:spcAft>
              <a:buFont typeface="Arial" panose="020B0604020202020204" pitchFamily="34" charset="0"/>
              <a:buChar char="•"/>
            </a:pPr>
            <a:endParaRPr lang="en-IE" sz="2800" dirty="0">
              <a:solidFill>
                <a:srgbClr val="0E85AA"/>
              </a:solidFill>
            </a:endParaRPr>
          </a:p>
          <a:p>
            <a:pPr indent="-228600">
              <a:lnSpc>
                <a:spcPct val="90000"/>
              </a:lnSpc>
              <a:spcAft>
                <a:spcPts val="600"/>
              </a:spcAft>
              <a:buFont typeface="Arial" panose="020B0604020202020204" pitchFamily="34" charset="0"/>
              <a:buChar char="•"/>
            </a:pPr>
            <a:endParaRPr lang="en-IE" sz="2800" dirty="0">
              <a:solidFill>
                <a:srgbClr val="0E85AA"/>
              </a:solidFill>
            </a:endParaRPr>
          </a:p>
        </p:txBody>
      </p:sp>
      <p:pic>
        <p:nvPicPr>
          <p:cNvPr id="5" name="Picture 2" descr="Mathigon | Math | EdCuration Instructional Resources">
            <a:extLst>
              <a:ext uri="{FF2B5EF4-FFF2-40B4-BE49-F238E27FC236}">
                <a16:creationId xmlns:a16="http://schemas.microsoft.com/office/drawing/2014/main" id="{12F6B07B-B39E-68D5-1D34-8FFDA2576C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9851" y="2940705"/>
            <a:ext cx="4440490" cy="148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45864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CBDFC-C8FA-DE40-49B5-B6050327E79B}"/>
              </a:ext>
            </a:extLst>
          </p:cNvPr>
          <p:cNvSpPr>
            <a:spLocks noGrp="1"/>
          </p:cNvSpPr>
          <p:nvPr>
            <p:ph type="title"/>
          </p:nvPr>
        </p:nvSpPr>
        <p:spPr/>
        <p:txBody>
          <a:bodyPr>
            <a:noAutofit/>
          </a:bodyPr>
          <a:lstStyle/>
          <a:p>
            <a:r>
              <a:rPr lang="en-IE" sz="5400"/>
              <a:t>Introduction</a:t>
            </a:r>
            <a:endParaRPr lang="en-IE" sz="3600"/>
          </a:p>
        </p:txBody>
      </p:sp>
      <p:sp>
        <p:nvSpPr>
          <p:cNvPr id="3" name="Text Placeholder 2">
            <a:extLst>
              <a:ext uri="{FF2B5EF4-FFF2-40B4-BE49-F238E27FC236}">
                <a16:creationId xmlns:a16="http://schemas.microsoft.com/office/drawing/2014/main" id="{7A5E85C5-2B28-B7D0-E9E6-4949C6FD632A}"/>
              </a:ext>
            </a:extLst>
          </p:cNvPr>
          <p:cNvSpPr>
            <a:spLocks noGrp="1"/>
          </p:cNvSpPr>
          <p:nvPr>
            <p:ph type="body" sz="quarter" idx="1"/>
          </p:nvPr>
        </p:nvSpPr>
        <p:spPr>
          <a:xfrm>
            <a:off x="1726163" y="4741162"/>
            <a:ext cx="10363404" cy="1503400"/>
          </a:xfrm>
        </p:spPr>
        <p:txBody>
          <a:bodyPr/>
          <a:lstStyle/>
          <a:p>
            <a:endParaRPr lang="en-IE"/>
          </a:p>
        </p:txBody>
      </p:sp>
      <p:sp>
        <p:nvSpPr>
          <p:cNvPr id="5" name="Slide Number Placeholder 9">
            <a:extLst>
              <a:ext uri="{FF2B5EF4-FFF2-40B4-BE49-F238E27FC236}">
                <a16:creationId xmlns:a16="http://schemas.microsoft.com/office/drawing/2014/main" id="{4EB02616-E5A2-3EEA-CBB0-EC4413C8E137}"/>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41CAFA-C62A-4CED-9744-7955D0D038F1}" type="slidenum">
              <a:rPr lang="en-IE" smtClean="0"/>
              <a:pPr/>
              <a:t>2</a:t>
            </a:fld>
            <a:endParaRPr lang="en-IE"/>
          </a:p>
        </p:txBody>
      </p:sp>
    </p:spTree>
    <p:extLst>
      <p:ext uri="{BB962C8B-B14F-4D97-AF65-F5344CB8AC3E}">
        <p14:creationId xmlns:p14="http://schemas.microsoft.com/office/powerpoint/2010/main" val="94894402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https://tinyurl.com/yt86sfnr</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Constructions </a:t>
            </a:r>
            <a:r>
              <a:rPr lang="en-IE" sz="3200" b="1" dirty="0" err="1">
                <a:solidFill>
                  <a:schemeClr val="tx1"/>
                </a:solidFill>
              </a:rPr>
              <a:t>Polypad</a:t>
            </a:r>
            <a:endParaRPr lang="en-IE" sz="3200" b="1" dirty="0">
              <a:solidFill>
                <a:schemeClr val="tx1"/>
              </a:solidFill>
            </a:endParaRPr>
          </a:p>
        </p:txBody>
      </p:sp>
      <p:pic>
        <p:nvPicPr>
          <p:cNvPr id="8" name="Picture 7">
            <a:extLst>
              <a:ext uri="{FF2B5EF4-FFF2-40B4-BE49-F238E27FC236}">
                <a16:creationId xmlns:a16="http://schemas.microsoft.com/office/drawing/2014/main" id="{9396189A-B306-CE2D-E355-716E655CF3CF}"/>
              </a:ext>
            </a:extLst>
          </p:cNvPr>
          <p:cNvPicPr>
            <a:picLocks noChangeAspect="1"/>
          </p:cNvPicPr>
          <p:nvPr/>
        </p:nvPicPr>
        <p:blipFill>
          <a:blip r:embed="rId3"/>
          <a:stretch>
            <a:fillRect/>
          </a:stretch>
        </p:blipFill>
        <p:spPr>
          <a:xfrm>
            <a:off x="490617" y="2005356"/>
            <a:ext cx="3426755" cy="3487227"/>
          </a:xfrm>
          <a:prstGeom prst="rect">
            <a:avLst/>
          </a:prstGeom>
        </p:spPr>
      </p:pic>
      <p:pic>
        <p:nvPicPr>
          <p:cNvPr id="11" name="Picture 10">
            <a:extLst>
              <a:ext uri="{FF2B5EF4-FFF2-40B4-BE49-F238E27FC236}">
                <a16:creationId xmlns:a16="http://schemas.microsoft.com/office/drawing/2014/main" id="{5F2E91A5-FC60-FBC4-8661-184A91AA8B63}"/>
              </a:ext>
            </a:extLst>
          </p:cNvPr>
          <p:cNvPicPr>
            <a:picLocks noChangeAspect="1"/>
          </p:cNvPicPr>
          <p:nvPr/>
        </p:nvPicPr>
        <p:blipFill>
          <a:blip r:embed="rId4"/>
          <a:stretch>
            <a:fillRect/>
          </a:stretch>
        </p:blipFill>
        <p:spPr>
          <a:xfrm>
            <a:off x="6096000" y="1776891"/>
            <a:ext cx="3944155" cy="3944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5196753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https://tinyurl.com/vt28u24e</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Addition and Subtraction of Integers </a:t>
            </a:r>
            <a:r>
              <a:rPr lang="en-IE" sz="3200" b="1" dirty="0" err="1">
                <a:solidFill>
                  <a:schemeClr val="tx1"/>
                </a:solidFill>
              </a:rPr>
              <a:t>Polypad</a:t>
            </a:r>
            <a:endParaRPr lang="en-IE" sz="3200" b="1" dirty="0">
              <a:solidFill>
                <a:schemeClr val="tx1"/>
              </a:solidFill>
            </a:endParaRPr>
          </a:p>
        </p:txBody>
      </p:sp>
      <p:pic>
        <p:nvPicPr>
          <p:cNvPr id="3" name="Picture 2">
            <a:extLst>
              <a:ext uri="{FF2B5EF4-FFF2-40B4-BE49-F238E27FC236}">
                <a16:creationId xmlns:a16="http://schemas.microsoft.com/office/drawing/2014/main" id="{CC13C989-E71A-E4C7-C4F3-410452717BD8}"/>
              </a:ext>
            </a:extLst>
          </p:cNvPr>
          <p:cNvPicPr>
            <a:picLocks noChangeAspect="1"/>
          </p:cNvPicPr>
          <p:nvPr/>
        </p:nvPicPr>
        <p:blipFill>
          <a:blip r:embed="rId3"/>
          <a:stretch>
            <a:fillRect/>
          </a:stretch>
        </p:blipFill>
        <p:spPr>
          <a:xfrm>
            <a:off x="391724" y="2017108"/>
            <a:ext cx="4055586" cy="4055586"/>
          </a:xfrm>
          <a:prstGeom prst="rect">
            <a:avLst/>
          </a:prstGeom>
        </p:spPr>
      </p:pic>
      <p:pic>
        <p:nvPicPr>
          <p:cNvPr id="6" name="Picture 5">
            <a:extLst>
              <a:ext uri="{FF2B5EF4-FFF2-40B4-BE49-F238E27FC236}">
                <a16:creationId xmlns:a16="http://schemas.microsoft.com/office/drawing/2014/main" id="{8F9E8E69-882F-89B7-13CA-441A870798C7}"/>
              </a:ext>
            </a:extLst>
          </p:cNvPr>
          <p:cNvPicPr>
            <a:picLocks noChangeAspect="1"/>
          </p:cNvPicPr>
          <p:nvPr/>
        </p:nvPicPr>
        <p:blipFill>
          <a:blip r:embed="rId4"/>
          <a:stretch>
            <a:fillRect/>
          </a:stretch>
        </p:blipFill>
        <p:spPr>
          <a:xfrm>
            <a:off x="5466476" y="2044481"/>
            <a:ext cx="5993003" cy="34730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722974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914400" y="1340427"/>
            <a:ext cx="8177645" cy="1077218"/>
          </a:xfrm>
          <a:prstGeom prst="rect">
            <a:avLst/>
          </a:prstGeom>
          <a:noFill/>
        </p:spPr>
        <p:txBody>
          <a:bodyPr wrap="square" rtlCol="0">
            <a:spAutoFit/>
          </a:bodyPr>
          <a:lstStyle/>
          <a:p>
            <a:r>
              <a:rPr lang="en-IE" sz="2800" dirty="0">
                <a:hlinkClick r:id="rId2"/>
              </a:rPr>
              <a:t>https://tinyurl.com/4mhs777s</a:t>
            </a:r>
            <a:endParaRPr lang="en-IE" sz="2800" dirty="0"/>
          </a:p>
          <a:p>
            <a:endParaRPr lang="en-IE" dirty="0"/>
          </a:p>
          <a:p>
            <a:endParaRPr lang="en-IE" dirty="0"/>
          </a:p>
        </p:txBody>
      </p:sp>
      <p:pic>
        <p:nvPicPr>
          <p:cNvPr id="6" name="Picture 5">
            <a:extLst>
              <a:ext uri="{FF2B5EF4-FFF2-40B4-BE49-F238E27FC236}">
                <a16:creationId xmlns:a16="http://schemas.microsoft.com/office/drawing/2014/main" id="{182C166E-6193-E5F7-899D-AB65A079E158}"/>
              </a:ext>
            </a:extLst>
          </p:cNvPr>
          <p:cNvPicPr>
            <a:picLocks noChangeAspect="1"/>
          </p:cNvPicPr>
          <p:nvPr/>
        </p:nvPicPr>
        <p:blipFill>
          <a:blip r:embed="rId3"/>
          <a:stretch>
            <a:fillRect/>
          </a:stretch>
        </p:blipFill>
        <p:spPr>
          <a:xfrm>
            <a:off x="806279" y="2440073"/>
            <a:ext cx="3637508" cy="3700953"/>
          </a:xfrm>
          <a:prstGeom prst="rect">
            <a:avLst/>
          </a:prstGeom>
        </p:spPr>
      </p:pic>
      <p:pic>
        <p:nvPicPr>
          <p:cNvPr id="8" name="Picture 7">
            <a:extLst>
              <a:ext uri="{FF2B5EF4-FFF2-40B4-BE49-F238E27FC236}">
                <a16:creationId xmlns:a16="http://schemas.microsoft.com/office/drawing/2014/main" id="{8EA4438C-76EB-DDD0-69B2-0EF1BFF6EF88}"/>
              </a:ext>
            </a:extLst>
          </p:cNvPr>
          <p:cNvPicPr>
            <a:picLocks noChangeAspect="1"/>
          </p:cNvPicPr>
          <p:nvPr/>
        </p:nvPicPr>
        <p:blipFill>
          <a:blip r:embed="rId4"/>
          <a:stretch>
            <a:fillRect/>
          </a:stretch>
        </p:blipFill>
        <p:spPr>
          <a:xfrm>
            <a:off x="5384759" y="2150918"/>
            <a:ext cx="6282499" cy="28689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6094378" cy="1325563"/>
          </a:xfrm>
        </p:spPr>
        <p:txBody>
          <a:bodyPr>
            <a:normAutofit/>
          </a:bodyPr>
          <a:lstStyle/>
          <a:p>
            <a:r>
              <a:rPr lang="en-IE" sz="3200" b="1" dirty="0">
                <a:solidFill>
                  <a:schemeClr val="tx1"/>
                </a:solidFill>
              </a:rPr>
              <a:t>Prime Numbers </a:t>
            </a:r>
            <a:r>
              <a:rPr lang="en-IE" sz="3200" b="1" dirty="0" err="1">
                <a:solidFill>
                  <a:schemeClr val="tx1"/>
                </a:solidFill>
              </a:rPr>
              <a:t>Polypad</a:t>
            </a:r>
            <a:endParaRPr lang="en-IE" sz="3200" b="1" dirty="0">
              <a:solidFill>
                <a:schemeClr val="tx1"/>
              </a:solidFill>
            </a:endParaRPr>
          </a:p>
        </p:txBody>
      </p:sp>
    </p:spTree>
    <p:extLst>
      <p:ext uri="{BB962C8B-B14F-4D97-AF65-F5344CB8AC3E}">
        <p14:creationId xmlns:p14="http://schemas.microsoft.com/office/powerpoint/2010/main" val="1322426398"/>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https://tinyurl.com/yc4cvdxs</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Fractions </a:t>
            </a:r>
            <a:r>
              <a:rPr lang="en-IE" sz="3200" b="1" dirty="0" err="1">
                <a:solidFill>
                  <a:schemeClr val="tx1"/>
                </a:solidFill>
              </a:rPr>
              <a:t>Polypad</a:t>
            </a:r>
            <a:endParaRPr lang="en-IE" sz="3200" b="1" dirty="0">
              <a:solidFill>
                <a:schemeClr val="tx1"/>
              </a:solidFill>
            </a:endParaRPr>
          </a:p>
        </p:txBody>
      </p:sp>
      <p:pic>
        <p:nvPicPr>
          <p:cNvPr id="3" name="Picture 2">
            <a:extLst>
              <a:ext uri="{FF2B5EF4-FFF2-40B4-BE49-F238E27FC236}">
                <a16:creationId xmlns:a16="http://schemas.microsoft.com/office/drawing/2014/main" id="{C884A1F2-AD4A-81EB-8EAC-42B3A8E1D2FF}"/>
              </a:ext>
            </a:extLst>
          </p:cNvPr>
          <p:cNvPicPr>
            <a:picLocks noChangeAspect="1"/>
          </p:cNvPicPr>
          <p:nvPr/>
        </p:nvPicPr>
        <p:blipFill>
          <a:blip r:embed="rId3"/>
          <a:stretch>
            <a:fillRect/>
          </a:stretch>
        </p:blipFill>
        <p:spPr>
          <a:xfrm>
            <a:off x="391722" y="2087763"/>
            <a:ext cx="3747791" cy="3834947"/>
          </a:xfrm>
          <a:prstGeom prst="rect">
            <a:avLst/>
          </a:prstGeom>
        </p:spPr>
      </p:pic>
      <p:pic>
        <p:nvPicPr>
          <p:cNvPr id="7" name="Picture 6">
            <a:extLst>
              <a:ext uri="{FF2B5EF4-FFF2-40B4-BE49-F238E27FC236}">
                <a16:creationId xmlns:a16="http://schemas.microsoft.com/office/drawing/2014/main" id="{D0885991-7389-5F06-9890-F474EF3F5543}"/>
              </a:ext>
            </a:extLst>
          </p:cNvPr>
          <p:cNvPicPr>
            <a:picLocks noChangeAspect="1"/>
          </p:cNvPicPr>
          <p:nvPr/>
        </p:nvPicPr>
        <p:blipFill>
          <a:blip r:embed="rId4"/>
          <a:stretch>
            <a:fillRect/>
          </a:stretch>
        </p:blipFill>
        <p:spPr>
          <a:xfrm>
            <a:off x="5112668" y="1866679"/>
            <a:ext cx="6913398" cy="3650895"/>
          </a:xfrm>
          <a:prstGeom prst="rect">
            <a:avLst/>
          </a:prstGeom>
        </p:spPr>
      </p:pic>
    </p:spTree>
    <p:extLst>
      <p:ext uri="{BB962C8B-B14F-4D97-AF65-F5344CB8AC3E}">
        <p14:creationId xmlns:p14="http://schemas.microsoft.com/office/powerpoint/2010/main" val="228086110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81108"/>
            <a:ext cx="8177645" cy="1138773"/>
          </a:xfrm>
          <a:prstGeom prst="rect">
            <a:avLst/>
          </a:prstGeom>
          <a:noFill/>
        </p:spPr>
        <p:txBody>
          <a:bodyPr wrap="square" rtlCol="0">
            <a:spAutoFit/>
          </a:bodyPr>
          <a:lstStyle/>
          <a:p>
            <a:r>
              <a:rPr lang="en-IE" sz="3200" dirty="0">
                <a:hlinkClick r:id="rId2"/>
              </a:rPr>
              <a:t>https://tinyurl.com/muuybsfb</a:t>
            </a:r>
            <a:endParaRPr lang="en-IE" sz="32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Dice </a:t>
            </a:r>
            <a:r>
              <a:rPr lang="en-IE" sz="3200" b="1" dirty="0" err="1">
                <a:solidFill>
                  <a:schemeClr val="tx1"/>
                </a:solidFill>
              </a:rPr>
              <a:t>Polypad</a:t>
            </a:r>
            <a:endParaRPr lang="en-IE" sz="3200" b="1" dirty="0">
              <a:solidFill>
                <a:schemeClr val="tx1"/>
              </a:solidFill>
            </a:endParaRPr>
          </a:p>
        </p:txBody>
      </p:sp>
      <p:pic>
        <p:nvPicPr>
          <p:cNvPr id="8" name="Picture 7">
            <a:extLst>
              <a:ext uri="{FF2B5EF4-FFF2-40B4-BE49-F238E27FC236}">
                <a16:creationId xmlns:a16="http://schemas.microsoft.com/office/drawing/2014/main" id="{E4B14975-2A5A-27F2-9A5A-460C9E5643A0}"/>
              </a:ext>
            </a:extLst>
          </p:cNvPr>
          <p:cNvPicPr>
            <a:picLocks noChangeAspect="1"/>
          </p:cNvPicPr>
          <p:nvPr/>
        </p:nvPicPr>
        <p:blipFill>
          <a:blip r:embed="rId3"/>
          <a:stretch>
            <a:fillRect/>
          </a:stretch>
        </p:blipFill>
        <p:spPr>
          <a:xfrm>
            <a:off x="4796538" y="2566219"/>
            <a:ext cx="7095194" cy="2910673"/>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CB94243E-D96C-7475-161A-71858B33926C}"/>
              </a:ext>
            </a:extLst>
          </p:cNvPr>
          <p:cNvPicPr>
            <a:picLocks noChangeAspect="1"/>
          </p:cNvPicPr>
          <p:nvPr/>
        </p:nvPicPr>
        <p:blipFill>
          <a:blip r:embed="rId4"/>
          <a:stretch>
            <a:fillRect/>
          </a:stretch>
        </p:blipFill>
        <p:spPr>
          <a:xfrm>
            <a:off x="391722" y="2323020"/>
            <a:ext cx="3624223" cy="3839952"/>
          </a:xfrm>
          <a:prstGeom prst="rect">
            <a:avLst/>
          </a:prstGeom>
        </p:spPr>
      </p:pic>
    </p:spTree>
    <p:extLst>
      <p:ext uri="{BB962C8B-B14F-4D97-AF65-F5344CB8AC3E}">
        <p14:creationId xmlns:p14="http://schemas.microsoft.com/office/powerpoint/2010/main" val="309519646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FD0CB-0A00-51C7-F183-98566BB5CFB8}"/>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835C6AB2-05A9-A205-4B92-56D8E349D144}"/>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IE" b="1"/>
              <a:t>Equation of a Line Polypad</a:t>
            </a:r>
          </a:p>
        </p:txBody>
      </p:sp>
      <p:pic>
        <p:nvPicPr>
          <p:cNvPr id="5" name="Picture 4">
            <a:extLst>
              <a:ext uri="{FF2B5EF4-FFF2-40B4-BE49-F238E27FC236}">
                <a16:creationId xmlns:a16="http://schemas.microsoft.com/office/drawing/2014/main" id="{7550F421-8D03-3910-0DF5-D8375BC206CD}"/>
              </a:ext>
            </a:extLst>
          </p:cNvPr>
          <p:cNvPicPr>
            <a:picLocks noChangeAspect="1"/>
          </p:cNvPicPr>
          <p:nvPr/>
        </p:nvPicPr>
        <p:blipFill>
          <a:blip r:embed="rId2"/>
          <a:stretch>
            <a:fillRect/>
          </a:stretch>
        </p:blipFill>
        <p:spPr>
          <a:xfrm>
            <a:off x="1347414" y="1825625"/>
            <a:ext cx="4163172" cy="4351338"/>
          </a:xfrm>
          <a:prstGeom prst="rect">
            <a:avLst/>
          </a:prstGeom>
          <a:noFill/>
        </p:spPr>
      </p:pic>
      <p:sp>
        <p:nvSpPr>
          <p:cNvPr id="4" name="TextBox 3">
            <a:extLst>
              <a:ext uri="{FF2B5EF4-FFF2-40B4-BE49-F238E27FC236}">
                <a16:creationId xmlns:a16="http://schemas.microsoft.com/office/drawing/2014/main" id="{7CA1CA93-F7E9-A4BF-720B-A4B5FBB6E03A}"/>
              </a:ext>
            </a:extLst>
          </p:cNvPr>
          <p:cNvSpPr txBox="1"/>
          <p:nvPr/>
        </p:nvSpPr>
        <p:spPr>
          <a:xfrm>
            <a:off x="6172200" y="1825625"/>
            <a:ext cx="5181600" cy="4351338"/>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endParaRPr lang="en-US" sz="2800" dirty="0">
              <a:solidFill>
                <a:srgbClr val="0E85AA"/>
              </a:solidFill>
            </a:endParaRPr>
          </a:p>
        </p:txBody>
      </p:sp>
      <p:pic>
        <p:nvPicPr>
          <p:cNvPr id="7" name="Picture 6">
            <a:extLst>
              <a:ext uri="{FF2B5EF4-FFF2-40B4-BE49-F238E27FC236}">
                <a16:creationId xmlns:a16="http://schemas.microsoft.com/office/drawing/2014/main" id="{AFF042DA-FFF2-038D-D3DB-827E1CD559FA}"/>
              </a:ext>
            </a:extLst>
          </p:cNvPr>
          <p:cNvPicPr>
            <a:picLocks noChangeAspect="1"/>
          </p:cNvPicPr>
          <p:nvPr/>
        </p:nvPicPr>
        <p:blipFill>
          <a:blip r:embed="rId3"/>
          <a:stretch>
            <a:fillRect/>
          </a:stretch>
        </p:blipFill>
        <p:spPr>
          <a:xfrm>
            <a:off x="6264144" y="2631990"/>
            <a:ext cx="4375755" cy="3097242"/>
          </a:xfrm>
          <a:prstGeom prst="rect">
            <a:avLst/>
          </a:prstGeom>
        </p:spPr>
      </p:pic>
      <p:sp>
        <p:nvSpPr>
          <p:cNvPr id="11" name="TextBox 10">
            <a:extLst>
              <a:ext uri="{FF2B5EF4-FFF2-40B4-BE49-F238E27FC236}">
                <a16:creationId xmlns:a16="http://schemas.microsoft.com/office/drawing/2014/main" id="{264C54C8-4C13-E518-4845-271237F2BAA4}"/>
              </a:ext>
            </a:extLst>
          </p:cNvPr>
          <p:cNvSpPr txBox="1"/>
          <p:nvPr/>
        </p:nvSpPr>
        <p:spPr>
          <a:xfrm>
            <a:off x="838200" y="1416469"/>
            <a:ext cx="7663249" cy="996170"/>
          </a:xfrm>
          <a:prstGeom prst="rect">
            <a:avLst/>
          </a:prstGeom>
          <a:noFill/>
        </p:spPr>
        <p:txBody>
          <a:bodyPr wrap="square">
            <a:spAutoFit/>
          </a:bodyPr>
          <a:lstStyle/>
          <a:p>
            <a:pPr>
              <a:lnSpc>
                <a:spcPct val="90000"/>
              </a:lnSpc>
              <a:spcBef>
                <a:spcPts val="1000"/>
              </a:spcBef>
            </a:pPr>
            <a:r>
              <a:rPr lang="en-US" sz="2800" dirty="0">
                <a:hlinkClick r:id="rId4"/>
              </a:rPr>
              <a:t>https://tinyurl.com/mrvw95s4</a:t>
            </a:r>
            <a:endParaRPr lang="en-US" sz="2800" dirty="0"/>
          </a:p>
          <a:p>
            <a:pPr>
              <a:lnSpc>
                <a:spcPct val="90000"/>
              </a:lnSpc>
              <a:spcBef>
                <a:spcPts val="1000"/>
              </a:spcBef>
            </a:pPr>
            <a:endParaRPr lang="en-US" sz="2800" dirty="0"/>
          </a:p>
        </p:txBody>
      </p:sp>
    </p:spTree>
    <p:extLst>
      <p:ext uri="{BB962C8B-B14F-4D97-AF65-F5344CB8AC3E}">
        <p14:creationId xmlns:p14="http://schemas.microsoft.com/office/powerpoint/2010/main" val="2524306412"/>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https://tinyurl.com/237bc9pp</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6094378" cy="1325563"/>
          </a:xfrm>
        </p:spPr>
        <p:txBody>
          <a:bodyPr>
            <a:normAutofit/>
          </a:bodyPr>
          <a:lstStyle/>
          <a:p>
            <a:r>
              <a:rPr lang="en-IE" sz="3200" b="1" dirty="0">
                <a:solidFill>
                  <a:schemeClr val="tx1"/>
                </a:solidFill>
              </a:rPr>
              <a:t>Algebra </a:t>
            </a:r>
            <a:r>
              <a:rPr lang="en-IE" sz="3200" b="1" dirty="0" err="1">
                <a:solidFill>
                  <a:schemeClr val="tx1"/>
                </a:solidFill>
              </a:rPr>
              <a:t>Polypad</a:t>
            </a:r>
            <a:endParaRPr lang="en-IE" sz="3200" b="1" dirty="0">
              <a:solidFill>
                <a:schemeClr val="tx1"/>
              </a:solidFill>
            </a:endParaRPr>
          </a:p>
        </p:txBody>
      </p:sp>
      <p:pic>
        <p:nvPicPr>
          <p:cNvPr id="3" name="Picture 2">
            <a:extLst>
              <a:ext uri="{FF2B5EF4-FFF2-40B4-BE49-F238E27FC236}">
                <a16:creationId xmlns:a16="http://schemas.microsoft.com/office/drawing/2014/main" id="{90D5F7AE-1A0D-D960-A956-DB170253E252}"/>
              </a:ext>
            </a:extLst>
          </p:cNvPr>
          <p:cNvPicPr>
            <a:picLocks noChangeAspect="1"/>
          </p:cNvPicPr>
          <p:nvPr/>
        </p:nvPicPr>
        <p:blipFill>
          <a:blip r:embed="rId3"/>
          <a:stretch>
            <a:fillRect/>
          </a:stretch>
        </p:blipFill>
        <p:spPr>
          <a:xfrm>
            <a:off x="391723" y="3057654"/>
            <a:ext cx="3120404" cy="3120404"/>
          </a:xfrm>
          <a:prstGeom prst="rect">
            <a:avLst/>
          </a:prstGeom>
        </p:spPr>
      </p:pic>
      <p:pic>
        <p:nvPicPr>
          <p:cNvPr id="7" name="Picture 6">
            <a:extLst>
              <a:ext uri="{FF2B5EF4-FFF2-40B4-BE49-F238E27FC236}">
                <a16:creationId xmlns:a16="http://schemas.microsoft.com/office/drawing/2014/main" id="{00737C3F-488C-ADDC-F424-85E22B356648}"/>
              </a:ext>
            </a:extLst>
          </p:cNvPr>
          <p:cNvPicPr>
            <a:picLocks noChangeAspect="1"/>
          </p:cNvPicPr>
          <p:nvPr/>
        </p:nvPicPr>
        <p:blipFill>
          <a:blip r:embed="rId4"/>
          <a:stretch>
            <a:fillRect/>
          </a:stretch>
        </p:blipFill>
        <p:spPr>
          <a:xfrm>
            <a:off x="4911547" y="2101654"/>
            <a:ext cx="6366053" cy="29067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93818901"/>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https://tinyurl.com/yn3ej6w8</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Multiplication and Factorising </a:t>
            </a:r>
            <a:r>
              <a:rPr lang="en-IE" sz="3200" b="1" dirty="0" err="1">
                <a:solidFill>
                  <a:schemeClr val="tx1"/>
                </a:solidFill>
              </a:rPr>
              <a:t>Polypad</a:t>
            </a:r>
            <a:endParaRPr lang="en-IE" sz="3200" b="1" dirty="0">
              <a:solidFill>
                <a:schemeClr val="tx1"/>
              </a:solidFill>
            </a:endParaRPr>
          </a:p>
        </p:txBody>
      </p:sp>
      <p:pic>
        <p:nvPicPr>
          <p:cNvPr id="5" name="Picture 4">
            <a:extLst>
              <a:ext uri="{FF2B5EF4-FFF2-40B4-BE49-F238E27FC236}">
                <a16:creationId xmlns:a16="http://schemas.microsoft.com/office/drawing/2014/main" id="{FD79A1DD-4441-C3F1-53A9-81B6545CEBBE}"/>
              </a:ext>
            </a:extLst>
          </p:cNvPr>
          <p:cNvPicPr>
            <a:picLocks noChangeAspect="1"/>
          </p:cNvPicPr>
          <p:nvPr/>
        </p:nvPicPr>
        <p:blipFill>
          <a:blip r:embed="rId3"/>
          <a:stretch>
            <a:fillRect/>
          </a:stretch>
        </p:blipFill>
        <p:spPr>
          <a:xfrm>
            <a:off x="731229" y="2364173"/>
            <a:ext cx="2993058" cy="3153401"/>
          </a:xfrm>
          <a:prstGeom prst="rect">
            <a:avLst/>
          </a:prstGeom>
        </p:spPr>
      </p:pic>
      <p:pic>
        <p:nvPicPr>
          <p:cNvPr id="8" name="Picture 7">
            <a:extLst>
              <a:ext uri="{FF2B5EF4-FFF2-40B4-BE49-F238E27FC236}">
                <a16:creationId xmlns:a16="http://schemas.microsoft.com/office/drawing/2014/main" id="{E7627BC8-D351-E246-4E06-627B893FAEB8}"/>
              </a:ext>
            </a:extLst>
          </p:cNvPr>
          <p:cNvPicPr>
            <a:picLocks noChangeAspect="1"/>
          </p:cNvPicPr>
          <p:nvPr/>
        </p:nvPicPr>
        <p:blipFill>
          <a:blip r:embed="rId4"/>
          <a:stretch>
            <a:fillRect/>
          </a:stretch>
        </p:blipFill>
        <p:spPr>
          <a:xfrm>
            <a:off x="6112985" y="1666966"/>
            <a:ext cx="4493915" cy="31534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0090721"/>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https://tinyurl.com/5n6jpff9</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Additional Activity</a:t>
            </a:r>
          </a:p>
        </p:txBody>
      </p:sp>
      <p:pic>
        <p:nvPicPr>
          <p:cNvPr id="3" name="Picture 2">
            <a:extLst>
              <a:ext uri="{FF2B5EF4-FFF2-40B4-BE49-F238E27FC236}">
                <a16:creationId xmlns:a16="http://schemas.microsoft.com/office/drawing/2014/main" id="{7E44EB7F-8B1D-4C13-D824-BCB59FC9EB23}"/>
              </a:ext>
            </a:extLst>
          </p:cNvPr>
          <p:cNvPicPr>
            <a:picLocks noChangeAspect="1"/>
          </p:cNvPicPr>
          <p:nvPr/>
        </p:nvPicPr>
        <p:blipFill>
          <a:blip r:embed="rId3"/>
          <a:stretch>
            <a:fillRect/>
          </a:stretch>
        </p:blipFill>
        <p:spPr>
          <a:xfrm>
            <a:off x="391722" y="2049251"/>
            <a:ext cx="3879073" cy="3857279"/>
          </a:xfrm>
          <a:prstGeom prst="rect">
            <a:avLst/>
          </a:prstGeom>
        </p:spPr>
      </p:pic>
      <p:pic>
        <p:nvPicPr>
          <p:cNvPr id="7" name="Picture 6">
            <a:extLst>
              <a:ext uri="{FF2B5EF4-FFF2-40B4-BE49-F238E27FC236}">
                <a16:creationId xmlns:a16="http://schemas.microsoft.com/office/drawing/2014/main" id="{6823D5E5-9B39-E6D5-1938-41A381641C87}"/>
              </a:ext>
            </a:extLst>
          </p:cNvPr>
          <p:cNvPicPr>
            <a:picLocks noChangeAspect="1"/>
          </p:cNvPicPr>
          <p:nvPr/>
        </p:nvPicPr>
        <p:blipFill>
          <a:blip r:embed="rId4"/>
          <a:stretch>
            <a:fillRect/>
          </a:stretch>
        </p:blipFill>
        <p:spPr>
          <a:xfrm>
            <a:off x="5215440" y="1269983"/>
            <a:ext cx="4929457" cy="46284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2344052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0A305-71B3-7CB7-DFD7-DEB3414B7EEE}"/>
              </a:ext>
            </a:extLst>
          </p:cNvPr>
          <p:cNvSpPr>
            <a:spLocks noGrp="1"/>
          </p:cNvSpPr>
          <p:nvPr>
            <p:ph type="title"/>
          </p:nvPr>
        </p:nvSpPr>
        <p:spPr>
          <a:xfrm>
            <a:off x="498218" y="589133"/>
            <a:ext cx="10515600" cy="922250"/>
          </a:xfrm>
        </p:spPr>
        <p:txBody>
          <a:bodyPr/>
          <a:lstStyle/>
          <a:p>
            <a:r>
              <a:rPr lang="en-GB" dirty="0"/>
              <a:t>Creating a </a:t>
            </a:r>
            <a:r>
              <a:rPr lang="en-GB" dirty="0" err="1"/>
              <a:t>Polypad</a:t>
            </a:r>
            <a:endParaRPr lang="en-IE" dirty="0"/>
          </a:p>
        </p:txBody>
      </p:sp>
      <p:pic>
        <p:nvPicPr>
          <p:cNvPr id="4" name="Picture 3">
            <a:extLst>
              <a:ext uri="{FF2B5EF4-FFF2-40B4-BE49-F238E27FC236}">
                <a16:creationId xmlns:a16="http://schemas.microsoft.com/office/drawing/2014/main" id="{0C58617F-28F5-18FC-E035-4BAB14A1B717}"/>
              </a:ext>
            </a:extLst>
          </p:cNvPr>
          <p:cNvPicPr>
            <a:picLocks noChangeAspect="1"/>
          </p:cNvPicPr>
          <p:nvPr/>
        </p:nvPicPr>
        <p:blipFill>
          <a:blip r:embed="rId2"/>
          <a:stretch>
            <a:fillRect/>
          </a:stretch>
        </p:blipFill>
        <p:spPr>
          <a:xfrm rot="20493164">
            <a:off x="8121306" y="3220104"/>
            <a:ext cx="3235354" cy="1327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5689C25C-8B56-8BD7-AACA-16815A263ED5}"/>
              </a:ext>
            </a:extLst>
          </p:cNvPr>
          <p:cNvPicPr>
            <a:picLocks noChangeAspect="1"/>
          </p:cNvPicPr>
          <p:nvPr/>
        </p:nvPicPr>
        <p:blipFill>
          <a:blip r:embed="rId3"/>
          <a:stretch>
            <a:fillRect/>
          </a:stretch>
        </p:blipFill>
        <p:spPr>
          <a:xfrm rot="495479">
            <a:off x="6117926" y="967797"/>
            <a:ext cx="2080652" cy="19536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58363C3A-DC40-8E5F-8C94-70ACD8C567B2}"/>
              </a:ext>
            </a:extLst>
          </p:cNvPr>
          <p:cNvPicPr>
            <a:picLocks noChangeAspect="1"/>
          </p:cNvPicPr>
          <p:nvPr/>
        </p:nvPicPr>
        <p:blipFill>
          <a:blip r:embed="rId4"/>
          <a:stretch>
            <a:fillRect/>
          </a:stretch>
        </p:blipFill>
        <p:spPr>
          <a:xfrm rot="619184">
            <a:off x="3995243" y="2402667"/>
            <a:ext cx="2229142" cy="12918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962E8389-CE37-2134-9204-7701A0D8608E}"/>
              </a:ext>
            </a:extLst>
          </p:cNvPr>
          <p:cNvPicPr>
            <a:picLocks noChangeAspect="1"/>
          </p:cNvPicPr>
          <p:nvPr/>
        </p:nvPicPr>
        <p:blipFill>
          <a:blip r:embed="rId5"/>
          <a:stretch>
            <a:fillRect/>
          </a:stretch>
        </p:blipFill>
        <p:spPr>
          <a:xfrm rot="20870389">
            <a:off x="834075" y="2572179"/>
            <a:ext cx="1713641" cy="17136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13BE5422-E2EC-7CC5-AFA0-6C9918126633}"/>
              </a:ext>
            </a:extLst>
          </p:cNvPr>
          <p:cNvPicPr>
            <a:picLocks noChangeAspect="1"/>
          </p:cNvPicPr>
          <p:nvPr/>
        </p:nvPicPr>
        <p:blipFill>
          <a:blip r:embed="rId6"/>
          <a:stretch>
            <a:fillRect/>
          </a:stretch>
        </p:blipFill>
        <p:spPr>
          <a:xfrm>
            <a:off x="4006877" y="4750166"/>
            <a:ext cx="2875836" cy="1518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6BABC8CC-EC10-4BA5-A9A7-DC49A50032E6}"/>
              </a:ext>
            </a:extLst>
          </p:cNvPr>
          <p:cNvPicPr>
            <a:picLocks noChangeAspect="1"/>
          </p:cNvPicPr>
          <p:nvPr/>
        </p:nvPicPr>
        <p:blipFill>
          <a:blip r:embed="rId7"/>
          <a:stretch>
            <a:fillRect/>
          </a:stretch>
        </p:blipFill>
        <p:spPr>
          <a:xfrm rot="862250">
            <a:off x="8657990" y="1110425"/>
            <a:ext cx="2198758" cy="1542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a:extLst>
              <a:ext uri="{FF2B5EF4-FFF2-40B4-BE49-F238E27FC236}">
                <a16:creationId xmlns:a16="http://schemas.microsoft.com/office/drawing/2014/main" id="{DA1C423D-BB48-10BD-8AE7-A1E28A81DF2D}"/>
              </a:ext>
            </a:extLst>
          </p:cNvPr>
          <p:cNvPicPr>
            <a:picLocks noChangeAspect="1"/>
          </p:cNvPicPr>
          <p:nvPr/>
        </p:nvPicPr>
        <p:blipFill>
          <a:blip r:embed="rId8"/>
          <a:stretch>
            <a:fillRect/>
          </a:stretch>
        </p:blipFill>
        <p:spPr>
          <a:xfrm rot="21086558">
            <a:off x="9790194" y="4656889"/>
            <a:ext cx="2098938" cy="958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2C5A7632-8B39-2BF0-F5E8-D02E06D76718}"/>
              </a:ext>
            </a:extLst>
          </p:cNvPr>
          <p:cNvPicPr>
            <a:picLocks noChangeAspect="1"/>
          </p:cNvPicPr>
          <p:nvPr/>
        </p:nvPicPr>
        <p:blipFill>
          <a:blip r:embed="rId9"/>
          <a:stretch>
            <a:fillRect/>
          </a:stretch>
        </p:blipFill>
        <p:spPr>
          <a:xfrm rot="20804102">
            <a:off x="1160254" y="5177729"/>
            <a:ext cx="1930208" cy="881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5581761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40D12-38C2-1EB2-1066-3AA935496021}"/>
              </a:ext>
            </a:extLst>
          </p:cNvPr>
          <p:cNvSpPr>
            <a:spLocks noGrp="1"/>
          </p:cNvSpPr>
          <p:nvPr>
            <p:ph type="title"/>
          </p:nvPr>
        </p:nvSpPr>
        <p:spPr/>
        <p:txBody>
          <a:bodyPr/>
          <a:lstStyle/>
          <a:p>
            <a:r>
              <a:rPr lang="en-IE"/>
              <a:t>Mathematics &amp; Computer Science</a:t>
            </a:r>
          </a:p>
        </p:txBody>
      </p:sp>
      <p:sp>
        <p:nvSpPr>
          <p:cNvPr id="4" name="Content Placeholder 3">
            <a:extLst>
              <a:ext uri="{FF2B5EF4-FFF2-40B4-BE49-F238E27FC236}">
                <a16:creationId xmlns:a16="http://schemas.microsoft.com/office/drawing/2014/main" id="{894F6F60-3A30-15DE-E8A4-7F263501A744}"/>
              </a:ext>
            </a:extLst>
          </p:cNvPr>
          <p:cNvSpPr>
            <a:spLocks noGrp="1"/>
          </p:cNvSpPr>
          <p:nvPr>
            <p:ph idx="1"/>
          </p:nvPr>
        </p:nvSpPr>
        <p:spPr>
          <a:xfrm>
            <a:off x="838199" y="1499538"/>
            <a:ext cx="10515600" cy="4351338"/>
          </a:xfrm>
        </p:spPr>
        <p:txBody>
          <a:bodyPr/>
          <a:lstStyle/>
          <a:p>
            <a:pPr marL="0" indent="0">
              <a:buNone/>
            </a:pPr>
            <a:r>
              <a:rPr lang="en-IE" dirty="0">
                <a:hlinkClick r:id="rId3"/>
              </a:rPr>
              <a:t>https://oide.ie/post-primary/home/mathematics/</a:t>
            </a:r>
            <a:endParaRPr lang="en-IE" dirty="0"/>
          </a:p>
          <a:p>
            <a:pPr marL="0" indent="0">
              <a:buNone/>
            </a:pPr>
            <a:endParaRPr lang="en-IE" dirty="0"/>
          </a:p>
          <a:p>
            <a:r>
              <a:rPr lang="en-IE" dirty="0"/>
              <a:t>Applied Mathematics	       </a:t>
            </a:r>
            <a:r>
              <a:rPr lang="en-IE" b="0" i="0" dirty="0">
                <a:effectLst/>
                <a:latin typeface="TwitterChirp"/>
              </a:rPr>
              <a:t>@OideAppliedMath</a:t>
            </a:r>
            <a:endParaRPr lang="en-IE" dirty="0"/>
          </a:p>
          <a:p>
            <a:r>
              <a:rPr lang="en-IE" dirty="0"/>
              <a:t>Computer Science	       </a:t>
            </a:r>
            <a:r>
              <a:rPr lang="en-IE" b="0" i="0" dirty="0">
                <a:effectLst/>
                <a:highlight>
                  <a:srgbClr val="FFFFFF"/>
                </a:highlight>
                <a:latin typeface="TwitterChirp"/>
              </a:rPr>
              <a:t>@Oide_CompSci</a:t>
            </a:r>
            <a:endParaRPr lang="en-IE" dirty="0"/>
          </a:p>
          <a:p>
            <a:r>
              <a:rPr lang="en-IE" dirty="0"/>
              <a:t>Mathematics 		       </a:t>
            </a:r>
            <a:r>
              <a:rPr lang="en-IE" dirty="0">
                <a:latin typeface="TwitterChirp"/>
              </a:rPr>
              <a:t>@Oide_PPMaths</a:t>
            </a:r>
          </a:p>
          <a:p>
            <a:r>
              <a:rPr lang="en-IE" dirty="0"/>
              <a:t>Numeracy</a:t>
            </a:r>
          </a:p>
          <a:p>
            <a:endParaRPr lang="en-IE" dirty="0"/>
          </a:p>
          <a:p>
            <a:pPr marL="0" indent="0">
              <a:buNone/>
            </a:pPr>
            <a:endParaRPr lang="en-IE" dirty="0"/>
          </a:p>
          <a:p>
            <a:endParaRPr lang="en-IE" dirty="0"/>
          </a:p>
          <a:p>
            <a:pPr marL="0" indent="0">
              <a:buNone/>
            </a:pPr>
            <a:endParaRPr lang="en-IE" dirty="0"/>
          </a:p>
        </p:txBody>
      </p:sp>
      <p:sp>
        <p:nvSpPr>
          <p:cNvPr id="3" name="Slide Number Placeholder 2">
            <a:extLst>
              <a:ext uri="{FF2B5EF4-FFF2-40B4-BE49-F238E27FC236}">
                <a16:creationId xmlns:a16="http://schemas.microsoft.com/office/drawing/2014/main" id="{E736A04E-93DC-2CDE-B430-D61AADA7DACC}"/>
              </a:ext>
            </a:extLst>
          </p:cNvPr>
          <p:cNvSpPr>
            <a:spLocks noGrp="1"/>
          </p:cNvSpPr>
          <p:nvPr>
            <p:ph type="sldNum" sz="quarter" idx="4"/>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B41CAFA-C62A-4CED-9744-7955D0D038F1}" type="slidenum">
              <a:rPr lang="en-IE" smtClean="0"/>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IE" sz="1800" b="0" i="0" u="none" strike="noStrike" kern="1200" cap="none" spc="0" normalizeH="0" baseline="0" noProof="0">
              <a:ln>
                <a:noFill/>
              </a:ln>
              <a:solidFill>
                <a:srgbClr val="E7E6E6">
                  <a:lumMod val="25000"/>
                </a:srgbClr>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DB6DAFF5-1D43-156E-0E2C-DA06BCAF4C6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788176" y="1579418"/>
            <a:ext cx="2888828" cy="3699164"/>
          </a:xfrm>
          <a:prstGeom prst="rect">
            <a:avLst/>
          </a:prstGeom>
        </p:spPr>
      </p:pic>
      <p:pic>
        <p:nvPicPr>
          <p:cNvPr id="5" name="Picture 4">
            <a:extLst>
              <a:ext uri="{FF2B5EF4-FFF2-40B4-BE49-F238E27FC236}">
                <a16:creationId xmlns:a16="http://schemas.microsoft.com/office/drawing/2014/main" id="{80267F97-E9C0-2822-61EC-5BE578EFE82F}"/>
              </a:ext>
            </a:extLst>
          </p:cNvPr>
          <p:cNvPicPr>
            <a:picLocks noChangeAspect="1"/>
          </p:cNvPicPr>
          <p:nvPr/>
        </p:nvPicPr>
        <p:blipFill>
          <a:blip r:embed="rId5"/>
          <a:stretch>
            <a:fillRect/>
          </a:stretch>
        </p:blipFill>
        <p:spPr>
          <a:xfrm>
            <a:off x="4642607" y="3015331"/>
            <a:ext cx="467236" cy="457079"/>
          </a:xfrm>
          <a:prstGeom prst="rect">
            <a:avLst/>
          </a:prstGeom>
        </p:spPr>
      </p:pic>
      <p:pic>
        <p:nvPicPr>
          <p:cNvPr id="8" name="Picture 7">
            <a:extLst>
              <a:ext uri="{FF2B5EF4-FFF2-40B4-BE49-F238E27FC236}">
                <a16:creationId xmlns:a16="http://schemas.microsoft.com/office/drawing/2014/main" id="{3F48ADD1-82A6-6CC1-E791-FD3046353773}"/>
              </a:ext>
            </a:extLst>
          </p:cNvPr>
          <p:cNvPicPr>
            <a:picLocks noChangeAspect="1"/>
          </p:cNvPicPr>
          <p:nvPr/>
        </p:nvPicPr>
        <p:blipFill>
          <a:blip r:embed="rId5"/>
          <a:stretch>
            <a:fillRect/>
          </a:stretch>
        </p:blipFill>
        <p:spPr>
          <a:xfrm>
            <a:off x="4642607" y="2518026"/>
            <a:ext cx="467236" cy="457079"/>
          </a:xfrm>
          <a:prstGeom prst="rect">
            <a:avLst/>
          </a:prstGeom>
        </p:spPr>
      </p:pic>
      <p:pic>
        <p:nvPicPr>
          <p:cNvPr id="9" name="Picture 8">
            <a:extLst>
              <a:ext uri="{FF2B5EF4-FFF2-40B4-BE49-F238E27FC236}">
                <a16:creationId xmlns:a16="http://schemas.microsoft.com/office/drawing/2014/main" id="{F986960D-DB32-6E1F-DB32-90029C668DB9}"/>
              </a:ext>
            </a:extLst>
          </p:cNvPr>
          <p:cNvPicPr>
            <a:picLocks noChangeAspect="1"/>
          </p:cNvPicPr>
          <p:nvPr/>
        </p:nvPicPr>
        <p:blipFill>
          <a:blip r:embed="rId6"/>
          <a:stretch>
            <a:fillRect/>
          </a:stretch>
        </p:blipFill>
        <p:spPr>
          <a:xfrm>
            <a:off x="4438996" y="4231727"/>
            <a:ext cx="1843715" cy="2093709"/>
          </a:xfrm>
          <a:prstGeom prst="rect">
            <a:avLst/>
          </a:prstGeom>
        </p:spPr>
      </p:pic>
      <p:pic>
        <p:nvPicPr>
          <p:cNvPr id="10" name="Picture 9">
            <a:extLst>
              <a:ext uri="{FF2B5EF4-FFF2-40B4-BE49-F238E27FC236}">
                <a16:creationId xmlns:a16="http://schemas.microsoft.com/office/drawing/2014/main" id="{C7A138D9-AA64-52F8-8C92-F39DD78DAD0F}"/>
              </a:ext>
            </a:extLst>
          </p:cNvPr>
          <p:cNvPicPr>
            <a:picLocks noChangeAspect="1"/>
          </p:cNvPicPr>
          <p:nvPr/>
        </p:nvPicPr>
        <p:blipFill>
          <a:blip r:embed="rId5"/>
          <a:stretch>
            <a:fillRect/>
          </a:stretch>
        </p:blipFill>
        <p:spPr>
          <a:xfrm>
            <a:off x="4642607" y="3512636"/>
            <a:ext cx="467236" cy="457079"/>
          </a:xfrm>
          <a:prstGeom prst="rect">
            <a:avLst/>
          </a:prstGeom>
        </p:spPr>
      </p:pic>
    </p:spTree>
    <p:extLst>
      <p:ext uri="{BB962C8B-B14F-4D97-AF65-F5344CB8AC3E}">
        <p14:creationId xmlns:p14="http://schemas.microsoft.com/office/powerpoint/2010/main" val="1294918250"/>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5E882-66EF-608C-6FE1-BA606622CDE1}"/>
              </a:ext>
            </a:extLst>
          </p:cNvPr>
          <p:cNvSpPr txBox="1"/>
          <p:nvPr/>
        </p:nvSpPr>
        <p:spPr>
          <a:xfrm>
            <a:off x="391723" y="1340426"/>
            <a:ext cx="8177645" cy="1077218"/>
          </a:xfrm>
          <a:prstGeom prst="rect">
            <a:avLst/>
          </a:prstGeom>
          <a:noFill/>
        </p:spPr>
        <p:txBody>
          <a:bodyPr wrap="square" rtlCol="0">
            <a:spAutoFit/>
          </a:bodyPr>
          <a:lstStyle/>
          <a:p>
            <a:r>
              <a:rPr lang="en-IE" sz="2800" dirty="0">
                <a:hlinkClick r:id="rId2"/>
              </a:rPr>
              <a:t>https://tinyurl.com/4sy3d29p</a:t>
            </a:r>
            <a:endParaRPr lang="en-IE" sz="2800" dirty="0"/>
          </a:p>
          <a:p>
            <a:endParaRPr lang="en-IE" dirty="0"/>
          </a:p>
          <a:p>
            <a:endParaRPr lang="en-IE" dirty="0"/>
          </a:p>
        </p:txBody>
      </p:sp>
      <p:sp>
        <p:nvSpPr>
          <p:cNvPr id="9" name="Title 1">
            <a:extLst>
              <a:ext uri="{FF2B5EF4-FFF2-40B4-BE49-F238E27FC236}">
                <a16:creationId xmlns:a16="http://schemas.microsoft.com/office/drawing/2014/main" id="{1C349067-7DF3-1A56-8128-3029349B3B79}"/>
              </a:ext>
            </a:extLst>
          </p:cNvPr>
          <p:cNvSpPr>
            <a:spLocks noGrp="1"/>
          </p:cNvSpPr>
          <p:nvPr>
            <p:ph type="title"/>
          </p:nvPr>
        </p:nvSpPr>
        <p:spPr>
          <a:xfrm>
            <a:off x="391723" y="-161815"/>
            <a:ext cx="8177644" cy="1325563"/>
          </a:xfrm>
        </p:spPr>
        <p:txBody>
          <a:bodyPr>
            <a:normAutofit/>
          </a:bodyPr>
          <a:lstStyle/>
          <a:p>
            <a:r>
              <a:rPr lang="en-IE" sz="3200" b="1" dirty="0">
                <a:solidFill>
                  <a:schemeClr val="tx1"/>
                </a:solidFill>
              </a:rPr>
              <a:t>Webinar</a:t>
            </a:r>
          </a:p>
        </p:txBody>
      </p:sp>
      <p:pic>
        <p:nvPicPr>
          <p:cNvPr id="5" name="Picture 4">
            <a:extLst>
              <a:ext uri="{FF2B5EF4-FFF2-40B4-BE49-F238E27FC236}">
                <a16:creationId xmlns:a16="http://schemas.microsoft.com/office/drawing/2014/main" id="{451C876B-C100-9E4B-3D06-A776C24AB1BD}"/>
              </a:ext>
            </a:extLst>
          </p:cNvPr>
          <p:cNvPicPr>
            <a:picLocks noChangeAspect="1"/>
          </p:cNvPicPr>
          <p:nvPr/>
        </p:nvPicPr>
        <p:blipFill>
          <a:blip r:embed="rId3"/>
          <a:stretch>
            <a:fillRect/>
          </a:stretch>
        </p:blipFill>
        <p:spPr>
          <a:xfrm>
            <a:off x="5198536" y="2214815"/>
            <a:ext cx="6410462" cy="3011812"/>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7">
            <a:extLst>
              <a:ext uri="{FF2B5EF4-FFF2-40B4-BE49-F238E27FC236}">
                <a16:creationId xmlns:a16="http://schemas.microsoft.com/office/drawing/2014/main" id="{38C0F857-E9EF-6E82-A0D8-D0C1F0D903F3}"/>
              </a:ext>
            </a:extLst>
          </p:cNvPr>
          <p:cNvPicPr>
            <a:picLocks noChangeAspect="1"/>
          </p:cNvPicPr>
          <p:nvPr/>
        </p:nvPicPr>
        <p:blipFill>
          <a:blip r:embed="rId4"/>
          <a:stretch>
            <a:fillRect/>
          </a:stretch>
        </p:blipFill>
        <p:spPr>
          <a:xfrm>
            <a:off x="391723" y="1879035"/>
            <a:ext cx="4253013" cy="4376646"/>
          </a:xfrm>
          <a:prstGeom prst="rect">
            <a:avLst/>
          </a:prstGeom>
        </p:spPr>
      </p:pic>
    </p:spTree>
    <p:extLst>
      <p:ext uri="{BB962C8B-B14F-4D97-AF65-F5344CB8AC3E}">
        <p14:creationId xmlns:p14="http://schemas.microsoft.com/office/powerpoint/2010/main" val="3478353723"/>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94E34-1575-09D6-05C5-7AE6E9F12F06}"/>
              </a:ext>
            </a:extLst>
          </p:cNvPr>
          <p:cNvSpPr>
            <a:spLocks noGrp="1"/>
          </p:cNvSpPr>
          <p:nvPr>
            <p:ph type="title"/>
          </p:nvPr>
        </p:nvSpPr>
        <p:spPr/>
        <p:txBody>
          <a:bodyPr/>
          <a:lstStyle/>
          <a:p>
            <a:r>
              <a:rPr lang="en-GB">
                <a:solidFill>
                  <a:srgbClr val="1987A8"/>
                </a:solidFill>
                <a:highlight>
                  <a:srgbClr val="FFFFFF"/>
                </a:highlight>
              </a:rPr>
              <a:t>Reflection</a:t>
            </a:r>
            <a:endParaRPr lang="en-IE"/>
          </a:p>
        </p:txBody>
      </p:sp>
      <p:sp>
        <p:nvSpPr>
          <p:cNvPr id="3" name="Content Placeholder 2">
            <a:extLst>
              <a:ext uri="{FF2B5EF4-FFF2-40B4-BE49-F238E27FC236}">
                <a16:creationId xmlns:a16="http://schemas.microsoft.com/office/drawing/2014/main" id="{5056B548-8CDB-7103-82BC-6FD33F3B3F2B}"/>
              </a:ext>
            </a:extLst>
          </p:cNvPr>
          <p:cNvSpPr>
            <a:spLocks noGrp="1"/>
          </p:cNvSpPr>
          <p:nvPr>
            <p:ph idx="1"/>
          </p:nvPr>
        </p:nvSpPr>
        <p:spPr/>
        <p:txBody>
          <a:bodyPr vert="horz" lIns="91440" tIns="45720" rIns="91440" bIns="45720" rtlCol="0" anchor="t">
            <a:normAutofit/>
          </a:bodyPr>
          <a:lstStyle/>
          <a:p>
            <a:pPr marL="0" lvl="0" indent="0" algn="l" rtl="0">
              <a:lnSpc>
                <a:spcPct val="150000"/>
              </a:lnSpc>
              <a:spcBef>
                <a:spcPts val="1000"/>
              </a:spcBef>
              <a:spcAft>
                <a:spcPts val="0"/>
              </a:spcAft>
              <a:buSzPts val="1800"/>
              <a:buNone/>
            </a:pPr>
            <a:r>
              <a:rPr lang="en-GB" dirty="0">
                <a:solidFill>
                  <a:srgbClr val="48A2BE"/>
                </a:solidFill>
              </a:rPr>
              <a:t>Which of </a:t>
            </a:r>
            <a:r>
              <a:rPr lang="en-GB" dirty="0" err="1">
                <a:solidFill>
                  <a:srgbClr val="48A2BE"/>
                </a:solidFill>
              </a:rPr>
              <a:t>Mathigon’s</a:t>
            </a:r>
            <a:r>
              <a:rPr lang="en-GB" dirty="0">
                <a:solidFill>
                  <a:srgbClr val="48A2BE"/>
                </a:solidFill>
              </a:rPr>
              <a:t> visual manipulatives can help my students develop conceptual understanding?</a:t>
            </a:r>
          </a:p>
          <a:p>
            <a:pPr marL="0" lvl="0" indent="0" algn="l" rtl="0">
              <a:lnSpc>
                <a:spcPct val="150000"/>
              </a:lnSpc>
              <a:spcBef>
                <a:spcPts val="1000"/>
              </a:spcBef>
              <a:spcAft>
                <a:spcPts val="0"/>
              </a:spcAft>
              <a:buSzPts val="1800"/>
              <a:buNone/>
            </a:pPr>
            <a:r>
              <a:rPr lang="en-GB" dirty="0">
                <a:solidFill>
                  <a:srgbClr val="48A2BE"/>
                </a:solidFill>
              </a:rPr>
              <a:t>Are there physical manipulatives that would complement the visual manipulatives discussed today?</a:t>
            </a:r>
          </a:p>
          <a:p>
            <a:pPr marL="0" indent="0">
              <a:buNone/>
            </a:pPr>
            <a:endParaRPr lang="en-IE" dirty="0">
              <a:solidFill>
                <a:srgbClr val="48A2BE"/>
              </a:solidFill>
            </a:endParaRPr>
          </a:p>
        </p:txBody>
      </p:sp>
      <p:pic>
        <p:nvPicPr>
          <p:cNvPr id="395" name="Google Shape;395;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25314" y="4602410"/>
            <a:ext cx="1490201" cy="1574553"/>
          </a:xfrm>
          <a:prstGeom prst="rect">
            <a:avLst/>
          </a:prstGeom>
          <a:noFill/>
          <a:ln>
            <a:noFill/>
          </a:ln>
        </p:spPr>
      </p:pic>
      <p:pic>
        <p:nvPicPr>
          <p:cNvPr id="396" name="Google Shape;396;p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014126" y="4007450"/>
            <a:ext cx="1332023" cy="1397105"/>
          </a:xfrm>
          <a:prstGeom prst="rect">
            <a:avLst/>
          </a:prstGeom>
          <a:noFill/>
          <a:ln>
            <a:noFill/>
          </a:ln>
        </p:spPr>
      </p:pic>
      <p:sp>
        <p:nvSpPr>
          <p:cNvPr id="8" name="Slide Number Placeholder 9">
            <a:extLst>
              <a:ext uri="{FF2B5EF4-FFF2-40B4-BE49-F238E27FC236}">
                <a16:creationId xmlns:a16="http://schemas.microsoft.com/office/drawing/2014/main" id="{8EF88238-39C9-01A6-2A42-1D1AEF56D76C}"/>
              </a:ext>
            </a:extLst>
          </p:cNvPr>
          <p:cNvSpPr txBox="1">
            <a:spLocks/>
          </p:cNvSpPr>
          <p:nvPr/>
        </p:nvSpPr>
        <p:spPr>
          <a:xfrm>
            <a:off x="0" y="6492875"/>
            <a:ext cx="783867"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a:cs typeface="Arial"/>
              </a:rPr>
              <a:t>63</a:t>
            </a:r>
          </a:p>
        </p:txBody>
      </p:sp>
    </p:spTree>
    <p:extLst>
      <p:ext uri="{BB962C8B-B14F-4D97-AF65-F5344CB8AC3E}">
        <p14:creationId xmlns:p14="http://schemas.microsoft.com/office/powerpoint/2010/main" val="74944249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CBDFC-C8FA-DE40-49B5-B6050327E79B}"/>
              </a:ext>
            </a:extLst>
          </p:cNvPr>
          <p:cNvSpPr>
            <a:spLocks noGrp="1"/>
          </p:cNvSpPr>
          <p:nvPr>
            <p:ph type="title"/>
          </p:nvPr>
        </p:nvSpPr>
        <p:spPr/>
        <p:txBody>
          <a:bodyPr>
            <a:noAutofit/>
          </a:bodyPr>
          <a:lstStyle/>
          <a:p>
            <a:pPr>
              <a:spcBef>
                <a:spcPts val="0"/>
              </a:spcBef>
            </a:pPr>
            <a:r>
              <a:rPr lang="en-IE" sz="5400">
                <a:ea typeface="Calibri Light"/>
                <a:cs typeface="Calibri Light"/>
              </a:rPr>
              <a:t>Conclusion</a:t>
            </a:r>
            <a:endParaRPr lang="en-GB" sz="5400">
              <a:ea typeface="Calibri Light"/>
              <a:cs typeface="Calibri Light"/>
            </a:endParaRPr>
          </a:p>
        </p:txBody>
      </p:sp>
      <p:sp>
        <p:nvSpPr>
          <p:cNvPr id="4" name="Slide Number Placeholder 9">
            <a:extLst>
              <a:ext uri="{FF2B5EF4-FFF2-40B4-BE49-F238E27FC236}">
                <a16:creationId xmlns:a16="http://schemas.microsoft.com/office/drawing/2014/main" id="{FDD771C3-294E-BAD8-837B-756A28948BE1}"/>
              </a:ext>
            </a:extLst>
          </p:cNvPr>
          <p:cNvSpPr txBox="1">
            <a:spLocks/>
          </p:cNvSpPr>
          <p:nvPr/>
        </p:nvSpPr>
        <p:spPr>
          <a:xfrm>
            <a:off x="0" y="6492875"/>
            <a:ext cx="783867"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a:cs typeface="Arial"/>
              </a:rPr>
              <a:t>64</a:t>
            </a:r>
          </a:p>
        </p:txBody>
      </p:sp>
    </p:spTree>
    <p:extLst>
      <p:ext uri="{BB962C8B-B14F-4D97-AF65-F5344CB8AC3E}">
        <p14:creationId xmlns:p14="http://schemas.microsoft.com/office/powerpoint/2010/main" val="31604077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6A45B-0B66-30CB-BC9D-3142DFECD7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B0544D-55FE-DE23-4AA7-6FD24F9CCBDC}"/>
              </a:ext>
            </a:extLst>
          </p:cNvPr>
          <p:cNvSpPr>
            <a:spLocks noGrp="1"/>
          </p:cNvSpPr>
          <p:nvPr>
            <p:ph idx="4294967295"/>
          </p:nvPr>
        </p:nvSpPr>
        <p:spPr>
          <a:xfrm>
            <a:off x="784742" y="1029387"/>
            <a:ext cx="10757866" cy="1364973"/>
          </a:xfrm>
          <a:ln>
            <a:solidFill>
              <a:srgbClr val="0E85AA"/>
            </a:solidFill>
          </a:ln>
        </p:spPr>
        <p:txBody>
          <a:bodyPr vert="horz" lIns="91440" tIns="45720" rIns="91440" bIns="45720" rtlCol="0" anchor="t">
            <a:normAutofit lnSpcReduction="10000"/>
          </a:bodyPr>
          <a:lstStyle/>
          <a:p>
            <a:pPr marL="0" indent="0">
              <a:buNone/>
            </a:pPr>
            <a:r>
              <a:rPr lang="en-IE" b="1" dirty="0">
                <a:solidFill>
                  <a:srgbClr val="48A2BE"/>
                </a:solidFill>
              </a:rPr>
              <a:t>Learning Intention:</a:t>
            </a:r>
          </a:p>
          <a:p>
            <a:r>
              <a:rPr lang="en-IE" dirty="0">
                <a:solidFill>
                  <a:srgbClr val="48A2BE"/>
                </a:solidFill>
              </a:rPr>
              <a:t>To create digital learning experiences for </a:t>
            </a:r>
            <a:r>
              <a:rPr lang="en-GB" dirty="0"/>
              <a:t>students that can develop their conceptual understanding in Mathematics.</a:t>
            </a:r>
          </a:p>
        </p:txBody>
      </p:sp>
      <p:sp>
        <p:nvSpPr>
          <p:cNvPr id="4" name="Content Placeholder 2">
            <a:extLst>
              <a:ext uri="{FF2B5EF4-FFF2-40B4-BE49-F238E27FC236}">
                <a16:creationId xmlns:a16="http://schemas.microsoft.com/office/drawing/2014/main" id="{41B97672-8333-96BB-6101-4DB7DFBF3123}"/>
              </a:ext>
            </a:extLst>
          </p:cNvPr>
          <p:cNvSpPr txBox="1">
            <a:spLocks/>
          </p:cNvSpPr>
          <p:nvPr/>
        </p:nvSpPr>
        <p:spPr>
          <a:xfrm>
            <a:off x="784742" y="2394360"/>
            <a:ext cx="10760014" cy="3956074"/>
          </a:xfrm>
          <a:prstGeom prst="rect">
            <a:avLst/>
          </a:prstGeom>
          <a:ln>
            <a:solidFill>
              <a:srgbClr val="0E85AA"/>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48A2BE"/>
                </a:solidFill>
                <a:effectLst/>
                <a:uLnTx/>
                <a:uFillTx/>
                <a:latin typeface="Arial" panose="020B0604020202020204"/>
                <a:ea typeface="+mn-ea"/>
                <a:cs typeface="+mn-cs"/>
              </a:rPr>
              <a:t>Success Criteria:</a:t>
            </a:r>
            <a:endParaRPr kumimoji="0" lang="en-IE" sz="2800" b="1" i="0" u="none" strike="noStrike" kern="1200" cap="none" spc="0" normalizeH="0" baseline="0" noProof="0" dirty="0">
              <a:ln>
                <a:noFill/>
              </a:ln>
              <a:solidFill>
                <a:srgbClr val="48A2BE"/>
              </a:solidFill>
              <a:effectLst/>
              <a:uLnTx/>
              <a:uFillTx/>
              <a:latin typeface="Arial" panose="020B0604020202020204"/>
              <a:ea typeface="+mn-ea"/>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600" b="0" i="0" u="none" strike="noStrike" kern="1200" cap="none" spc="0" normalizeH="0" baseline="0" noProof="0" dirty="0">
                <a:ln>
                  <a:noFill/>
                </a:ln>
                <a:solidFill>
                  <a:srgbClr val="48A2BE"/>
                </a:solidFill>
                <a:effectLst/>
                <a:uLnTx/>
                <a:uFillTx/>
                <a:latin typeface="Arial" panose="020B0604020202020204"/>
                <a:cs typeface="Arial"/>
              </a:rPr>
              <a:t>I have </a:t>
            </a:r>
          </a:p>
          <a:p>
            <a:pPr marL="457200" lvl="0" indent="-355600">
              <a:buSzPts val="2000"/>
              <a:buChar char="●"/>
            </a:pPr>
            <a:r>
              <a:rPr lang="en-GB" sz="2600" dirty="0"/>
              <a:t>been provided with an overview of the effective use of digital technologies with reference to key policy documents.</a:t>
            </a:r>
          </a:p>
          <a:p>
            <a:pPr marL="457200" lvl="0" indent="-355600">
              <a:buSzPts val="2000"/>
              <a:buChar char="●"/>
            </a:pPr>
            <a:r>
              <a:rPr lang="en-GB" sz="2600" dirty="0"/>
              <a:t>engaged with a student learning experience using </a:t>
            </a:r>
            <a:r>
              <a:rPr lang="en-GB" sz="2600" dirty="0" err="1"/>
              <a:t>Mathigon</a:t>
            </a:r>
            <a:r>
              <a:rPr lang="en-GB" sz="2600" dirty="0"/>
              <a:t> to explore a range of concepts.</a:t>
            </a:r>
          </a:p>
          <a:p>
            <a:pPr marL="457200" lvl="0" indent="-355600">
              <a:buSzPts val="2000"/>
              <a:buChar char="●"/>
            </a:pPr>
            <a:r>
              <a:rPr lang="en-GB" sz="2600" dirty="0"/>
              <a:t>designed a learner experience using </a:t>
            </a:r>
            <a:r>
              <a:rPr lang="en-GB" sz="2600" dirty="0" err="1"/>
              <a:t>Mathigon</a:t>
            </a:r>
            <a:endParaRPr lang="en-GB" sz="2600" dirty="0"/>
          </a:p>
          <a:p>
            <a:pPr marL="457200" lvl="0" indent="-355600">
              <a:buSzPts val="2000"/>
              <a:buChar char="●"/>
            </a:pPr>
            <a:r>
              <a:rPr lang="en-GB" sz="2600" dirty="0"/>
              <a:t>reflected on the key learning from this event.</a:t>
            </a:r>
          </a:p>
        </p:txBody>
      </p:sp>
    </p:spTree>
    <p:extLst>
      <p:ext uri="{BB962C8B-B14F-4D97-AF65-F5344CB8AC3E}">
        <p14:creationId xmlns:p14="http://schemas.microsoft.com/office/powerpoint/2010/main" val="26924639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1546F-8FAA-FFD5-55A0-5F8152B64E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B52FC-4FF4-6ED1-11CE-21998FF4B347}"/>
              </a:ext>
            </a:extLst>
          </p:cNvPr>
          <p:cNvSpPr>
            <a:spLocks noGrp="1"/>
          </p:cNvSpPr>
          <p:nvPr>
            <p:ph type="title"/>
          </p:nvPr>
        </p:nvSpPr>
        <p:spPr>
          <a:xfrm>
            <a:off x="838200" y="365125"/>
            <a:ext cx="10515600" cy="1325563"/>
          </a:xfrm>
        </p:spPr>
        <p:txBody>
          <a:bodyPr anchor="ctr">
            <a:normAutofit/>
          </a:bodyPr>
          <a:lstStyle/>
          <a:p>
            <a:r>
              <a:rPr lang="en-GB" dirty="0"/>
              <a:t>Key Message</a:t>
            </a:r>
            <a:endParaRPr lang="en-IE" dirty="0"/>
          </a:p>
        </p:txBody>
      </p:sp>
      <p:sp>
        <p:nvSpPr>
          <p:cNvPr id="3" name="Content Placeholder 2">
            <a:extLst>
              <a:ext uri="{FF2B5EF4-FFF2-40B4-BE49-F238E27FC236}">
                <a16:creationId xmlns:a16="http://schemas.microsoft.com/office/drawing/2014/main" id="{217D2A63-3FCB-BA1F-929E-59B2A90A7843}"/>
              </a:ext>
            </a:extLst>
          </p:cNvPr>
          <p:cNvSpPr>
            <a:spLocks noGrp="1"/>
          </p:cNvSpPr>
          <p:nvPr>
            <p:ph sz="half" idx="1"/>
          </p:nvPr>
        </p:nvSpPr>
        <p:spPr>
          <a:xfrm>
            <a:off x="838200" y="1825625"/>
            <a:ext cx="5181600" cy="4351338"/>
          </a:xfrm>
        </p:spPr>
        <p:txBody>
          <a:bodyPr>
            <a:normAutofit/>
          </a:bodyPr>
          <a:lstStyle/>
          <a:p>
            <a:pPr marL="0" indent="0">
              <a:buNone/>
            </a:pPr>
            <a:r>
              <a:rPr lang="en-IE" dirty="0"/>
              <a:t>Digital technologies offer deep learning opportunities for students when used with a constructivist approach</a:t>
            </a:r>
          </a:p>
        </p:txBody>
      </p:sp>
      <p:pic>
        <p:nvPicPr>
          <p:cNvPr id="7" name="Picture 6" descr="Group of students working in library">
            <a:extLst>
              <a:ext uri="{FF2B5EF4-FFF2-40B4-BE49-F238E27FC236}">
                <a16:creationId xmlns:a16="http://schemas.microsoft.com/office/drawing/2014/main" id="{59640AB3-5AB9-6E74-92F7-3D0E583925C1}"/>
              </a:ext>
            </a:extLst>
          </p:cNvPr>
          <p:cNvPicPr>
            <a:picLocks noChangeAspect="1"/>
          </p:cNvPicPr>
          <p:nvPr/>
        </p:nvPicPr>
        <p:blipFill>
          <a:blip r:embed="rId2">
            <a:extLst>
              <a:ext uri="{28A0092B-C50C-407E-A947-70E740481C1C}">
                <a14:useLocalDpi xmlns:a14="http://schemas.microsoft.com/office/drawing/2010/main" val="0"/>
              </a:ext>
            </a:extLst>
          </a:blip>
          <a:srcRect l="10454" r="10059" b="-1"/>
          <a:stretch/>
        </p:blipFill>
        <p:spPr>
          <a:xfrm>
            <a:off x="6172200" y="1825625"/>
            <a:ext cx="4966855" cy="4171002"/>
          </a:xfrm>
          <a:prstGeom prst="rect">
            <a:avLst/>
          </a:prstGeom>
          <a:noFill/>
        </p:spPr>
      </p:pic>
    </p:spTree>
    <p:extLst>
      <p:ext uri="{BB962C8B-B14F-4D97-AF65-F5344CB8AC3E}">
        <p14:creationId xmlns:p14="http://schemas.microsoft.com/office/powerpoint/2010/main" val="37285482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7C686493-1578-BA10-3D5B-14C6FA3DCB57}"/>
              </a:ext>
            </a:extLst>
          </p:cNvPr>
          <p:cNvSpPr>
            <a:spLocks noGrp="1"/>
          </p:cNvSpPr>
          <p:nvPr>
            <p:ph type="title"/>
          </p:nvPr>
        </p:nvSpPr>
        <p:spPr>
          <a:xfrm>
            <a:off x="266700" y="312985"/>
            <a:ext cx="5674743" cy="1325563"/>
          </a:xfrm>
          <a:prstGeom prst="roundRect">
            <a:avLst/>
          </a:prstGeom>
          <a:solidFill>
            <a:srgbClr val="1498C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Calibri"/>
                <a:ea typeface="Calibri"/>
                <a:cs typeface="Calibri"/>
                <a:sym typeface="Calibri"/>
              </a:rPr>
              <a:t>Thank you</a:t>
            </a:r>
            <a:endParaRPr lang="en-US" sz="3600" b="1" kern="1200" dirty="0">
              <a:solidFill>
                <a:schemeClr val="bg1"/>
              </a:solidFill>
              <a:latin typeface="Calibri"/>
              <a:ea typeface="Calibri"/>
              <a:cs typeface="Calibri"/>
              <a:sym typeface="Calibri"/>
            </a:endParaRPr>
          </a:p>
        </p:txBody>
      </p:sp>
      <p:pic>
        <p:nvPicPr>
          <p:cNvPr id="5" name="Content Placeholder 5">
            <a:extLst>
              <a:ext uri="{FF2B5EF4-FFF2-40B4-BE49-F238E27FC236}">
                <a16:creationId xmlns:a16="http://schemas.microsoft.com/office/drawing/2014/main" id="{03E769C6-ED10-EB5D-EB5E-81AF1F6C296D}"/>
              </a:ext>
            </a:extLst>
          </p:cNvPr>
          <p:cNvPicPr>
            <a:picLocks noGrp="1" noChangeAspect="1"/>
          </p:cNvPicPr>
          <p:nvPr>
            <p:ph idx="1"/>
          </p:nvPr>
        </p:nvPicPr>
        <p:blipFill>
          <a:blip r:embed="rId2"/>
          <a:stretch>
            <a:fillRect/>
          </a:stretch>
        </p:blipFill>
        <p:spPr>
          <a:xfrm>
            <a:off x="982797" y="2264679"/>
            <a:ext cx="3946312" cy="2612121"/>
          </a:xfrm>
          <a:prstGeom prst="rect">
            <a:avLst/>
          </a:prstGeom>
        </p:spPr>
      </p:pic>
      <p:sp>
        <p:nvSpPr>
          <p:cNvPr id="6" name="Rectangle 5">
            <a:extLst>
              <a:ext uri="{FF2B5EF4-FFF2-40B4-BE49-F238E27FC236}">
                <a16:creationId xmlns:a16="http://schemas.microsoft.com/office/drawing/2014/main" id="{DBEB352C-C160-7FAE-B85F-0E97E6455BD7}"/>
              </a:ext>
            </a:extLst>
          </p:cNvPr>
          <p:cNvSpPr/>
          <p:nvPr/>
        </p:nvSpPr>
        <p:spPr>
          <a:xfrm>
            <a:off x="6096000" y="2713016"/>
            <a:ext cx="5544343" cy="1715445"/>
          </a:xfrm>
          <a:prstGeom prst="rect">
            <a:avLst/>
          </a:prstGeom>
          <a:solidFill>
            <a:srgbClr val="1497C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IE" sz="3200" b="1" dirty="0">
                <a:cs typeface="Calibri"/>
              </a:rPr>
              <a:t>   P.L.L.</a:t>
            </a:r>
            <a:endParaRPr lang="en-IE" dirty="0"/>
          </a:p>
        </p:txBody>
      </p:sp>
      <p:pic>
        <p:nvPicPr>
          <p:cNvPr id="7" name="Picture 6" descr="A person wearing a blue shirt and a tie&#10;&#10;Description automatically generated with low confidence">
            <a:extLst>
              <a:ext uri="{FF2B5EF4-FFF2-40B4-BE49-F238E27FC236}">
                <a16:creationId xmlns:a16="http://schemas.microsoft.com/office/drawing/2014/main" id="{65B2FC9F-CBF3-5467-60C4-5D869981D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7491" y="2889296"/>
            <a:ext cx="1398362" cy="1407250"/>
          </a:xfrm>
          <a:prstGeom prst="rect">
            <a:avLst/>
          </a:prstGeom>
        </p:spPr>
      </p:pic>
      <p:sp>
        <p:nvSpPr>
          <p:cNvPr id="2" name="Content Placeholder 1">
            <a:extLst>
              <a:ext uri="{FF2B5EF4-FFF2-40B4-BE49-F238E27FC236}">
                <a16:creationId xmlns:a16="http://schemas.microsoft.com/office/drawing/2014/main" id="{CC0D78DA-B726-F753-D616-42F0D9607A58}"/>
              </a:ext>
            </a:extLst>
          </p:cNvPr>
          <p:cNvSpPr txBox="1">
            <a:spLocks/>
          </p:cNvSpPr>
          <p:nvPr/>
        </p:nvSpPr>
        <p:spPr>
          <a:xfrm>
            <a:off x="6195714" y="4604741"/>
            <a:ext cx="5747795" cy="6014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000" dirty="0">
                <a:solidFill>
                  <a:srgbClr val="0E85AA"/>
                </a:solidFill>
                <a:latin typeface="+mn-lt"/>
                <a:cs typeface="+mn-cs"/>
              </a:rPr>
              <a:t>Danny.Redmond@oide.ie</a:t>
            </a:r>
            <a:endParaRPr lang="en-IE" sz="3000" i="1" dirty="0">
              <a:solidFill>
                <a:srgbClr val="0E85AA"/>
              </a:solidFill>
              <a:latin typeface="+mn-lt"/>
              <a:cs typeface="+mn-cs"/>
            </a:endParaRPr>
          </a:p>
          <a:p>
            <a:pPr marL="0" indent="0">
              <a:buNone/>
            </a:pPr>
            <a:endParaRPr lang="en-GB" sz="2600" i="1" dirty="0">
              <a:solidFill>
                <a:srgbClr val="0E85AA"/>
              </a:solidFill>
              <a:latin typeface="+mn-lt"/>
              <a:cs typeface="+mn-cs"/>
            </a:endParaRPr>
          </a:p>
        </p:txBody>
      </p:sp>
    </p:spTree>
    <p:extLst>
      <p:ext uri="{BB962C8B-B14F-4D97-AF65-F5344CB8AC3E}">
        <p14:creationId xmlns:p14="http://schemas.microsoft.com/office/powerpoint/2010/main" val="3349340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42782-289C-22F1-C5A0-B860FF6F9AE6}"/>
              </a:ext>
            </a:extLst>
          </p:cNvPr>
          <p:cNvSpPr>
            <a:spLocks noGrp="1"/>
          </p:cNvSpPr>
          <p:nvPr>
            <p:ph type="title"/>
          </p:nvPr>
        </p:nvSpPr>
        <p:spPr>
          <a:xfrm>
            <a:off x="838200" y="365125"/>
            <a:ext cx="10515600" cy="1325563"/>
          </a:xfrm>
        </p:spPr>
        <p:txBody>
          <a:bodyPr anchor="ctr">
            <a:normAutofit/>
          </a:bodyPr>
          <a:lstStyle/>
          <a:p>
            <a:r>
              <a:rPr lang="en-GB" dirty="0"/>
              <a:t>Key Message</a:t>
            </a:r>
            <a:endParaRPr lang="en-IE" dirty="0"/>
          </a:p>
        </p:txBody>
      </p:sp>
      <p:sp>
        <p:nvSpPr>
          <p:cNvPr id="3" name="Content Placeholder 2">
            <a:extLst>
              <a:ext uri="{FF2B5EF4-FFF2-40B4-BE49-F238E27FC236}">
                <a16:creationId xmlns:a16="http://schemas.microsoft.com/office/drawing/2014/main" id="{F97F0640-9844-AB57-8C74-7EC8B28E49F2}"/>
              </a:ext>
            </a:extLst>
          </p:cNvPr>
          <p:cNvSpPr>
            <a:spLocks noGrp="1"/>
          </p:cNvSpPr>
          <p:nvPr>
            <p:ph sz="half" idx="1"/>
          </p:nvPr>
        </p:nvSpPr>
        <p:spPr>
          <a:xfrm>
            <a:off x="838200" y="1825625"/>
            <a:ext cx="5181600" cy="4351338"/>
          </a:xfrm>
        </p:spPr>
        <p:txBody>
          <a:bodyPr>
            <a:normAutofit/>
          </a:bodyPr>
          <a:lstStyle/>
          <a:p>
            <a:pPr marL="0" indent="0">
              <a:buNone/>
            </a:pPr>
            <a:r>
              <a:rPr lang="en-IE" dirty="0"/>
              <a:t>Digital technologies offer deep learning opportunities for students when used with a constructivist approach</a:t>
            </a:r>
          </a:p>
        </p:txBody>
      </p:sp>
      <p:pic>
        <p:nvPicPr>
          <p:cNvPr id="7" name="Picture 6" descr="Group of students working in library">
            <a:extLst>
              <a:ext uri="{FF2B5EF4-FFF2-40B4-BE49-F238E27FC236}">
                <a16:creationId xmlns:a16="http://schemas.microsoft.com/office/drawing/2014/main" id="{4F51D581-FCD9-9E41-BFCE-0B8FD45054FC}"/>
              </a:ext>
            </a:extLst>
          </p:cNvPr>
          <p:cNvPicPr>
            <a:picLocks noChangeAspect="1"/>
          </p:cNvPicPr>
          <p:nvPr/>
        </p:nvPicPr>
        <p:blipFill>
          <a:blip r:embed="rId2">
            <a:extLst>
              <a:ext uri="{28A0092B-C50C-407E-A947-70E740481C1C}">
                <a14:useLocalDpi xmlns:a14="http://schemas.microsoft.com/office/drawing/2010/main" val="0"/>
              </a:ext>
            </a:extLst>
          </a:blip>
          <a:srcRect l="10454" r="10059" b="-1"/>
          <a:stretch/>
        </p:blipFill>
        <p:spPr>
          <a:xfrm>
            <a:off x="6172200" y="1825625"/>
            <a:ext cx="4966855" cy="4171002"/>
          </a:xfrm>
          <a:prstGeom prst="rect">
            <a:avLst/>
          </a:prstGeom>
          <a:noFill/>
        </p:spPr>
      </p:pic>
    </p:spTree>
    <p:extLst>
      <p:ext uri="{BB962C8B-B14F-4D97-AF65-F5344CB8AC3E}">
        <p14:creationId xmlns:p14="http://schemas.microsoft.com/office/powerpoint/2010/main" val="27090255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5197B6-68D0-0246-D783-14590454AAF2}"/>
              </a:ext>
            </a:extLst>
          </p:cNvPr>
          <p:cNvSpPr>
            <a:spLocks noGrp="1"/>
          </p:cNvSpPr>
          <p:nvPr>
            <p:ph idx="4294967295"/>
          </p:nvPr>
        </p:nvSpPr>
        <p:spPr>
          <a:xfrm>
            <a:off x="784742" y="1029387"/>
            <a:ext cx="10757866" cy="1364973"/>
          </a:xfrm>
          <a:ln>
            <a:solidFill>
              <a:srgbClr val="0E85AA"/>
            </a:solidFill>
          </a:ln>
        </p:spPr>
        <p:txBody>
          <a:bodyPr vert="horz" lIns="91440" tIns="45720" rIns="91440" bIns="45720" rtlCol="0" anchor="t">
            <a:normAutofit lnSpcReduction="10000"/>
          </a:bodyPr>
          <a:lstStyle/>
          <a:p>
            <a:pPr marL="0" indent="0">
              <a:buNone/>
            </a:pPr>
            <a:r>
              <a:rPr lang="en-IE" b="1" dirty="0">
                <a:solidFill>
                  <a:srgbClr val="48A2BE"/>
                </a:solidFill>
              </a:rPr>
              <a:t>Learning Intention:</a:t>
            </a:r>
          </a:p>
          <a:p>
            <a:r>
              <a:rPr lang="en-IE" dirty="0">
                <a:solidFill>
                  <a:srgbClr val="48A2BE"/>
                </a:solidFill>
              </a:rPr>
              <a:t>To create digital learning experiences for </a:t>
            </a:r>
            <a:r>
              <a:rPr lang="en-GB" dirty="0"/>
              <a:t>students that can develop their conceptual understanding in Mathematics</a:t>
            </a:r>
          </a:p>
        </p:txBody>
      </p:sp>
      <p:sp>
        <p:nvSpPr>
          <p:cNvPr id="4" name="Content Placeholder 2">
            <a:extLst>
              <a:ext uri="{FF2B5EF4-FFF2-40B4-BE49-F238E27FC236}">
                <a16:creationId xmlns:a16="http://schemas.microsoft.com/office/drawing/2014/main" id="{E5EE6180-E394-D18D-4270-ED88DF047298}"/>
              </a:ext>
            </a:extLst>
          </p:cNvPr>
          <p:cNvSpPr txBox="1">
            <a:spLocks/>
          </p:cNvSpPr>
          <p:nvPr/>
        </p:nvSpPr>
        <p:spPr>
          <a:xfrm>
            <a:off x="784742" y="2394360"/>
            <a:ext cx="10760014" cy="3956074"/>
          </a:xfrm>
          <a:prstGeom prst="rect">
            <a:avLst/>
          </a:prstGeom>
          <a:ln>
            <a:solidFill>
              <a:srgbClr val="0E85AA"/>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48A2BE"/>
                </a:solidFill>
                <a:effectLst/>
                <a:uLnTx/>
                <a:uFillTx/>
                <a:latin typeface="Arial" panose="020B0604020202020204"/>
                <a:ea typeface="+mn-ea"/>
                <a:cs typeface="+mn-cs"/>
              </a:rPr>
              <a:t>Success Criteria:</a:t>
            </a:r>
            <a:endParaRPr kumimoji="0" lang="en-IE" sz="2800" b="1" i="0" u="none" strike="noStrike" kern="1200" cap="none" spc="0" normalizeH="0" baseline="0" noProof="0" dirty="0">
              <a:ln>
                <a:noFill/>
              </a:ln>
              <a:solidFill>
                <a:srgbClr val="48A2BE"/>
              </a:solidFill>
              <a:effectLst/>
              <a:uLnTx/>
              <a:uFillTx/>
              <a:latin typeface="Arial" panose="020B0604020202020204"/>
              <a:ea typeface="+mn-ea"/>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600" b="0" i="0" u="none" strike="noStrike" kern="1200" cap="none" spc="0" normalizeH="0" baseline="0" noProof="0" dirty="0">
                <a:ln>
                  <a:noFill/>
                </a:ln>
                <a:solidFill>
                  <a:srgbClr val="48A2BE"/>
                </a:solidFill>
                <a:effectLst/>
                <a:uLnTx/>
                <a:uFillTx/>
                <a:latin typeface="Arial" panose="020B0604020202020204"/>
                <a:cs typeface="Arial"/>
              </a:rPr>
              <a:t>I have </a:t>
            </a:r>
          </a:p>
          <a:p>
            <a:pPr marL="457200" lvl="0" indent="-355600">
              <a:buSzPts val="2000"/>
              <a:buChar char="●"/>
            </a:pPr>
            <a:r>
              <a:rPr lang="en-GB" sz="2600" dirty="0"/>
              <a:t>been provided with an overview of the effective use of digital technologies with reference to key policy documents</a:t>
            </a:r>
          </a:p>
          <a:p>
            <a:pPr marL="457200" lvl="0" indent="-355600">
              <a:buSzPts val="2000"/>
              <a:buChar char="●"/>
            </a:pPr>
            <a:r>
              <a:rPr lang="en-GB" sz="2600" dirty="0"/>
              <a:t>engaged with a student learning experience using </a:t>
            </a:r>
            <a:r>
              <a:rPr lang="en-GB" sz="2600" dirty="0" err="1"/>
              <a:t>Mathigon</a:t>
            </a:r>
            <a:r>
              <a:rPr lang="en-GB" sz="2600" dirty="0"/>
              <a:t> to explore a range of concepts</a:t>
            </a:r>
          </a:p>
          <a:p>
            <a:pPr marL="457200" lvl="0" indent="-355600">
              <a:buSzPts val="2000"/>
              <a:buChar char="●"/>
            </a:pPr>
            <a:r>
              <a:rPr lang="en-GB" sz="2600" dirty="0"/>
              <a:t>designed a learner experience using </a:t>
            </a:r>
            <a:r>
              <a:rPr lang="en-GB" sz="2600" dirty="0" err="1"/>
              <a:t>Mathigon</a:t>
            </a:r>
            <a:endParaRPr lang="en-GB" sz="2600" dirty="0"/>
          </a:p>
          <a:p>
            <a:pPr marL="457200" lvl="0" indent="-355600">
              <a:buSzPts val="2000"/>
              <a:buChar char="●"/>
            </a:pPr>
            <a:r>
              <a:rPr lang="en-GB" sz="2600" dirty="0"/>
              <a:t>reflected on the key learning from this event</a:t>
            </a:r>
          </a:p>
        </p:txBody>
      </p:sp>
    </p:spTree>
    <p:extLst>
      <p:ext uri="{BB962C8B-B14F-4D97-AF65-F5344CB8AC3E}">
        <p14:creationId xmlns:p14="http://schemas.microsoft.com/office/powerpoint/2010/main" val="802332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7C686493-1578-BA10-3D5B-14C6FA3DCB57}"/>
              </a:ext>
            </a:extLst>
          </p:cNvPr>
          <p:cNvSpPr>
            <a:spLocks noGrp="1"/>
          </p:cNvSpPr>
          <p:nvPr>
            <p:ph type="title"/>
          </p:nvPr>
        </p:nvSpPr>
        <p:spPr>
          <a:xfrm>
            <a:off x="266700" y="312985"/>
            <a:ext cx="5674743" cy="1325563"/>
          </a:xfrm>
          <a:prstGeom prst="roundRect">
            <a:avLst/>
          </a:prstGeom>
          <a:solidFill>
            <a:srgbClr val="1498C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kern="1200">
                <a:solidFill>
                  <a:schemeClr val="bg1"/>
                </a:solidFill>
                <a:latin typeface="Calibri"/>
                <a:ea typeface="Calibri"/>
                <a:cs typeface="Calibri"/>
                <a:sym typeface="Calibri"/>
              </a:rPr>
              <a:t>Welcome to the </a:t>
            </a:r>
            <a:r>
              <a:rPr lang="en-US" sz="3600" b="1">
                <a:solidFill>
                  <a:schemeClr val="bg1"/>
                </a:solidFill>
                <a:latin typeface="Calibri"/>
                <a:ea typeface="Calibri"/>
                <a:cs typeface="Calibri"/>
                <a:sym typeface="Calibri"/>
              </a:rPr>
              <a:t>workshop</a:t>
            </a:r>
            <a:r>
              <a:rPr lang="en-US" sz="3600" b="1" kern="1200">
                <a:solidFill>
                  <a:schemeClr val="bg1"/>
                </a:solidFill>
                <a:latin typeface="Calibri"/>
                <a:ea typeface="Calibri"/>
                <a:cs typeface="Calibri"/>
                <a:sym typeface="Calibri"/>
              </a:rPr>
              <a:t>:</a:t>
            </a:r>
            <a:endParaRPr lang="en-US" sz="3600" b="1" kern="1200" dirty="0">
              <a:solidFill>
                <a:schemeClr val="bg1"/>
              </a:solidFill>
              <a:latin typeface="Calibri"/>
              <a:ea typeface="Calibri"/>
              <a:cs typeface="Calibri"/>
              <a:sym typeface="Calibri"/>
            </a:endParaRPr>
          </a:p>
        </p:txBody>
      </p:sp>
      <p:pic>
        <p:nvPicPr>
          <p:cNvPr id="5" name="Content Placeholder 5">
            <a:extLst>
              <a:ext uri="{FF2B5EF4-FFF2-40B4-BE49-F238E27FC236}">
                <a16:creationId xmlns:a16="http://schemas.microsoft.com/office/drawing/2014/main" id="{03E769C6-ED10-EB5D-EB5E-81AF1F6C296D}"/>
              </a:ext>
            </a:extLst>
          </p:cNvPr>
          <p:cNvPicPr>
            <a:picLocks noGrp="1" noChangeAspect="1"/>
          </p:cNvPicPr>
          <p:nvPr>
            <p:ph idx="1"/>
          </p:nvPr>
        </p:nvPicPr>
        <p:blipFill>
          <a:blip r:embed="rId2"/>
          <a:stretch>
            <a:fillRect/>
          </a:stretch>
        </p:blipFill>
        <p:spPr>
          <a:xfrm>
            <a:off x="982797" y="2264679"/>
            <a:ext cx="3946312" cy="2612121"/>
          </a:xfrm>
          <a:prstGeom prst="rect">
            <a:avLst/>
          </a:prstGeom>
        </p:spPr>
      </p:pic>
      <p:sp>
        <p:nvSpPr>
          <p:cNvPr id="6" name="Rectangle 5">
            <a:extLst>
              <a:ext uri="{FF2B5EF4-FFF2-40B4-BE49-F238E27FC236}">
                <a16:creationId xmlns:a16="http://schemas.microsoft.com/office/drawing/2014/main" id="{DBEB352C-C160-7FAE-B85F-0E97E6455BD7}"/>
              </a:ext>
            </a:extLst>
          </p:cNvPr>
          <p:cNvSpPr/>
          <p:nvPr/>
        </p:nvSpPr>
        <p:spPr>
          <a:xfrm>
            <a:off x="6096000" y="2713016"/>
            <a:ext cx="5544343" cy="1715445"/>
          </a:xfrm>
          <a:prstGeom prst="rect">
            <a:avLst/>
          </a:prstGeom>
          <a:solidFill>
            <a:srgbClr val="1497C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IE" sz="3200" b="1" dirty="0">
                <a:cs typeface="Calibri"/>
              </a:rPr>
              <a:t>   P.L.L.</a:t>
            </a:r>
            <a:endParaRPr lang="en-IE" dirty="0"/>
          </a:p>
        </p:txBody>
      </p:sp>
      <p:pic>
        <p:nvPicPr>
          <p:cNvPr id="7" name="Picture 6" descr="A person wearing a blue shirt and a tie&#10;&#10;Description automatically generated with low confidence">
            <a:extLst>
              <a:ext uri="{FF2B5EF4-FFF2-40B4-BE49-F238E27FC236}">
                <a16:creationId xmlns:a16="http://schemas.microsoft.com/office/drawing/2014/main" id="{65B2FC9F-CBF3-5467-60C4-5D869981D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7491" y="2889296"/>
            <a:ext cx="1398362" cy="1407250"/>
          </a:xfrm>
          <a:prstGeom prst="rect">
            <a:avLst/>
          </a:prstGeom>
        </p:spPr>
      </p:pic>
      <p:sp>
        <p:nvSpPr>
          <p:cNvPr id="2" name="Content Placeholder 1">
            <a:extLst>
              <a:ext uri="{FF2B5EF4-FFF2-40B4-BE49-F238E27FC236}">
                <a16:creationId xmlns:a16="http://schemas.microsoft.com/office/drawing/2014/main" id="{CC0D78DA-B726-F753-D616-42F0D9607A58}"/>
              </a:ext>
            </a:extLst>
          </p:cNvPr>
          <p:cNvSpPr txBox="1">
            <a:spLocks/>
          </p:cNvSpPr>
          <p:nvPr/>
        </p:nvSpPr>
        <p:spPr>
          <a:xfrm>
            <a:off x="6195714" y="4604741"/>
            <a:ext cx="5747795" cy="6014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000" dirty="0">
                <a:solidFill>
                  <a:srgbClr val="0E85AA"/>
                </a:solidFill>
                <a:latin typeface="+mn-lt"/>
                <a:cs typeface="+mn-cs"/>
              </a:rPr>
              <a:t>Danny.Redmond@oide.ie</a:t>
            </a:r>
            <a:endParaRPr lang="en-IE" sz="3000" i="1" dirty="0">
              <a:solidFill>
                <a:srgbClr val="0E85AA"/>
              </a:solidFill>
              <a:latin typeface="+mn-lt"/>
              <a:cs typeface="+mn-cs"/>
            </a:endParaRPr>
          </a:p>
          <a:p>
            <a:pPr marL="0"/>
            <a:endParaRPr lang="en-GB" sz="2600" i="1" dirty="0">
              <a:solidFill>
                <a:srgbClr val="0E85AA"/>
              </a:solidFill>
              <a:latin typeface="+mn-lt"/>
              <a:cs typeface="+mn-cs"/>
            </a:endParaRPr>
          </a:p>
        </p:txBody>
      </p:sp>
    </p:spTree>
    <p:extLst>
      <p:ext uri="{BB962C8B-B14F-4D97-AF65-F5344CB8AC3E}">
        <p14:creationId xmlns:p14="http://schemas.microsoft.com/office/powerpoint/2010/main" val="15916453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37DBE-5316-7B50-BF47-C93A18B69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A0274-24B0-0FD0-689F-F65D6C3DE0E9}"/>
              </a:ext>
            </a:extLst>
          </p:cNvPr>
          <p:cNvSpPr>
            <a:spLocks noGrp="1"/>
          </p:cNvSpPr>
          <p:nvPr>
            <p:ph type="title"/>
          </p:nvPr>
        </p:nvSpPr>
        <p:spPr/>
        <p:txBody>
          <a:bodyPr>
            <a:noAutofit/>
          </a:bodyPr>
          <a:lstStyle/>
          <a:p>
            <a:r>
              <a:rPr lang="en-GB" sz="5400" dirty="0"/>
              <a:t>Supporting learning using representations and visual manipulatives</a:t>
            </a:r>
            <a:br>
              <a:rPr lang="en-GB" sz="3600" b="1" dirty="0">
                <a:solidFill>
                  <a:schemeClr val="accent1">
                    <a:lumMod val="75000"/>
                  </a:schemeClr>
                </a:solidFill>
                <a:cs typeface="Calibri"/>
              </a:rPr>
            </a:br>
            <a:endParaRPr lang="en-IE" sz="3600" dirty="0"/>
          </a:p>
        </p:txBody>
      </p:sp>
      <p:sp>
        <p:nvSpPr>
          <p:cNvPr id="3" name="Text Placeholder 2">
            <a:extLst>
              <a:ext uri="{FF2B5EF4-FFF2-40B4-BE49-F238E27FC236}">
                <a16:creationId xmlns:a16="http://schemas.microsoft.com/office/drawing/2014/main" id="{C09BD731-8F34-E82D-FA14-42E9F740B09D}"/>
              </a:ext>
            </a:extLst>
          </p:cNvPr>
          <p:cNvSpPr>
            <a:spLocks noGrp="1"/>
          </p:cNvSpPr>
          <p:nvPr>
            <p:ph type="body" sz="quarter" idx="1"/>
          </p:nvPr>
        </p:nvSpPr>
        <p:spPr>
          <a:xfrm>
            <a:off x="1726163" y="4741162"/>
            <a:ext cx="10363404" cy="1503400"/>
          </a:xfrm>
        </p:spPr>
        <p:txBody>
          <a:bodyPr/>
          <a:lstStyle/>
          <a:p>
            <a:endParaRPr lang="en-IE"/>
          </a:p>
        </p:txBody>
      </p:sp>
      <p:sp>
        <p:nvSpPr>
          <p:cNvPr id="5" name="Slide Number Placeholder 9">
            <a:extLst>
              <a:ext uri="{FF2B5EF4-FFF2-40B4-BE49-F238E27FC236}">
                <a16:creationId xmlns:a16="http://schemas.microsoft.com/office/drawing/2014/main" id="{6B7015F3-C475-5655-AD90-E8C13781E08D}"/>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41CAFA-C62A-4CED-9744-7955D0D038F1}" type="slidenum">
              <a:rPr lang="en-IE" smtClean="0"/>
              <a:pPr/>
              <a:t>7</a:t>
            </a:fld>
            <a:endParaRPr lang="en-IE"/>
          </a:p>
        </p:txBody>
      </p:sp>
    </p:spTree>
    <p:extLst>
      <p:ext uri="{BB962C8B-B14F-4D97-AF65-F5344CB8AC3E}">
        <p14:creationId xmlns:p14="http://schemas.microsoft.com/office/powerpoint/2010/main" val="2060707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A1D8AE-51AA-7088-CA2E-E73E76BE569C}"/>
              </a:ext>
            </a:extLst>
          </p:cNvPr>
          <p:cNvSpPr txBox="1"/>
          <p:nvPr/>
        </p:nvSpPr>
        <p:spPr>
          <a:xfrm>
            <a:off x="571982" y="656582"/>
            <a:ext cx="5181600" cy="4351338"/>
          </a:xfrm>
          <a:prstGeom prst="rect">
            <a:avLst/>
          </a:prstGeom>
        </p:spPr>
        <p:txBody>
          <a:bodyPr vert="horz" lIns="91440" tIns="45720" rIns="91440" bIns="45720" rtlCol="0">
            <a:noAutofit/>
          </a:bodyPr>
          <a:lstStyle/>
          <a:p>
            <a:pPr>
              <a:lnSpc>
                <a:spcPct val="90000"/>
              </a:lnSpc>
              <a:spcAft>
                <a:spcPts val="600"/>
              </a:spcAft>
            </a:pPr>
            <a:r>
              <a:rPr lang="en-GB" sz="3000" dirty="0">
                <a:solidFill>
                  <a:srgbClr val="0E85AA"/>
                </a:solidFill>
              </a:rPr>
              <a:t>"</a:t>
            </a:r>
            <a:r>
              <a:rPr lang="en-GB" sz="3000" b="1" dirty="0">
                <a:solidFill>
                  <a:srgbClr val="0E85AA"/>
                </a:solidFill>
              </a:rPr>
              <a:t>Proficient problem solvers frequently use representations to solve problems and communicate results</a:t>
            </a:r>
            <a:r>
              <a:rPr lang="en-GB" sz="3000" dirty="0">
                <a:solidFill>
                  <a:srgbClr val="0E85AA"/>
                </a:solidFill>
              </a:rPr>
              <a:t>…Professionals in mathematical jobs such as engineering or nursing frequently represent their ideas as part of their work.” </a:t>
            </a:r>
          </a:p>
          <a:p>
            <a:pPr>
              <a:lnSpc>
                <a:spcPct val="90000"/>
              </a:lnSpc>
              <a:spcAft>
                <a:spcPts val="600"/>
              </a:spcAft>
            </a:pPr>
            <a:endParaRPr lang="en-GB" sz="3000" i="1" dirty="0">
              <a:solidFill>
                <a:srgbClr val="0E85AA"/>
              </a:solidFill>
            </a:endParaRPr>
          </a:p>
          <a:p>
            <a:pPr>
              <a:lnSpc>
                <a:spcPct val="90000"/>
              </a:lnSpc>
              <a:spcAft>
                <a:spcPts val="600"/>
              </a:spcAft>
            </a:pPr>
            <a:r>
              <a:rPr lang="en-GB" sz="3000" i="1" dirty="0">
                <a:solidFill>
                  <a:srgbClr val="0E85AA"/>
                </a:solidFill>
              </a:rPr>
              <a:t>The Elephant in the Classroom - Jo </a:t>
            </a:r>
            <a:r>
              <a:rPr lang="en-GB" sz="3000" i="1" dirty="0" err="1">
                <a:solidFill>
                  <a:srgbClr val="0E85AA"/>
                </a:solidFill>
              </a:rPr>
              <a:t>Boaler</a:t>
            </a:r>
            <a:r>
              <a:rPr lang="en-GB" sz="3000" i="1" dirty="0">
                <a:solidFill>
                  <a:srgbClr val="0E85AA"/>
                </a:solidFill>
              </a:rPr>
              <a:t> </a:t>
            </a:r>
            <a:endParaRPr lang="en-IE" sz="3000" i="1" dirty="0">
              <a:solidFill>
                <a:srgbClr val="0E85AA"/>
              </a:solidFill>
            </a:endParaRPr>
          </a:p>
        </p:txBody>
      </p:sp>
      <p:pic>
        <p:nvPicPr>
          <p:cNvPr id="5" name="Picture 4">
            <a:extLst>
              <a:ext uri="{FF2B5EF4-FFF2-40B4-BE49-F238E27FC236}">
                <a16:creationId xmlns:a16="http://schemas.microsoft.com/office/drawing/2014/main" id="{840D38FC-7C44-6EE1-60C3-B327A9E9855E}"/>
              </a:ext>
            </a:extLst>
          </p:cNvPr>
          <p:cNvPicPr>
            <a:picLocks noChangeAspect="1"/>
          </p:cNvPicPr>
          <p:nvPr/>
        </p:nvPicPr>
        <p:blipFill>
          <a:blip r:embed="rId3"/>
          <a:stretch>
            <a:fillRect/>
          </a:stretch>
        </p:blipFill>
        <p:spPr>
          <a:xfrm>
            <a:off x="7257242" y="1096420"/>
            <a:ext cx="2780021" cy="4351338"/>
          </a:xfrm>
          <a:prstGeom prst="rect">
            <a:avLst/>
          </a:prstGeom>
          <a:noFill/>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121461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754A56-7BC6-9327-4E94-3E349785343F}"/>
              </a:ext>
            </a:extLst>
          </p:cNvPr>
          <p:cNvPicPr>
            <a:picLocks noChangeAspect="1"/>
          </p:cNvPicPr>
          <p:nvPr/>
        </p:nvPicPr>
        <p:blipFill>
          <a:blip r:embed="rId3"/>
          <a:stretch>
            <a:fillRect/>
          </a:stretch>
        </p:blipFill>
        <p:spPr>
          <a:xfrm>
            <a:off x="1013254" y="0"/>
            <a:ext cx="6956854" cy="6777553"/>
          </a:xfrm>
          <a:prstGeom prst="rect">
            <a:avLst/>
          </a:prstGeom>
        </p:spPr>
      </p:pic>
      <p:sp>
        <p:nvSpPr>
          <p:cNvPr id="6" name="TextBox 5">
            <a:extLst>
              <a:ext uri="{FF2B5EF4-FFF2-40B4-BE49-F238E27FC236}">
                <a16:creationId xmlns:a16="http://schemas.microsoft.com/office/drawing/2014/main" id="{59BA51A0-F88A-2974-D71B-B46CD503D9BC}"/>
              </a:ext>
            </a:extLst>
          </p:cNvPr>
          <p:cNvSpPr txBox="1"/>
          <p:nvPr/>
        </p:nvSpPr>
        <p:spPr>
          <a:xfrm>
            <a:off x="8398476" y="4139514"/>
            <a:ext cx="3645243" cy="369332"/>
          </a:xfrm>
          <a:prstGeom prst="rect">
            <a:avLst/>
          </a:prstGeom>
          <a:noFill/>
        </p:spPr>
        <p:txBody>
          <a:bodyPr wrap="square" rtlCol="0">
            <a:spAutoFit/>
          </a:bodyPr>
          <a:lstStyle/>
          <a:p>
            <a:r>
              <a:rPr lang="en-GB" dirty="0"/>
              <a:t>* Originally created by Dan Finkel</a:t>
            </a:r>
            <a:endParaRPr lang="en-IE" dirty="0"/>
          </a:p>
        </p:txBody>
      </p:sp>
    </p:spTree>
    <p:extLst>
      <p:ext uri="{BB962C8B-B14F-4D97-AF65-F5344CB8AC3E}">
        <p14:creationId xmlns:p14="http://schemas.microsoft.com/office/powerpoint/2010/main" val="2704509920"/>
      </p:ext>
    </p:extLst>
  </p:cSld>
  <p:clrMapOvr>
    <a:masterClrMapping/>
  </p:clrMapOvr>
  <p:transition spd="slow">
    <p:push dir="u"/>
  </p:transition>
</p:sld>
</file>

<file path=ppt/theme/theme1.xml><?xml version="1.0" encoding="utf-8"?>
<a:theme xmlns:a="http://schemas.openxmlformats.org/drawingml/2006/main" name="Oide blue theme_logo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otx" id="{941BD76F-6B7D-4C25-9C9B-84A48C6B5097}" vid="{D411C723-C791-4422-A2DA-64716417FB33}"/>
    </a:ext>
  </a:extLst>
</a:theme>
</file>

<file path=ppt/theme/theme2.xml><?xml version="1.0" encoding="utf-8"?>
<a:theme xmlns:a="http://schemas.openxmlformats.org/drawingml/2006/main" name="1_Oide blue theme_logo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otx" id="{941BD76F-6B7D-4C25-9C9B-84A48C6B5097}" vid="{90A686A0-9C5C-45DB-8E6A-7A22F9C239DC}"/>
    </a:ext>
  </a:extLst>
</a:theme>
</file>

<file path=ppt/theme/theme3.xml><?xml version="1.0" encoding="utf-8"?>
<a:theme xmlns:a="http://schemas.openxmlformats.org/drawingml/2006/main" name="Oide logo_black_blu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otx" id="{941BD76F-6B7D-4C25-9C9B-84A48C6B5097}" vid="{27802C05-2C73-488C-806B-F9F618BB1F59}"/>
    </a:ext>
  </a:extLst>
</a:theme>
</file>

<file path=ppt/theme/theme4.xml><?xml version="1.0" encoding="utf-8"?>
<a:theme xmlns:a="http://schemas.openxmlformats.org/drawingml/2006/main" name="Oide logo_state gold_state green_blu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otx" id="{941BD76F-6B7D-4C25-9C9B-84A48C6B5097}" vid="{98CF5E54-02A9-409A-B19C-5672F3849D0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6da6fe7-9f01-4e2c-8767-23ae1d36ae7f">
      <UserInfo>
        <DisplayName/>
        <AccountId xsi:nil="true"/>
        <AccountType/>
      </UserInfo>
    </SharedWithUsers>
    <MediaLengthInSeconds xmlns="7630ae88-9023-4e9e-b049-743ab2c07744" xsi:nil="true"/>
    <lcf76f155ced4ddcb4097134ff3c332f xmlns="7630ae88-9023-4e9e-b049-743ab2c07744">
      <Terms xmlns="http://schemas.microsoft.com/office/infopath/2007/PartnerControls"/>
    </lcf76f155ced4ddcb4097134ff3c332f>
    <TaxCatchAll xmlns="46da6fe7-9f01-4e2c-8767-23ae1d36ae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34696910322C49BE3CD47349948BB5" ma:contentTypeVersion="14" ma:contentTypeDescription="Create a new document." ma:contentTypeScope="" ma:versionID="c37a21be4108abc3562b5767a4ea957f">
  <xsd:schema xmlns:xsd="http://www.w3.org/2001/XMLSchema" xmlns:xs="http://www.w3.org/2001/XMLSchema" xmlns:p="http://schemas.microsoft.com/office/2006/metadata/properties" xmlns:ns2="7630ae88-9023-4e9e-b049-743ab2c07744" xmlns:ns3="46da6fe7-9f01-4e2c-8767-23ae1d36ae7f" targetNamespace="http://schemas.microsoft.com/office/2006/metadata/properties" ma:root="true" ma:fieldsID="244f6892282db35ab615f595bac64442" ns2:_="" ns3:_="">
    <xsd:import namespace="7630ae88-9023-4e9e-b049-743ab2c07744"/>
    <xsd:import namespace="46da6fe7-9f01-4e2c-8767-23ae1d36ae7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30ae88-9023-4e9e-b049-743ab2c077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7c90686-b975-4123-9b95-f27ff4c4f8b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da6fe7-9f01-4e2c-8767-23ae1d36ae7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794310a-8d56-4c30-9207-4de0f04dc83e}" ma:internalName="TaxCatchAll" ma:showField="CatchAllData" ma:web="46da6fe7-9f01-4e2c-8767-23ae1d36ae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05FEC9-998D-46B8-B65A-2FA548E07BE3}">
  <ds:schemaRefs>
    <ds:schemaRef ds:uri="http://schemas.microsoft.com/sharepoint/v3/contenttype/forms"/>
  </ds:schemaRefs>
</ds:datastoreItem>
</file>

<file path=customXml/itemProps2.xml><?xml version="1.0" encoding="utf-8"?>
<ds:datastoreItem xmlns:ds="http://schemas.openxmlformats.org/officeDocument/2006/customXml" ds:itemID="{F99C12CF-F2DB-4ED1-8899-00936B33B938}">
  <ds:schemaRefs>
    <ds:schemaRef ds:uri="http://schemas.microsoft.com/office/2006/metadata/properties"/>
    <ds:schemaRef ds:uri="http://schemas.microsoft.com/office/infopath/2007/PartnerControls"/>
    <ds:schemaRef ds:uri="46da6fe7-9f01-4e2c-8767-23ae1d36ae7f"/>
    <ds:schemaRef ds:uri="7630ae88-9023-4e9e-b049-743ab2c07744"/>
  </ds:schemaRefs>
</ds:datastoreItem>
</file>

<file path=customXml/itemProps3.xml><?xml version="1.0" encoding="utf-8"?>
<ds:datastoreItem xmlns:ds="http://schemas.openxmlformats.org/officeDocument/2006/customXml" ds:itemID="{C8DCCDBC-3057-40AF-95E3-ABBEE52059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30ae88-9023-4e9e-b049-743ab2c07744"/>
    <ds:schemaRef ds:uri="46da6fe7-9f01-4e2c-8767-23ae1d36ae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Draft Oide slide deck  (1)</Template>
  <TotalTime>451</TotalTime>
  <Words>1289</Words>
  <Application>Microsoft Office PowerPoint</Application>
  <PresentationFormat>Widescreen</PresentationFormat>
  <Paragraphs>177</Paragraphs>
  <Slides>35</Slides>
  <Notes>19</Notes>
  <HiddenSlides>0</HiddenSlides>
  <MMClips>0</MMClips>
  <ScaleCrop>false</ScaleCrop>
  <HeadingPairs>
    <vt:vector size="4" baseType="variant">
      <vt:variant>
        <vt:lpstr>Theme</vt:lpstr>
      </vt:variant>
      <vt:variant>
        <vt:i4>4</vt:i4>
      </vt:variant>
      <vt:variant>
        <vt:lpstr>Slide Titles</vt:lpstr>
      </vt:variant>
      <vt:variant>
        <vt:i4>35</vt:i4>
      </vt:variant>
    </vt:vector>
  </HeadingPairs>
  <TitlesOfParts>
    <vt:vector size="39" baseType="lpstr">
      <vt:lpstr>Oide blue theme_logo_state gold_state green_white tagline</vt:lpstr>
      <vt:lpstr>1_Oide blue theme_logo_state gold_state green_white tagline</vt:lpstr>
      <vt:lpstr>Oide logo_black_blue tagline</vt:lpstr>
      <vt:lpstr>Oide logo_state gold_state green_blue tagline</vt:lpstr>
      <vt:lpstr>Exploring Mathigon's Polypad   A Digital Learning Technology for Visual Representations and Manipulatives in Mathematics </vt:lpstr>
      <vt:lpstr>Introduction</vt:lpstr>
      <vt:lpstr>Mathematics &amp; Computer Science</vt:lpstr>
      <vt:lpstr>Key Message</vt:lpstr>
      <vt:lpstr>PowerPoint Presentation</vt:lpstr>
      <vt:lpstr>Welcome to the workshop:</vt:lpstr>
      <vt:lpstr>Supporting learning using representations and visual manipulatives </vt:lpstr>
      <vt:lpstr>PowerPoint Presentation</vt:lpstr>
      <vt:lpstr>PowerPoint Presentation</vt:lpstr>
      <vt:lpstr>Literacy Numeracy &amp; Digital Literacy Strategy 2024-2033</vt:lpstr>
      <vt:lpstr>Literacy Numeracy &amp; Digital Literacy Strategy 2024-2033</vt:lpstr>
      <vt:lpstr>PowerPoint Presentation</vt:lpstr>
      <vt:lpstr>PowerPoint Presentation</vt:lpstr>
      <vt:lpstr>PowerPoint Presentation</vt:lpstr>
      <vt:lpstr>PowerPoint Presentation</vt:lpstr>
      <vt:lpstr>PowerPoint Presentation</vt:lpstr>
      <vt:lpstr>Exploring Conceptual Learning Experiences with Mathigon </vt:lpstr>
      <vt:lpstr>PowerPoint Presentation</vt:lpstr>
      <vt:lpstr>Link to Workshop Polypads</vt:lpstr>
      <vt:lpstr>Constructions Polypad</vt:lpstr>
      <vt:lpstr>Addition and Subtraction of Integers Polypad</vt:lpstr>
      <vt:lpstr>Prime Numbers Polypad</vt:lpstr>
      <vt:lpstr>Fractions Polypad</vt:lpstr>
      <vt:lpstr>Dice Polypad</vt:lpstr>
      <vt:lpstr>Equation of a Line Polypad</vt:lpstr>
      <vt:lpstr>Algebra Polypad</vt:lpstr>
      <vt:lpstr>Multiplication and Factorising Polypad</vt:lpstr>
      <vt:lpstr>Additional Activity</vt:lpstr>
      <vt:lpstr>Creating a Polypad</vt:lpstr>
      <vt:lpstr>Webinar</vt:lpstr>
      <vt:lpstr>Reflection</vt:lpstr>
      <vt:lpstr>Conclusion</vt:lpstr>
      <vt:lpstr>PowerPoint Presentation</vt:lpstr>
      <vt:lpstr>Key Message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Mathigon's Polypad   A Digital Learning Technology for Visual Representations and Manipulatives in Mathematics</dc:title>
  <dc:creator>Danny Redmond</dc:creator>
  <cp:lastModifiedBy>Danny Redmond</cp:lastModifiedBy>
  <cp:revision>15</cp:revision>
  <dcterms:created xsi:type="dcterms:W3CDTF">2023-10-10T09:03:38Z</dcterms:created>
  <dcterms:modified xsi:type="dcterms:W3CDTF">2024-11-12T09:48:51Z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0x010100B034696910322C49BE3CD47349948BB5</vt:lpwstr>
  </property>
  <property fmtid="{D5CDD505-2E9C-101B-9397-08002B2CF9AE}" pid="3" name="Order">
    <vt:r8>1646600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