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31"/>
  </p:notesMasterIdLst>
  <p:sldIdLst>
    <p:sldId id="273" r:id="rId5"/>
    <p:sldId id="257" r:id="rId6"/>
    <p:sldId id="264" r:id="rId7"/>
    <p:sldId id="266" r:id="rId8"/>
    <p:sldId id="267" r:id="rId9"/>
    <p:sldId id="276" r:id="rId10"/>
    <p:sldId id="277" r:id="rId11"/>
    <p:sldId id="279" r:id="rId12"/>
    <p:sldId id="268" r:id="rId13"/>
    <p:sldId id="270" r:id="rId14"/>
    <p:sldId id="269" r:id="rId15"/>
    <p:sldId id="258" r:id="rId16"/>
    <p:sldId id="283" r:id="rId17"/>
    <p:sldId id="263" r:id="rId18"/>
    <p:sldId id="282" r:id="rId19"/>
    <p:sldId id="261" r:id="rId20"/>
    <p:sldId id="262" r:id="rId21"/>
    <p:sldId id="259" r:id="rId22"/>
    <p:sldId id="271" r:id="rId23"/>
    <p:sldId id="260" r:id="rId24"/>
    <p:sldId id="265" r:id="rId25"/>
    <p:sldId id="272" r:id="rId26"/>
    <p:sldId id="274" r:id="rId27"/>
    <p:sldId id="275" r:id="rId28"/>
    <p:sldId id="280" r:id="rId29"/>
    <p:sldId id="28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019F97-E1E5-2224-89C7-66697D93B085}" v="641" dt="2024-11-21T22:47:46.367"/>
    <p1510:client id="{A498FA32-302D-4A5B-A1E0-DED0E4C566AF}" v="336" dt="2024-11-22T13:27:05.634"/>
    <p1510:client id="{D1E56036-BA26-3294-86C6-B7D8867B17B1}" v="378" dt="2024-11-22T00:05:23.8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68909" autoAdjust="0"/>
  </p:normalViewPr>
  <p:slideViewPr>
    <p:cSldViewPr snapToGrid="0">
      <p:cViewPr>
        <p:scale>
          <a:sx n="58" d="100"/>
          <a:sy n="58" d="100"/>
        </p:scale>
        <p:origin x="1005" y="1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9B85B6-88DB-431A-8362-042CF5B14BF9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0DEA1C-9C49-4619-AC0F-FE22C64BE3D4}">
      <dgm:prSet/>
      <dgm:spPr/>
      <dgm:t>
        <a:bodyPr/>
        <a:lstStyle/>
        <a:p>
          <a:pPr algn="l">
            <a:lnSpc>
              <a:spcPct val="100000"/>
            </a:lnSpc>
            <a:defRPr b="1"/>
          </a:pPr>
          <a:r>
            <a:rPr lang="en-GB" b="0" dirty="0">
              <a:latin typeface="Grandview Display"/>
              <a:ea typeface="Calibri"/>
              <a:cs typeface="Calibri"/>
            </a:rPr>
            <a:t>7 days notice </a:t>
          </a:r>
          <a:endParaRPr lang="en-US" b="0" dirty="0">
            <a:latin typeface="Grandview Display"/>
            <a:ea typeface="Calibri"/>
            <a:cs typeface="Calibri"/>
          </a:endParaRPr>
        </a:p>
      </dgm:t>
    </dgm:pt>
    <dgm:pt modelId="{7A308443-39A8-47D0-8C58-236E489C314F}" type="parTrans" cxnId="{556AD9E2-5950-4147-BE9C-4CDCECAADA45}">
      <dgm:prSet/>
      <dgm:spPr/>
      <dgm:t>
        <a:bodyPr/>
        <a:lstStyle/>
        <a:p>
          <a:endParaRPr lang="en-US"/>
        </a:p>
      </dgm:t>
    </dgm:pt>
    <dgm:pt modelId="{8133742A-CDBC-4A4C-97C5-89D6FA5F6843}" type="sibTrans" cxnId="{556AD9E2-5950-4147-BE9C-4CDCECAADA45}">
      <dgm:prSet/>
      <dgm:spPr/>
      <dgm:t>
        <a:bodyPr/>
        <a:lstStyle/>
        <a:p>
          <a:endParaRPr lang="en-US"/>
        </a:p>
      </dgm:t>
    </dgm:pt>
    <dgm:pt modelId="{B1858DAC-FC2C-44F3-BA89-02B59C315A2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b="0" dirty="0">
              <a:latin typeface="Grandview Display"/>
              <a:ea typeface="Calibri"/>
              <a:cs typeface="Calibri"/>
            </a:rPr>
            <a:t>2-day Subject Inspection</a:t>
          </a:r>
          <a:endParaRPr lang="en-US" b="0" dirty="0">
            <a:latin typeface="Grandview Display"/>
            <a:ea typeface="Calibri"/>
            <a:cs typeface="Calibri"/>
          </a:endParaRPr>
        </a:p>
      </dgm:t>
    </dgm:pt>
    <dgm:pt modelId="{525127FB-FDC7-42C0-90D4-AC848EA2468A}" type="parTrans" cxnId="{375DD8F4-3934-4850-AAC1-240DB631589C}">
      <dgm:prSet/>
      <dgm:spPr/>
      <dgm:t>
        <a:bodyPr/>
        <a:lstStyle/>
        <a:p>
          <a:endParaRPr lang="en-US"/>
        </a:p>
      </dgm:t>
    </dgm:pt>
    <dgm:pt modelId="{94F67FDD-4313-4AF1-9E36-54A11730A67E}" type="sibTrans" cxnId="{375DD8F4-3934-4850-AAC1-240DB631589C}">
      <dgm:prSet/>
      <dgm:spPr/>
      <dgm:t>
        <a:bodyPr/>
        <a:lstStyle/>
        <a:p>
          <a:endParaRPr lang="en-US"/>
        </a:p>
      </dgm:t>
    </dgm:pt>
    <dgm:pt modelId="{8AB2F7F8-19DE-4F76-950C-640ADD102D0B}">
      <dgm:prSet/>
      <dgm:spPr/>
      <dgm:t>
        <a:bodyPr/>
        <a:lstStyle/>
        <a:p>
          <a:pPr algn="l" rtl="0">
            <a:lnSpc>
              <a:spcPct val="100000"/>
            </a:lnSpc>
            <a:defRPr b="1"/>
          </a:pPr>
          <a:r>
            <a:rPr lang="en-GB" b="0" dirty="0">
              <a:latin typeface="Grandview Display"/>
              <a:ea typeface="Calibri"/>
              <a:cs typeface="Calibri"/>
            </a:rPr>
            <a:t>Met with Principal, Maths Co-ordinator and SENCO</a:t>
          </a:r>
          <a:endParaRPr lang="en-US" b="0" dirty="0">
            <a:latin typeface="Grandview Display"/>
            <a:ea typeface="Calibri"/>
            <a:cs typeface="Calibri"/>
          </a:endParaRPr>
        </a:p>
      </dgm:t>
    </dgm:pt>
    <dgm:pt modelId="{54A1D302-ACA7-49D0-BF1B-E23C541A1675}" type="parTrans" cxnId="{0DF2851F-1D63-48CA-9037-D22184D66A44}">
      <dgm:prSet/>
      <dgm:spPr/>
      <dgm:t>
        <a:bodyPr/>
        <a:lstStyle/>
        <a:p>
          <a:endParaRPr lang="en-US"/>
        </a:p>
      </dgm:t>
    </dgm:pt>
    <dgm:pt modelId="{4348523E-0D40-442F-8A4E-EBA9590A79B4}" type="sibTrans" cxnId="{0DF2851F-1D63-48CA-9037-D22184D66A44}">
      <dgm:prSet/>
      <dgm:spPr/>
      <dgm:t>
        <a:bodyPr/>
        <a:lstStyle/>
        <a:p>
          <a:endParaRPr lang="en-US"/>
        </a:p>
      </dgm:t>
    </dgm:pt>
    <dgm:pt modelId="{CD2C48EB-1706-4072-8045-CCEDA645623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b="0" dirty="0">
              <a:latin typeface="Grandview Display"/>
              <a:ea typeface="Calibri"/>
              <a:cs typeface="Calibri"/>
            </a:rPr>
            <a:t>Reviewed subject documents</a:t>
          </a:r>
          <a:endParaRPr lang="en-US" b="0" dirty="0">
            <a:latin typeface="Grandview Display"/>
            <a:ea typeface="Calibri"/>
            <a:cs typeface="Calibri"/>
          </a:endParaRPr>
        </a:p>
      </dgm:t>
    </dgm:pt>
    <dgm:pt modelId="{07753DD7-2FF6-4857-AFE0-C333C6695BBD}" type="parTrans" cxnId="{B50CBDA4-614C-4BAB-9DF5-DED8451A2D22}">
      <dgm:prSet/>
      <dgm:spPr/>
      <dgm:t>
        <a:bodyPr/>
        <a:lstStyle/>
        <a:p>
          <a:endParaRPr lang="en-US"/>
        </a:p>
      </dgm:t>
    </dgm:pt>
    <dgm:pt modelId="{68E6E365-6CE3-4815-A46A-288FBB921FFE}" type="sibTrans" cxnId="{B50CBDA4-614C-4BAB-9DF5-DED8451A2D22}">
      <dgm:prSet/>
      <dgm:spPr/>
      <dgm:t>
        <a:bodyPr/>
        <a:lstStyle/>
        <a:p>
          <a:endParaRPr lang="en-US"/>
        </a:p>
      </dgm:t>
    </dgm:pt>
    <dgm:pt modelId="{83AAB433-6D9C-4551-A52A-949845B19E4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b="0" dirty="0">
              <a:latin typeface="Grandview Display"/>
              <a:ea typeface="Calibri"/>
              <a:cs typeface="Calibri"/>
            </a:rPr>
            <a:t>Observed six teachers and gives individual feedback </a:t>
          </a:r>
          <a:endParaRPr lang="en-US" b="0" dirty="0">
            <a:latin typeface="Grandview Display"/>
            <a:ea typeface="Calibri"/>
            <a:cs typeface="Calibri"/>
          </a:endParaRPr>
        </a:p>
      </dgm:t>
    </dgm:pt>
    <dgm:pt modelId="{610DBC00-DC7A-48B0-8E4D-DD853B7DCF8B}" type="parTrans" cxnId="{72FAEB9A-FCA1-4EBD-BCCD-29DA50951770}">
      <dgm:prSet/>
      <dgm:spPr/>
      <dgm:t>
        <a:bodyPr/>
        <a:lstStyle/>
        <a:p>
          <a:endParaRPr lang="en-US"/>
        </a:p>
      </dgm:t>
    </dgm:pt>
    <dgm:pt modelId="{AF89FDDF-6F33-4DC2-9947-7D61282B8CB5}" type="sibTrans" cxnId="{72FAEB9A-FCA1-4EBD-BCCD-29DA50951770}">
      <dgm:prSet/>
      <dgm:spPr/>
      <dgm:t>
        <a:bodyPr/>
        <a:lstStyle/>
        <a:p>
          <a:endParaRPr lang="en-US"/>
        </a:p>
      </dgm:t>
    </dgm:pt>
    <dgm:pt modelId="{49D88B0A-DBBA-4057-912E-06473675653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b="0" dirty="0">
              <a:latin typeface="Grandview Display"/>
              <a:ea typeface="Calibri"/>
              <a:cs typeface="Calibri"/>
            </a:rPr>
            <a:t>Conducted focus groups with student</a:t>
          </a:r>
          <a:endParaRPr lang="en-US" b="0" dirty="0">
            <a:latin typeface="Grandview Display"/>
            <a:ea typeface="Calibri"/>
            <a:cs typeface="Calibri"/>
          </a:endParaRPr>
        </a:p>
      </dgm:t>
    </dgm:pt>
    <dgm:pt modelId="{EDBC992E-C2EF-40B4-8FB9-0EC22EEBC168}" type="parTrans" cxnId="{7BCBE072-7419-4A00-BC16-1D32EC676C59}">
      <dgm:prSet/>
      <dgm:spPr/>
      <dgm:t>
        <a:bodyPr/>
        <a:lstStyle/>
        <a:p>
          <a:endParaRPr lang="en-US"/>
        </a:p>
      </dgm:t>
    </dgm:pt>
    <dgm:pt modelId="{0F53CEDE-18C6-406E-9D72-2C626333D542}" type="sibTrans" cxnId="{7BCBE072-7419-4A00-BC16-1D32EC676C59}">
      <dgm:prSet/>
      <dgm:spPr/>
      <dgm:t>
        <a:bodyPr/>
        <a:lstStyle/>
        <a:p>
          <a:endParaRPr lang="en-US"/>
        </a:p>
      </dgm:t>
    </dgm:pt>
    <dgm:pt modelId="{A46951E0-597F-4AC6-815C-BEFEAD375D7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b="0" dirty="0">
              <a:latin typeface="Grandview Display"/>
              <a:ea typeface="Calibri"/>
              <a:cs typeface="Calibri"/>
            </a:rPr>
            <a:t>Evaluated learning and teaching in Mathematics</a:t>
          </a:r>
          <a:endParaRPr lang="en-US" b="0" dirty="0">
            <a:latin typeface="Grandview Display"/>
            <a:ea typeface="Calibri"/>
            <a:cs typeface="Calibri"/>
          </a:endParaRPr>
        </a:p>
      </dgm:t>
    </dgm:pt>
    <dgm:pt modelId="{EBF87905-346E-4AD1-8DF4-48E52FD20AB0}" type="parTrans" cxnId="{57E70762-4432-4E6D-8D1B-83CE723991E4}">
      <dgm:prSet/>
      <dgm:spPr/>
      <dgm:t>
        <a:bodyPr/>
        <a:lstStyle/>
        <a:p>
          <a:endParaRPr lang="en-US"/>
        </a:p>
      </dgm:t>
    </dgm:pt>
    <dgm:pt modelId="{3D241863-3E8A-4B9A-9207-8CC8B26BFEA0}" type="sibTrans" cxnId="{57E70762-4432-4E6D-8D1B-83CE723991E4}">
      <dgm:prSet/>
      <dgm:spPr/>
      <dgm:t>
        <a:bodyPr/>
        <a:lstStyle/>
        <a:p>
          <a:endParaRPr lang="en-US"/>
        </a:p>
      </dgm:t>
    </dgm:pt>
    <dgm:pt modelId="{898E0368-BBAA-4022-9191-DDADC25CF694}" type="pres">
      <dgm:prSet presAssocID="{119B85B6-88DB-431A-8362-042CF5B14BF9}" presName="root" presStyleCnt="0">
        <dgm:presLayoutVars>
          <dgm:dir/>
          <dgm:resizeHandles val="exact"/>
        </dgm:presLayoutVars>
      </dgm:prSet>
      <dgm:spPr/>
    </dgm:pt>
    <dgm:pt modelId="{5C8294FB-76FA-4082-B941-25F7495845EC}" type="pres">
      <dgm:prSet presAssocID="{000DEA1C-9C49-4619-AC0F-FE22C64BE3D4}" presName="compNode" presStyleCnt="0"/>
      <dgm:spPr/>
    </dgm:pt>
    <dgm:pt modelId="{24188738-9142-4EF0-B802-046F53867F7E}" type="pres">
      <dgm:prSet presAssocID="{000DEA1C-9C49-4619-AC0F-FE22C64BE3D4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1192A25B-57A4-400D-A8CE-165C00E20CCE}" type="pres">
      <dgm:prSet presAssocID="{000DEA1C-9C49-4619-AC0F-FE22C64BE3D4}" presName="iconSpace" presStyleCnt="0"/>
      <dgm:spPr/>
    </dgm:pt>
    <dgm:pt modelId="{7CAB265B-B55E-4304-B3FD-15740670B90B}" type="pres">
      <dgm:prSet presAssocID="{000DEA1C-9C49-4619-AC0F-FE22C64BE3D4}" presName="parTx" presStyleLbl="revTx" presStyleIdx="0" presStyleCnt="14">
        <dgm:presLayoutVars>
          <dgm:chMax val="0"/>
          <dgm:chPref val="0"/>
        </dgm:presLayoutVars>
      </dgm:prSet>
      <dgm:spPr/>
    </dgm:pt>
    <dgm:pt modelId="{FEA722EC-B6B9-40A3-8E0F-4FF13CC640C8}" type="pres">
      <dgm:prSet presAssocID="{000DEA1C-9C49-4619-AC0F-FE22C64BE3D4}" presName="txSpace" presStyleCnt="0"/>
      <dgm:spPr/>
    </dgm:pt>
    <dgm:pt modelId="{62C05392-F375-49DE-BF08-E7F5A112FD80}" type="pres">
      <dgm:prSet presAssocID="{000DEA1C-9C49-4619-AC0F-FE22C64BE3D4}" presName="desTx" presStyleLbl="revTx" presStyleIdx="1" presStyleCnt="14">
        <dgm:presLayoutVars/>
      </dgm:prSet>
      <dgm:spPr/>
    </dgm:pt>
    <dgm:pt modelId="{F50867E5-F54F-42FC-A578-B48358912AF7}" type="pres">
      <dgm:prSet presAssocID="{8133742A-CDBC-4A4C-97C5-89D6FA5F6843}" presName="sibTrans" presStyleCnt="0"/>
      <dgm:spPr/>
    </dgm:pt>
    <dgm:pt modelId="{B1657A74-BFA2-40D9-A68D-5A05B3A861D1}" type="pres">
      <dgm:prSet presAssocID="{B1858DAC-FC2C-44F3-BA89-02B59C315A28}" presName="compNode" presStyleCnt="0"/>
      <dgm:spPr/>
    </dgm:pt>
    <dgm:pt modelId="{37602B24-CC30-4F2F-96A2-877B6A11E87C}" type="pres">
      <dgm:prSet presAssocID="{B1858DAC-FC2C-44F3-BA89-02B59C315A28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E8B7180-8FF9-4545-9DC7-4F9A4A74A4C7}" type="pres">
      <dgm:prSet presAssocID="{B1858DAC-FC2C-44F3-BA89-02B59C315A28}" presName="iconSpace" presStyleCnt="0"/>
      <dgm:spPr/>
    </dgm:pt>
    <dgm:pt modelId="{178B2290-A47E-4240-8293-6CF27576FC1C}" type="pres">
      <dgm:prSet presAssocID="{B1858DAC-FC2C-44F3-BA89-02B59C315A28}" presName="parTx" presStyleLbl="revTx" presStyleIdx="2" presStyleCnt="14">
        <dgm:presLayoutVars>
          <dgm:chMax val="0"/>
          <dgm:chPref val="0"/>
        </dgm:presLayoutVars>
      </dgm:prSet>
      <dgm:spPr/>
    </dgm:pt>
    <dgm:pt modelId="{E558567E-730C-4A4D-9EEA-3B255596251E}" type="pres">
      <dgm:prSet presAssocID="{B1858DAC-FC2C-44F3-BA89-02B59C315A28}" presName="txSpace" presStyleCnt="0"/>
      <dgm:spPr/>
    </dgm:pt>
    <dgm:pt modelId="{24D339A6-BA32-476B-BFC3-94F13A69587A}" type="pres">
      <dgm:prSet presAssocID="{B1858DAC-FC2C-44F3-BA89-02B59C315A28}" presName="desTx" presStyleLbl="revTx" presStyleIdx="3" presStyleCnt="14">
        <dgm:presLayoutVars/>
      </dgm:prSet>
      <dgm:spPr/>
    </dgm:pt>
    <dgm:pt modelId="{E9BA35F4-9199-4853-8C8B-885E7CE75713}" type="pres">
      <dgm:prSet presAssocID="{94F67FDD-4313-4AF1-9E36-54A11730A67E}" presName="sibTrans" presStyleCnt="0"/>
      <dgm:spPr/>
    </dgm:pt>
    <dgm:pt modelId="{B2417624-E707-4C3E-B5E0-49A4F8044927}" type="pres">
      <dgm:prSet presAssocID="{8AB2F7F8-19DE-4F76-950C-640ADD102D0B}" presName="compNode" presStyleCnt="0"/>
      <dgm:spPr/>
    </dgm:pt>
    <dgm:pt modelId="{51D06C55-A031-40ED-B436-778C51F166CE}" type="pres">
      <dgm:prSet presAssocID="{8AB2F7F8-19DE-4F76-950C-640ADD102D0B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3FAF7C2C-A669-4EAD-9407-D1B0203AFE10}" type="pres">
      <dgm:prSet presAssocID="{8AB2F7F8-19DE-4F76-950C-640ADD102D0B}" presName="iconSpace" presStyleCnt="0"/>
      <dgm:spPr/>
    </dgm:pt>
    <dgm:pt modelId="{C6EB861B-DE96-4D62-AB65-A29BFC56DFA1}" type="pres">
      <dgm:prSet presAssocID="{8AB2F7F8-19DE-4F76-950C-640ADD102D0B}" presName="parTx" presStyleLbl="revTx" presStyleIdx="4" presStyleCnt="14">
        <dgm:presLayoutVars>
          <dgm:chMax val="0"/>
          <dgm:chPref val="0"/>
        </dgm:presLayoutVars>
      </dgm:prSet>
      <dgm:spPr/>
    </dgm:pt>
    <dgm:pt modelId="{66AF0EB6-CD60-4F29-87EA-65DE8E824BB0}" type="pres">
      <dgm:prSet presAssocID="{8AB2F7F8-19DE-4F76-950C-640ADD102D0B}" presName="txSpace" presStyleCnt="0"/>
      <dgm:spPr/>
    </dgm:pt>
    <dgm:pt modelId="{6B239E42-8451-401D-9E1F-A8F813605F14}" type="pres">
      <dgm:prSet presAssocID="{8AB2F7F8-19DE-4F76-950C-640ADD102D0B}" presName="desTx" presStyleLbl="revTx" presStyleIdx="5" presStyleCnt="14">
        <dgm:presLayoutVars/>
      </dgm:prSet>
      <dgm:spPr/>
    </dgm:pt>
    <dgm:pt modelId="{D3400761-E211-4222-BED2-886B6A845491}" type="pres">
      <dgm:prSet presAssocID="{4348523E-0D40-442F-8A4E-EBA9590A79B4}" presName="sibTrans" presStyleCnt="0"/>
      <dgm:spPr/>
    </dgm:pt>
    <dgm:pt modelId="{1FA6057B-4499-4F71-BD45-3BC96A0950C2}" type="pres">
      <dgm:prSet presAssocID="{CD2C48EB-1706-4072-8045-CCEDA6456237}" presName="compNode" presStyleCnt="0"/>
      <dgm:spPr/>
    </dgm:pt>
    <dgm:pt modelId="{3EF50E4F-0416-471F-B331-15FD56E6589C}" type="pres">
      <dgm:prSet presAssocID="{CD2C48EB-1706-4072-8045-CCEDA6456237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3AFEFF3C-2AC2-48D9-9892-19503890517C}" type="pres">
      <dgm:prSet presAssocID="{CD2C48EB-1706-4072-8045-CCEDA6456237}" presName="iconSpace" presStyleCnt="0"/>
      <dgm:spPr/>
    </dgm:pt>
    <dgm:pt modelId="{156BDB50-C944-4CDE-A402-91E5120ABB7C}" type="pres">
      <dgm:prSet presAssocID="{CD2C48EB-1706-4072-8045-CCEDA6456237}" presName="parTx" presStyleLbl="revTx" presStyleIdx="6" presStyleCnt="14">
        <dgm:presLayoutVars>
          <dgm:chMax val="0"/>
          <dgm:chPref val="0"/>
        </dgm:presLayoutVars>
      </dgm:prSet>
      <dgm:spPr/>
    </dgm:pt>
    <dgm:pt modelId="{A02C27BF-7BF9-4DB1-AC1C-4F222B811364}" type="pres">
      <dgm:prSet presAssocID="{CD2C48EB-1706-4072-8045-CCEDA6456237}" presName="txSpace" presStyleCnt="0"/>
      <dgm:spPr/>
    </dgm:pt>
    <dgm:pt modelId="{B386A291-A618-497A-B7C9-2ED8588EACFB}" type="pres">
      <dgm:prSet presAssocID="{CD2C48EB-1706-4072-8045-CCEDA6456237}" presName="desTx" presStyleLbl="revTx" presStyleIdx="7" presStyleCnt="14">
        <dgm:presLayoutVars/>
      </dgm:prSet>
      <dgm:spPr/>
    </dgm:pt>
    <dgm:pt modelId="{5689E47F-C7E6-4832-8BDF-559EEA95236A}" type="pres">
      <dgm:prSet presAssocID="{68E6E365-6CE3-4815-A46A-288FBB921FFE}" presName="sibTrans" presStyleCnt="0"/>
      <dgm:spPr/>
    </dgm:pt>
    <dgm:pt modelId="{D94C4BAD-A519-4A64-96F1-C78A9DD95840}" type="pres">
      <dgm:prSet presAssocID="{83AAB433-6D9C-4551-A52A-949845B19E46}" presName="compNode" presStyleCnt="0"/>
      <dgm:spPr/>
    </dgm:pt>
    <dgm:pt modelId="{7B5B0CAB-2096-4DEE-A880-239AE2DE0D26}" type="pres">
      <dgm:prSet presAssocID="{83AAB433-6D9C-4551-A52A-949845B19E46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E8756FA0-B591-4A9A-B747-50082B90CDD2}" type="pres">
      <dgm:prSet presAssocID="{83AAB433-6D9C-4551-A52A-949845B19E46}" presName="iconSpace" presStyleCnt="0"/>
      <dgm:spPr/>
    </dgm:pt>
    <dgm:pt modelId="{AC193BF3-41E5-48AC-A74D-A6B37EF3E393}" type="pres">
      <dgm:prSet presAssocID="{83AAB433-6D9C-4551-A52A-949845B19E46}" presName="parTx" presStyleLbl="revTx" presStyleIdx="8" presStyleCnt="14">
        <dgm:presLayoutVars>
          <dgm:chMax val="0"/>
          <dgm:chPref val="0"/>
        </dgm:presLayoutVars>
      </dgm:prSet>
      <dgm:spPr/>
    </dgm:pt>
    <dgm:pt modelId="{05C89DE4-5474-4A3E-BC62-A108B8B5C59C}" type="pres">
      <dgm:prSet presAssocID="{83AAB433-6D9C-4551-A52A-949845B19E46}" presName="txSpace" presStyleCnt="0"/>
      <dgm:spPr/>
    </dgm:pt>
    <dgm:pt modelId="{80B4C361-E827-4528-8769-FF3F3C472E79}" type="pres">
      <dgm:prSet presAssocID="{83AAB433-6D9C-4551-A52A-949845B19E46}" presName="desTx" presStyleLbl="revTx" presStyleIdx="9" presStyleCnt="14">
        <dgm:presLayoutVars/>
      </dgm:prSet>
      <dgm:spPr/>
    </dgm:pt>
    <dgm:pt modelId="{F38B9BEB-3A84-448D-8194-ECF6821583DA}" type="pres">
      <dgm:prSet presAssocID="{AF89FDDF-6F33-4DC2-9947-7D61282B8CB5}" presName="sibTrans" presStyleCnt="0"/>
      <dgm:spPr/>
    </dgm:pt>
    <dgm:pt modelId="{D60FCD5D-7F3E-4D47-89CA-9CD3B3933450}" type="pres">
      <dgm:prSet presAssocID="{49D88B0A-DBBA-4057-912E-06473675653D}" presName="compNode" presStyleCnt="0"/>
      <dgm:spPr/>
    </dgm:pt>
    <dgm:pt modelId="{C7FB94E5-63C7-43A1-83CF-78219B68DA44}" type="pres">
      <dgm:prSet presAssocID="{49D88B0A-DBBA-4057-912E-06473675653D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7D2259C3-8732-4BF9-BBA5-29391FF5AA0F}" type="pres">
      <dgm:prSet presAssocID="{49D88B0A-DBBA-4057-912E-06473675653D}" presName="iconSpace" presStyleCnt="0"/>
      <dgm:spPr/>
    </dgm:pt>
    <dgm:pt modelId="{54B07766-8227-424C-A586-804465EB0940}" type="pres">
      <dgm:prSet presAssocID="{49D88B0A-DBBA-4057-912E-06473675653D}" presName="parTx" presStyleLbl="revTx" presStyleIdx="10" presStyleCnt="14">
        <dgm:presLayoutVars>
          <dgm:chMax val="0"/>
          <dgm:chPref val="0"/>
        </dgm:presLayoutVars>
      </dgm:prSet>
      <dgm:spPr/>
    </dgm:pt>
    <dgm:pt modelId="{69D789BE-2F40-4218-99D7-20954CC1A1C0}" type="pres">
      <dgm:prSet presAssocID="{49D88B0A-DBBA-4057-912E-06473675653D}" presName="txSpace" presStyleCnt="0"/>
      <dgm:spPr/>
    </dgm:pt>
    <dgm:pt modelId="{E8135744-7CE0-4D1E-B6FE-4E56CE2B060A}" type="pres">
      <dgm:prSet presAssocID="{49D88B0A-DBBA-4057-912E-06473675653D}" presName="desTx" presStyleLbl="revTx" presStyleIdx="11" presStyleCnt="14">
        <dgm:presLayoutVars/>
      </dgm:prSet>
      <dgm:spPr/>
    </dgm:pt>
    <dgm:pt modelId="{C9D2D3A2-29CA-4726-81EA-5C1571EC1F23}" type="pres">
      <dgm:prSet presAssocID="{0F53CEDE-18C6-406E-9D72-2C626333D542}" presName="sibTrans" presStyleCnt="0"/>
      <dgm:spPr/>
    </dgm:pt>
    <dgm:pt modelId="{5FB295EB-6CE6-4531-82DC-A76426D8F336}" type="pres">
      <dgm:prSet presAssocID="{A46951E0-597F-4AC6-815C-BEFEAD375D7D}" presName="compNode" presStyleCnt="0"/>
      <dgm:spPr/>
    </dgm:pt>
    <dgm:pt modelId="{1D661705-3430-4418-9EA3-C064DF95E957}" type="pres">
      <dgm:prSet presAssocID="{A46951E0-597F-4AC6-815C-BEFEAD375D7D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0171332D-B738-4912-A7BF-1D9F0A34C2DF}" type="pres">
      <dgm:prSet presAssocID="{A46951E0-597F-4AC6-815C-BEFEAD375D7D}" presName="iconSpace" presStyleCnt="0"/>
      <dgm:spPr/>
    </dgm:pt>
    <dgm:pt modelId="{FA929AF8-3D98-47BC-8F11-9E7C923A0165}" type="pres">
      <dgm:prSet presAssocID="{A46951E0-597F-4AC6-815C-BEFEAD375D7D}" presName="parTx" presStyleLbl="revTx" presStyleIdx="12" presStyleCnt="14">
        <dgm:presLayoutVars>
          <dgm:chMax val="0"/>
          <dgm:chPref val="0"/>
        </dgm:presLayoutVars>
      </dgm:prSet>
      <dgm:spPr/>
    </dgm:pt>
    <dgm:pt modelId="{B3E972F3-6B53-4885-87F9-D466A9441C16}" type="pres">
      <dgm:prSet presAssocID="{A46951E0-597F-4AC6-815C-BEFEAD375D7D}" presName="txSpace" presStyleCnt="0"/>
      <dgm:spPr/>
    </dgm:pt>
    <dgm:pt modelId="{58DD1CC6-9594-44AD-B747-55917253BE79}" type="pres">
      <dgm:prSet presAssocID="{A46951E0-597F-4AC6-815C-BEFEAD375D7D}" presName="desTx" presStyleLbl="revTx" presStyleIdx="13" presStyleCnt="14">
        <dgm:presLayoutVars/>
      </dgm:prSet>
      <dgm:spPr/>
    </dgm:pt>
  </dgm:ptLst>
  <dgm:cxnLst>
    <dgm:cxn modelId="{0DF2851F-1D63-48CA-9037-D22184D66A44}" srcId="{119B85B6-88DB-431A-8362-042CF5B14BF9}" destId="{8AB2F7F8-19DE-4F76-950C-640ADD102D0B}" srcOrd="2" destOrd="0" parTransId="{54A1D302-ACA7-49D0-BF1B-E23C541A1675}" sibTransId="{4348523E-0D40-442F-8A4E-EBA9590A79B4}"/>
    <dgm:cxn modelId="{0775232A-B1BB-4C64-AAD4-C9CE4AD19860}" type="presOf" srcId="{A46951E0-597F-4AC6-815C-BEFEAD375D7D}" destId="{FA929AF8-3D98-47BC-8F11-9E7C923A0165}" srcOrd="0" destOrd="0" presId="urn:microsoft.com/office/officeart/2018/2/layout/IconLabelDescriptionList"/>
    <dgm:cxn modelId="{57E70762-4432-4E6D-8D1B-83CE723991E4}" srcId="{119B85B6-88DB-431A-8362-042CF5B14BF9}" destId="{A46951E0-597F-4AC6-815C-BEFEAD375D7D}" srcOrd="6" destOrd="0" parTransId="{EBF87905-346E-4AD1-8DF4-48E52FD20AB0}" sibTransId="{3D241863-3E8A-4B9A-9207-8CC8B26BFEA0}"/>
    <dgm:cxn modelId="{7BCBE072-7419-4A00-BC16-1D32EC676C59}" srcId="{119B85B6-88DB-431A-8362-042CF5B14BF9}" destId="{49D88B0A-DBBA-4057-912E-06473675653D}" srcOrd="5" destOrd="0" parTransId="{EDBC992E-C2EF-40B4-8FB9-0EC22EEBC168}" sibTransId="{0F53CEDE-18C6-406E-9D72-2C626333D542}"/>
    <dgm:cxn modelId="{E8FFCB74-2F62-45C8-AF82-7FE38BDFB06F}" type="presOf" srcId="{B1858DAC-FC2C-44F3-BA89-02B59C315A28}" destId="{178B2290-A47E-4240-8293-6CF27576FC1C}" srcOrd="0" destOrd="0" presId="urn:microsoft.com/office/officeart/2018/2/layout/IconLabelDescriptionList"/>
    <dgm:cxn modelId="{D6815A91-791B-4C36-BB55-837FEEADF64B}" type="presOf" srcId="{CD2C48EB-1706-4072-8045-CCEDA6456237}" destId="{156BDB50-C944-4CDE-A402-91E5120ABB7C}" srcOrd="0" destOrd="0" presId="urn:microsoft.com/office/officeart/2018/2/layout/IconLabelDescriptionList"/>
    <dgm:cxn modelId="{72FAEB9A-FCA1-4EBD-BCCD-29DA50951770}" srcId="{119B85B6-88DB-431A-8362-042CF5B14BF9}" destId="{83AAB433-6D9C-4551-A52A-949845B19E46}" srcOrd="4" destOrd="0" parTransId="{610DBC00-DC7A-48B0-8E4D-DD853B7DCF8B}" sibTransId="{AF89FDDF-6F33-4DC2-9947-7D61282B8CB5}"/>
    <dgm:cxn modelId="{B50CBDA4-614C-4BAB-9DF5-DED8451A2D22}" srcId="{119B85B6-88DB-431A-8362-042CF5B14BF9}" destId="{CD2C48EB-1706-4072-8045-CCEDA6456237}" srcOrd="3" destOrd="0" parTransId="{07753DD7-2FF6-4857-AFE0-C333C6695BBD}" sibTransId="{68E6E365-6CE3-4815-A46A-288FBB921FFE}"/>
    <dgm:cxn modelId="{BAA602AC-7749-4DDA-9CD6-2160FFC81811}" type="presOf" srcId="{000DEA1C-9C49-4619-AC0F-FE22C64BE3D4}" destId="{7CAB265B-B55E-4304-B3FD-15740670B90B}" srcOrd="0" destOrd="0" presId="urn:microsoft.com/office/officeart/2018/2/layout/IconLabelDescriptionList"/>
    <dgm:cxn modelId="{37388CAD-0E4F-4A02-A6AE-008311CE18BB}" type="presOf" srcId="{8AB2F7F8-19DE-4F76-950C-640ADD102D0B}" destId="{C6EB861B-DE96-4D62-AB65-A29BFC56DFA1}" srcOrd="0" destOrd="0" presId="urn:microsoft.com/office/officeart/2018/2/layout/IconLabelDescriptionList"/>
    <dgm:cxn modelId="{C666C8DB-8519-4007-A052-AC6AC618277C}" type="presOf" srcId="{83AAB433-6D9C-4551-A52A-949845B19E46}" destId="{AC193BF3-41E5-48AC-A74D-A6B37EF3E393}" srcOrd="0" destOrd="0" presId="urn:microsoft.com/office/officeart/2018/2/layout/IconLabelDescriptionList"/>
    <dgm:cxn modelId="{556AD9E2-5950-4147-BE9C-4CDCECAADA45}" srcId="{119B85B6-88DB-431A-8362-042CF5B14BF9}" destId="{000DEA1C-9C49-4619-AC0F-FE22C64BE3D4}" srcOrd="0" destOrd="0" parTransId="{7A308443-39A8-47D0-8C58-236E489C314F}" sibTransId="{8133742A-CDBC-4A4C-97C5-89D6FA5F6843}"/>
    <dgm:cxn modelId="{FE331BE8-2AE7-4C3B-BFB0-F52E75D359FB}" type="presOf" srcId="{119B85B6-88DB-431A-8362-042CF5B14BF9}" destId="{898E0368-BBAA-4022-9191-DDADC25CF694}" srcOrd="0" destOrd="0" presId="urn:microsoft.com/office/officeart/2018/2/layout/IconLabelDescriptionList"/>
    <dgm:cxn modelId="{F36C1AEB-99A2-4F63-A73D-DCAF7EA1508D}" type="presOf" srcId="{49D88B0A-DBBA-4057-912E-06473675653D}" destId="{54B07766-8227-424C-A586-804465EB0940}" srcOrd="0" destOrd="0" presId="urn:microsoft.com/office/officeart/2018/2/layout/IconLabelDescriptionList"/>
    <dgm:cxn modelId="{375DD8F4-3934-4850-AAC1-240DB631589C}" srcId="{119B85B6-88DB-431A-8362-042CF5B14BF9}" destId="{B1858DAC-FC2C-44F3-BA89-02B59C315A28}" srcOrd="1" destOrd="0" parTransId="{525127FB-FDC7-42C0-90D4-AC848EA2468A}" sibTransId="{94F67FDD-4313-4AF1-9E36-54A11730A67E}"/>
    <dgm:cxn modelId="{4C45BB04-6501-4B6E-8B62-6C62BAB7A797}" type="presParOf" srcId="{898E0368-BBAA-4022-9191-DDADC25CF694}" destId="{5C8294FB-76FA-4082-B941-25F7495845EC}" srcOrd="0" destOrd="0" presId="urn:microsoft.com/office/officeart/2018/2/layout/IconLabelDescriptionList"/>
    <dgm:cxn modelId="{BAA46B35-FF7D-4465-AB3A-A263620B2FED}" type="presParOf" srcId="{5C8294FB-76FA-4082-B941-25F7495845EC}" destId="{24188738-9142-4EF0-B802-046F53867F7E}" srcOrd="0" destOrd="0" presId="urn:microsoft.com/office/officeart/2018/2/layout/IconLabelDescriptionList"/>
    <dgm:cxn modelId="{589E3775-00C3-43AF-8FDB-6F7D6988143B}" type="presParOf" srcId="{5C8294FB-76FA-4082-B941-25F7495845EC}" destId="{1192A25B-57A4-400D-A8CE-165C00E20CCE}" srcOrd="1" destOrd="0" presId="urn:microsoft.com/office/officeart/2018/2/layout/IconLabelDescriptionList"/>
    <dgm:cxn modelId="{C9B52DBF-9ED9-4D67-A02A-A1986B92618D}" type="presParOf" srcId="{5C8294FB-76FA-4082-B941-25F7495845EC}" destId="{7CAB265B-B55E-4304-B3FD-15740670B90B}" srcOrd="2" destOrd="0" presId="urn:microsoft.com/office/officeart/2018/2/layout/IconLabelDescriptionList"/>
    <dgm:cxn modelId="{054D9D1A-B82E-4085-B63E-AAD9F9DD2C08}" type="presParOf" srcId="{5C8294FB-76FA-4082-B941-25F7495845EC}" destId="{FEA722EC-B6B9-40A3-8E0F-4FF13CC640C8}" srcOrd="3" destOrd="0" presId="urn:microsoft.com/office/officeart/2018/2/layout/IconLabelDescriptionList"/>
    <dgm:cxn modelId="{ED462B4E-C534-435F-99A6-AD623867F6C8}" type="presParOf" srcId="{5C8294FB-76FA-4082-B941-25F7495845EC}" destId="{62C05392-F375-49DE-BF08-E7F5A112FD80}" srcOrd="4" destOrd="0" presId="urn:microsoft.com/office/officeart/2018/2/layout/IconLabelDescriptionList"/>
    <dgm:cxn modelId="{1764A25F-CE26-4354-947C-74DAF74963EA}" type="presParOf" srcId="{898E0368-BBAA-4022-9191-DDADC25CF694}" destId="{F50867E5-F54F-42FC-A578-B48358912AF7}" srcOrd="1" destOrd="0" presId="urn:microsoft.com/office/officeart/2018/2/layout/IconLabelDescriptionList"/>
    <dgm:cxn modelId="{84335C2E-E731-4277-924D-1E72A1F52D83}" type="presParOf" srcId="{898E0368-BBAA-4022-9191-DDADC25CF694}" destId="{B1657A74-BFA2-40D9-A68D-5A05B3A861D1}" srcOrd="2" destOrd="0" presId="urn:microsoft.com/office/officeart/2018/2/layout/IconLabelDescriptionList"/>
    <dgm:cxn modelId="{2517B7C8-2BC2-4D60-8DA3-30AC8E72A187}" type="presParOf" srcId="{B1657A74-BFA2-40D9-A68D-5A05B3A861D1}" destId="{37602B24-CC30-4F2F-96A2-877B6A11E87C}" srcOrd="0" destOrd="0" presId="urn:microsoft.com/office/officeart/2018/2/layout/IconLabelDescriptionList"/>
    <dgm:cxn modelId="{CB89B68D-9A6B-421D-BDF2-29734902B64E}" type="presParOf" srcId="{B1657A74-BFA2-40D9-A68D-5A05B3A861D1}" destId="{7E8B7180-8FF9-4545-9DC7-4F9A4A74A4C7}" srcOrd="1" destOrd="0" presId="urn:microsoft.com/office/officeart/2018/2/layout/IconLabelDescriptionList"/>
    <dgm:cxn modelId="{6B9742D5-F983-4CCD-BFAC-1E1FD23C70F9}" type="presParOf" srcId="{B1657A74-BFA2-40D9-A68D-5A05B3A861D1}" destId="{178B2290-A47E-4240-8293-6CF27576FC1C}" srcOrd="2" destOrd="0" presId="urn:microsoft.com/office/officeart/2018/2/layout/IconLabelDescriptionList"/>
    <dgm:cxn modelId="{A34DD98C-0B32-4077-BC0D-A5C735C4319C}" type="presParOf" srcId="{B1657A74-BFA2-40D9-A68D-5A05B3A861D1}" destId="{E558567E-730C-4A4D-9EEA-3B255596251E}" srcOrd="3" destOrd="0" presId="urn:microsoft.com/office/officeart/2018/2/layout/IconLabelDescriptionList"/>
    <dgm:cxn modelId="{98439991-1E92-4AB9-9C31-1FF33B55C083}" type="presParOf" srcId="{B1657A74-BFA2-40D9-A68D-5A05B3A861D1}" destId="{24D339A6-BA32-476B-BFC3-94F13A69587A}" srcOrd="4" destOrd="0" presId="urn:microsoft.com/office/officeart/2018/2/layout/IconLabelDescriptionList"/>
    <dgm:cxn modelId="{2FE3857B-E182-4DD9-949E-C9E5CE7CE4B2}" type="presParOf" srcId="{898E0368-BBAA-4022-9191-DDADC25CF694}" destId="{E9BA35F4-9199-4853-8C8B-885E7CE75713}" srcOrd="3" destOrd="0" presId="urn:microsoft.com/office/officeart/2018/2/layout/IconLabelDescriptionList"/>
    <dgm:cxn modelId="{59B6FDA6-2E85-4156-9810-0D91D6299C4C}" type="presParOf" srcId="{898E0368-BBAA-4022-9191-DDADC25CF694}" destId="{B2417624-E707-4C3E-B5E0-49A4F8044927}" srcOrd="4" destOrd="0" presId="urn:microsoft.com/office/officeart/2018/2/layout/IconLabelDescriptionList"/>
    <dgm:cxn modelId="{D2450E5F-5C0F-4352-B98B-EA5F81492D57}" type="presParOf" srcId="{B2417624-E707-4C3E-B5E0-49A4F8044927}" destId="{51D06C55-A031-40ED-B436-778C51F166CE}" srcOrd="0" destOrd="0" presId="urn:microsoft.com/office/officeart/2018/2/layout/IconLabelDescriptionList"/>
    <dgm:cxn modelId="{E560843D-408E-4133-9D10-AB8376F7AD3D}" type="presParOf" srcId="{B2417624-E707-4C3E-B5E0-49A4F8044927}" destId="{3FAF7C2C-A669-4EAD-9407-D1B0203AFE10}" srcOrd="1" destOrd="0" presId="urn:microsoft.com/office/officeart/2018/2/layout/IconLabelDescriptionList"/>
    <dgm:cxn modelId="{F74099EF-E8F7-4F42-BEF0-5B3416CBED37}" type="presParOf" srcId="{B2417624-E707-4C3E-B5E0-49A4F8044927}" destId="{C6EB861B-DE96-4D62-AB65-A29BFC56DFA1}" srcOrd="2" destOrd="0" presId="urn:microsoft.com/office/officeart/2018/2/layout/IconLabelDescriptionList"/>
    <dgm:cxn modelId="{4854EADA-932E-4006-96AF-D3A7FEAC6018}" type="presParOf" srcId="{B2417624-E707-4C3E-B5E0-49A4F8044927}" destId="{66AF0EB6-CD60-4F29-87EA-65DE8E824BB0}" srcOrd="3" destOrd="0" presId="urn:microsoft.com/office/officeart/2018/2/layout/IconLabelDescriptionList"/>
    <dgm:cxn modelId="{C8B20EE3-6C9D-4F9A-B536-95061104614D}" type="presParOf" srcId="{B2417624-E707-4C3E-B5E0-49A4F8044927}" destId="{6B239E42-8451-401D-9E1F-A8F813605F14}" srcOrd="4" destOrd="0" presId="urn:microsoft.com/office/officeart/2018/2/layout/IconLabelDescriptionList"/>
    <dgm:cxn modelId="{32981D1D-3E0D-4228-8D70-D3F01F5BCD45}" type="presParOf" srcId="{898E0368-BBAA-4022-9191-DDADC25CF694}" destId="{D3400761-E211-4222-BED2-886B6A845491}" srcOrd="5" destOrd="0" presId="urn:microsoft.com/office/officeart/2018/2/layout/IconLabelDescriptionList"/>
    <dgm:cxn modelId="{A601B4ED-7016-4562-A452-70F28416C401}" type="presParOf" srcId="{898E0368-BBAA-4022-9191-DDADC25CF694}" destId="{1FA6057B-4499-4F71-BD45-3BC96A0950C2}" srcOrd="6" destOrd="0" presId="urn:microsoft.com/office/officeart/2018/2/layout/IconLabelDescriptionList"/>
    <dgm:cxn modelId="{20928CEA-310A-4BAF-A8B2-EE72313E9522}" type="presParOf" srcId="{1FA6057B-4499-4F71-BD45-3BC96A0950C2}" destId="{3EF50E4F-0416-471F-B331-15FD56E6589C}" srcOrd="0" destOrd="0" presId="urn:microsoft.com/office/officeart/2018/2/layout/IconLabelDescriptionList"/>
    <dgm:cxn modelId="{1C4614C3-F178-48E5-A869-F2543032A537}" type="presParOf" srcId="{1FA6057B-4499-4F71-BD45-3BC96A0950C2}" destId="{3AFEFF3C-2AC2-48D9-9892-19503890517C}" srcOrd="1" destOrd="0" presId="urn:microsoft.com/office/officeart/2018/2/layout/IconLabelDescriptionList"/>
    <dgm:cxn modelId="{263106DD-A774-4E35-BF37-BF5A3605BD9E}" type="presParOf" srcId="{1FA6057B-4499-4F71-BD45-3BC96A0950C2}" destId="{156BDB50-C944-4CDE-A402-91E5120ABB7C}" srcOrd="2" destOrd="0" presId="urn:microsoft.com/office/officeart/2018/2/layout/IconLabelDescriptionList"/>
    <dgm:cxn modelId="{D0581D6D-3082-475B-8ACC-C96E598A7771}" type="presParOf" srcId="{1FA6057B-4499-4F71-BD45-3BC96A0950C2}" destId="{A02C27BF-7BF9-4DB1-AC1C-4F222B811364}" srcOrd="3" destOrd="0" presId="urn:microsoft.com/office/officeart/2018/2/layout/IconLabelDescriptionList"/>
    <dgm:cxn modelId="{75B9B153-3C67-4597-9787-189B5CFB0AD7}" type="presParOf" srcId="{1FA6057B-4499-4F71-BD45-3BC96A0950C2}" destId="{B386A291-A618-497A-B7C9-2ED8588EACFB}" srcOrd="4" destOrd="0" presId="urn:microsoft.com/office/officeart/2018/2/layout/IconLabelDescriptionList"/>
    <dgm:cxn modelId="{B7ACA5AC-0978-4FCD-B9CF-0ADD1E0A2359}" type="presParOf" srcId="{898E0368-BBAA-4022-9191-DDADC25CF694}" destId="{5689E47F-C7E6-4832-8BDF-559EEA95236A}" srcOrd="7" destOrd="0" presId="urn:microsoft.com/office/officeart/2018/2/layout/IconLabelDescriptionList"/>
    <dgm:cxn modelId="{D58887F8-DFA0-4879-B838-1F85DF100F87}" type="presParOf" srcId="{898E0368-BBAA-4022-9191-DDADC25CF694}" destId="{D94C4BAD-A519-4A64-96F1-C78A9DD95840}" srcOrd="8" destOrd="0" presId="urn:microsoft.com/office/officeart/2018/2/layout/IconLabelDescriptionList"/>
    <dgm:cxn modelId="{86BC6CB1-3238-4647-9AA9-FD8BD16D1727}" type="presParOf" srcId="{D94C4BAD-A519-4A64-96F1-C78A9DD95840}" destId="{7B5B0CAB-2096-4DEE-A880-239AE2DE0D26}" srcOrd="0" destOrd="0" presId="urn:microsoft.com/office/officeart/2018/2/layout/IconLabelDescriptionList"/>
    <dgm:cxn modelId="{301A0367-54A2-4A72-8137-00F6A1142CD1}" type="presParOf" srcId="{D94C4BAD-A519-4A64-96F1-C78A9DD95840}" destId="{E8756FA0-B591-4A9A-B747-50082B90CDD2}" srcOrd="1" destOrd="0" presId="urn:microsoft.com/office/officeart/2018/2/layout/IconLabelDescriptionList"/>
    <dgm:cxn modelId="{E2459D6C-540D-4F72-9A6F-4C825639900E}" type="presParOf" srcId="{D94C4BAD-A519-4A64-96F1-C78A9DD95840}" destId="{AC193BF3-41E5-48AC-A74D-A6B37EF3E393}" srcOrd="2" destOrd="0" presId="urn:microsoft.com/office/officeart/2018/2/layout/IconLabelDescriptionList"/>
    <dgm:cxn modelId="{015792B7-8001-4D0E-949D-04B7C3AFA489}" type="presParOf" srcId="{D94C4BAD-A519-4A64-96F1-C78A9DD95840}" destId="{05C89DE4-5474-4A3E-BC62-A108B8B5C59C}" srcOrd="3" destOrd="0" presId="urn:microsoft.com/office/officeart/2018/2/layout/IconLabelDescriptionList"/>
    <dgm:cxn modelId="{0E2AAE5C-170A-4916-B4EA-7055A448BB4B}" type="presParOf" srcId="{D94C4BAD-A519-4A64-96F1-C78A9DD95840}" destId="{80B4C361-E827-4528-8769-FF3F3C472E79}" srcOrd="4" destOrd="0" presId="urn:microsoft.com/office/officeart/2018/2/layout/IconLabelDescriptionList"/>
    <dgm:cxn modelId="{035F70C8-ADD6-43ED-A50E-59B2B4D23A6F}" type="presParOf" srcId="{898E0368-BBAA-4022-9191-DDADC25CF694}" destId="{F38B9BEB-3A84-448D-8194-ECF6821583DA}" srcOrd="9" destOrd="0" presId="urn:microsoft.com/office/officeart/2018/2/layout/IconLabelDescriptionList"/>
    <dgm:cxn modelId="{560EB18E-6C7B-4B9C-BADA-DB59376A89BA}" type="presParOf" srcId="{898E0368-BBAA-4022-9191-DDADC25CF694}" destId="{D60FCD5D-7F3E-4D47-89CA-9CD3B3933450}" srcOrd="10" destOrd="0" presId="urn:microsoft.com/office/officeart/2018/2/layout/IconLabelDescriptionList"/>
    <dgm:cxn modelId="{5C8F6D2B-B6EF-4743-8474-94CC73C6BA8A}" type="presParOf" srcId="{D60FCD5D-7F3E-4D47-89CA-9CD3B3933450}" destId="{C7FB94E5-63C7-43A1-83CF-78219B68DA44}" srcOrd="0" destOrd="0" presId="urn:microsoft.com/office/officeart/2018/2/layout/IconLabelDescriptionList"/>
    <dgm:cxn modelId="{B2CC0D22-F668-45CC-9940-E276890C3D24}" type="presParOf" srcId="{D60FCD5D-7F3E-4D47-89CA-9CD3B3933450}" destId="{7D2259C3-8732-4BF9-BBA5-29391FF5AA0F}" srcOrd="1" destOrd="0" presId="urn:microsoft.com/office/officeart/2018/2/layout/IconLabelDescriptionList"/>
    <dgm:cxn modelId="{3792FE6A-9D0D-47D6-B1A4-CCA73DB504B5}" type="presParOf" srcId="{D60FCD5D-7F3E-4D47-89CA-9CD3B3933450}" destId="{54B07766-8227-424C-A586-804465EB0940}" srcOrd="2" destOrd="0" presId="urn:microsoft.com/office/officeart/2018/2/layout/IconLabelDescriptionList"/>
    <dgm:cxn modelId="{EDB3A44A-2F5A-4331-8402-9DBE28FDB2D3}" type="presParOf" srcId="{D60FCD5D-7F3E-4D47-89CA-9CD3B3933450}" destId="{69D789BE-2F40-4218-99D7-20954CC1A1C0}" srcOrd="3" destOrd="0" presId="urn:microsoft.com/office/officeart/2018/2/layout/IconLabelDescriptionList"/>
    <dgm:cxn modelId="{B9736F6E-CCFB-4BFE-876E-668DF700D3EE}" type="presParOf" srcId="{D60FCD5D-7F3E-4D47-89CA-9CD3B3933450}" destId="{E8135744-7CE0-4D1E-B6FE-4E56CE2B060A}" srcOrd="4" destOrd="0" presId="urn:microsoft.com/office/officeart/2018/2/layout/IconLabelDescriptionList"/>
    <dgm:cxn modelId="{FA4F458A-F394-470E-B11D-97F15D635738}" type="presParOf" srcId="{898E0368-BBAA-4022-9191-DDADC25CF694}" destId="{C9D2D3A2-29CA-4726-81EA-5C1571EC1F23}" srcOrd="11" destOrd="0" presId="urn:microsoft.com/office/officeart/2018/2/layout/IconLabelDescriptionList"/>
    <dgm:cxn modelId="{F2BF53E7-7811-4A0F-854C-C1391168D7AB}" type="presParOf" srcId="{898E0368-BBAA-4022-9191-DDADC25CF694}" destId="{5FB295EB-6CE6-4531-82DC-A76426D8F336}" srcOrd="12" destOrd="0" presId="urn:microsoft.com/office/officeart/2018/2/layout/IconLabelDescriptionList"/>
    <dgm:cxn modelId="{C6C6F88E-ABBB-459C-9D52-055DC54AFFA2}" type="presParOf" srcId="{5FB295EB-6CE6-4531-82DC-A76426D8F336}" destId="{1D661705-3430-4418-9EA3-C064DF95E957}" srcOrd="0" destOrd="0" presId="urn:microsoft.com/office/officeart/2018/2/layout/IconLabelDescriptionList"/>
    <dgm:cxn modelId="{BA56E7C6-716E-4A63-AD04-C5C68D23A62D}" type="presParOf" srcId="{5FB295EB-6CE6-4531-82DC-A76426D8F336}" destId="{0171332D-B738-4912-A7BF-1D9F0A34C2DF}" srcOrd="1" destOrd="0" presId="urn:microsoft.com/office/officeart/2018/2/layout/IconLabelDescriptionList"/>
    <dgm:cxn modelId="{9291657B-B682-4976-A481-C67A4475AF2B}" type="presParOf" srcId="{5FB295EB-6CE6-4531-82DC-A76426D8F336}" destId="{FA929AF8-3D98-47BC-8F11-9E7C923A0165}" srcOrd="2" destOrd="0" presId="urn:microsoft.com/office/officeart/2018/2/layout/IconLabelDescriptionList"/>
    <dgm:cxn modelId="{9E628DC6-36D7-4576-8979-9AF2F7A0ADDB}" type="presParOf" srcId="{5FB295EB-6CE6-4531-82DC-A76426D8F336}" destId="{B3E972F3-6B53-4885-87F9-D466A9441C16}" srcOrd="3" destOrd="0" presId="urn:microsoft.com/office/officeart/2018/2/layout/IconLabelDescriptionList"/>
    <dgm:cxn modelId="{260A43C9-343C-4DA5-B5C3-FD41E9ACDD5C}" type="presParOf" srcId="{5FB295EB-6CE6-4531-82DC-A76426D8F336}" destId="{58DD1CC6-9594-44AD-B747-55917253BE79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A6D283-052D-408E-8E0B-E41EE4B989DE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3876459-F5CB-4AC8-B77A-705A094C128F}">
      <dgm:prSet phldrT="[Text]" phldr="0"/>
      <dgm:spPr/>
      <dgm:t>
        <a:bodyPr/>
        <a:lstStyle/>
        <a:p>
          <a:pPr algn="l">
            <a:lnSpc>
              <a:spcPct val="120000"/>
            </a:lnSpc>
          </a:pPr>
          <a:r>
            <a:rPr lang="en-US">
              <a:latin typeface="Grandview Display"/>
              <a:cs typeface="Arial"/>
            </a:rPr>
            <a:t>Algebraic Fractions</a:t>
          </a:r>
          <a:endParaRPr lang="en-US">
            <a:latin typeface="Grandview Display"/>
          </a:endParaRPr>
        </a:p>
      </dgm:t>
    </dgm:pt>
    <dgm:pt modelId="{25B5FB22-8B7D-45EC-826C-6B4087AF08CE}" type="parTrans" cxnId="{404ADC20-F9AF-4181-9999-2D35B3C97695}">
      <dgm:prSet/>
      <dgm:spPr/>
      <dgm:t>
        <a:bodyPr/>
        <a:lstStyle/>
        <a:p>
          <a:endParaRPr lang="en-US"/>
        </a:p>
      </dgm:t>
    </dgm:pt>
    <dgm:pt modelId="{8A32C0A4-0331-4DF0-9ABF-548E2FF0CCB1}" type="sibTrans" cxnId="{404ADC20-F9AF-4181-9999-2D35B3C97695}">
      <dgm:prSet/>
      <dgm:spPr/>
      <dgm:t>
        <a:bodyPr/>
        <a:lstStyle/>
        <a:p>
          <a:endParaRPr lang="en-US"/>
        </a:p>
      </dgm:t>
    </dgm:pt>
    <dgm:pt modelId="{B7E9BEAB-34D9-42D7-9CDB-8C3DF99BB907}">
      <dgm:prSet phldr="0"/>
      <dgm:spPr/>
      <dgm:t>
        <a:bodyPr/>
        <a:lstStyle/>
        <a:p>
          <a:pPr algn="l" rtl="0">
            <a:lnSpc>
              <a:spcPct val="120000"/>
            </a:lnSpc>
          </a:pPr>
          <a:r>
            <a:rPr lang="en-US">
              <a:latin typeface="Grandview Display"/>
              <a:cs typeface="Arial"/>
            </a:rPr>
            <a:t>Pythagoras Theorem</a:t>
          </a:r>
        </a:p>
      </dgm:t>
    </dgm:pt>
    <dgm:pt modelId="{833BB30D-4E8D-4258-B633-B9C243B58B23}" type="parTrans" cxnId="{AAA18D6D-CCBE-4FB6-954A-829C3C4229D3}">
      <dgm:prSet/>
      <dgm:spPr/>
    </dgm:pt>
    <dgm:pt modelId="{2D6A0074-81D0-461C-BAAE-D07CC5688936}" type="sibTrans" cxnId="{AAA18D6D-CCBE-4FB6-954A-829C3C4229D3}">
      <dgm:prSet/>
      <dgm:spPr/>
    </dgm:pt>
    <dgm:pt modelId="{0B36DD86-7105-4837-9B06-E7276F1118FC}">
      <dgm:prSet phldr="0"/>
      <dgm:spPr/>
      <dgm:t>
        <a:bodyPr/>
        <a:lstStyle/>
        <a:p>
          <a:pPr algn="l">
            <a:lnSpc>
              <a:spcPct val="120000"/>
            </a:lnSpc>
          </a:pPr>
          <a:r>
            <a:rPr lang="en-US">
              <a:latin typeface="Grandview Display"/>
              <a:cs typeface="Arial"/>
            </a:rPr>
            <a:t>Differentiation by First Principles</a:t>
          </a:r>
        </a:p>
      </dgm:t>
    </dgm:pt>
    <dgm:pt modelId="{BFF16054-3014-4EA5-BD94-8C7B745B30E8}" type="parTrans" cxnId="{A945CC73-4FA9-45FD-8089-8418F82FD1DB}">
      <dgm:prSet/>
      <dgm:spPr/>
    </dgm:pt>
    <dgm:pt modelId="{2307C2B8-F581-4762-9ACB-2441CD6958F7}" type="sibTrans" cxnId="{A945CC73-4FA9-45FD-8089-8418F82FD1DB}">
      <dgm:prSet/>
      <dgm:spPr/>
    </dgm:pt>
    <dgm:pt modelId="{7F4D87E3-BBEC-487A-B435-8436CA51B56C}">
      <dgm:prSet phldr="0"/>
      <dgm:spPr/>
      <dgm:t>
        <a:bodyPr/>
        <a:lstStyle/>
        <a:p>
          <a:pPr algn="l">
            <a:lnSpc>
              <a:spcPct val="120000"/>
            </a:lnSpc>
          </a:pPr>
          <a:r>
            <a:rPr lang="en-US">
              <a:latin typeface="Grandview Display"/>
              <a:cs typeface="Arial"/>
            </a:rPr>
            <a:t>Surface Area </a:t>
          </a:r>
        </a:p>
      </dgm:t>
    </dgm:pt>
    <dgm:pt modelId="{D363CC15-4C09-4B15-9394-D8928713368D}" type="parTrans" cxnId="{B21FA613-5523-4B70-B553-A655F51D012F}">
      <dgm:prSet/>
      <dgm:spPr/>
    </dgm:pt>
    <dgm:pt modelId="{E68DD4CE-6A3B-4F17-8214-AED35B7EDF4A}" type="sibTrans" cxnId="{B21FA613-5523-4B70-B553-A655F51D012F}">
      <dgm:prSet/>
      <dgm:spPr/>
    </dgm:pt>
    <dgm:pt modelId="{5127AA69-3C10-4EF5-BF7E-F4A02CCD233B}">
      <dgm:prSet phldr="0"/>
      <dgm:spPr/>
      <dgm:t>
        <a:bodyPr/>
        <a:lstStyle/>
        <a:p>
          <a:pPr algn="l">
            <a:lnSpc>
              <a:spcPct val="120000"/>
            </a:lnSpc>
          </a:pPr>
          <a:r>
            <a:rPr lang="en-US">
              <a:latin typeface="Grandview Display"/>
              <a:cs typeface="Arial"/>
            </a:rPr>
            <a:t>The Discriminant </a:t>
          </a:r>
        </a:p>
      </dgm:t>
    </dgm:pt>
    <dgm:pt modelId="{79628AB8-06DD-4584-8BB9-CC5904E4F3E9}" type="parTrans" cxnId="{736C4D10-8C2E-4816-ADCF-2E8E5C12CC22}">
      <dgm:prSet/>
      <dgm:spPr/>
    </dgm:pt>
    <dgm:pt modelId="{2E8EEEF9-A328-454C-BC52-C5BB387750FD}" type="sibTrans" cxnId="{736C4D10-8C2E-4816-ADCF-2E8E5C12CC22}">
      <dgm:prSet/>
      <dgm:spPr/>
    </dgm:pt>
    <dgm:pt modelId="{8B7DB91E-353E-4951-8ED9-5572CDB95900}" type="pres">
      <dgm:prSet presAssocID="{46A6D283-052D-408E-8E0B-E41EE4B989DE}" presName="diagram" presStyleCnt="0">
        <dgm:presLayoutVars>
          <dgm:dir/>
          <dgm:resizeHandles val="exact"/>
        </dgm:presLayoutVars>
      </dgm:prSet>
      <dgm:spPr/>
    </dgm:pt>
    <dgm:pt modelId="{F1B4BFF5-6C83-4275-B5D0-F8C8AA37659E}" type="pres">
      <dgm:prSet presAssocID="{B7E9BEAB-34D9-42D7-9CDB-8C3DF99BB907}" presName="node" presStyleLbl="node1" presStyleIdx="0" presStyleCnt="5">
        <dgm:presLayoutVars>
          <dgm:bulletEnabled val="1"/>
        </dgm:presLayoutVars>
      </dgm:prSet>
      <dgm:spPr/>
    </dgm:pt>
    <dgm:pt modelId="{30698F66-38F7-48E3-AF21-CFBAB50C4ABF}" type="pres">
      <dgm:prSet presAssocID="{2D6A0074-81D0-461C-BAAE-D07CC5688936}" presName="sibTrans" presStyleCnt="0"/>
      <dgm:spPr/>
    </dgm:pt>
    <dgm:pt modelId="{99350054-BC57-408D-90C7-AD8A0E43558E}" type="pres">
      <dgm:prSet presAssocID="{0B36DD86-7105-4837-9B06-E7276F1118FC}" presName="node" presStyleLbl="node1" presStyleIdx="1" presStyleCnt="5">
        <dgm:presLayoutVars>
          <dgm:bulletEnabled val="1"/>
        </dgm:presLayoutVars>
      </dgm:prSet>
      <dgm:spPr/>
    </dgm:pt>
    <dgm:pt modelId="{6AAC0F84-959C-42AB-81E6-E5F893D96B3A}" type="pres">
      <dgm:prSet presAssocID="{2307C2B8-F581-4762-9ACB-2441CD6958F7}" presName="sibTrans" presStyleCnt="0"/>
      <dgm:spPr/>
    </dgm:pt>
    <dgm:pt modelId="{811A3486-D8EF-4FDE-AAE9-5B5E927074AC}" type="pres">
      <dgm:prSet presAssocID="{7F4D87E3-BBEC-487A-B435-8436CA51B56C}" presName="node" presStyleLbl="node1" presStyleIdx="2" presStyleCnt="5">
        <dgm:presLayoutVars>
          <dgm:bulletEnabled val="1"/>
        </dgm:presLayoutVars>
      </dgm:prSet>
      <dgm:spPr/>
    </dgm:pt>
    <dgm:pt modelId="{1E982748-6095-4238-A922-1DDB45146611}" type="pres">
      <dgm:prSet presAssocID="{E68DD4CE-6A3B-4F17-8214-AED35B7EDF4A}" presName="sibTrans" presStyleCnt="0"/>
      <dgm:spPr/>
    </dgm:pt>
    <dgm:pt modelId="{AF72C889-2029-4831-B3E6-E5B701F32936}" type="pres">
      <dgm:prSet presAssocID="{5127AA69-3C10-4EF5-BF7E-F4A02CCD233B}" presName="node" presStyleLbl="node1" presStyleIdx="3" presStyleCnt="5">
        <dgm:presLayoutVars>
          <dgm:bulletEnabled val="1"/>
        </dgm:presLayoutVars>
      </dgm:prSet>
      <dgm:spPr/>
    </dgm:pt>
    <dgm:pt modelId="{05372F2F-3064-4F7D-A490-DF6A5D6F656C}" type="pres">
      <dgm:prSet presAssocID="{2E8EEEF9-A328-454C-BC52-C5BB387750FD}" presName="sibTrans" presStyleCnt="0"/>
      <dgm:spPr/>
    </dgm:pt>
    <dgm:pt modelId="{6ED00763-5F1B-4A0B-BB1B-4084F5317587}" type="pres">
      <dgm:prSet presAssocID="{C3876459-F5CB-4AC8-B77A-705A094C128F}" presName="node" presStyleLbl="node1" presStyleIdx="4" presStyleCnt="5">
        <dgm:presLayoutVars>
          <dgm:bulletEnabled val="1"/>
        </dgm:presLayoutVars>
      </dgm:prSet>
      <dgm:spPr/>
    </dgm:pt>
  </dgm:ptLst>
  <dgm:cxnLst>
    <dgm:cxn modelId="{736C4D10-8C2E-4816-ADCF-2E8E5C12CC22}" srcId="{46A6D283-052D-408E-8E0B-E41EE4B989DE}" destId="{5127AA69-3C10-4EF5-BF7E-F4A02CCD233B}" srcOrd="3" destOrd="0" parTransId="{79628AB8-06DD-4584-8BB9-CC5904E4F3E9}" sibTransId="{2E8EEEF9-A328-454C-BC52-C5BB387750FD}"/>
    <dgm:cxn modelId="{B21FA613-5523-4B70-B553-A655F51D012F}" srcId="{46A6D283-052D-408E-8E0B-E41EE4B989DE}" destId="{7F4D87E3-BBEC-487A-B435-8436CA51B56C}" srcOrd="2" destOrd="0" parTransId="{D363CC15-4C09-4B15-9394-D8928713368D}" sibTransId="{E68DD4CE-6A3B-4F17-8214-AED35B7EDF4A}"/>
    <dgm:cxn modelId="{404ADC20-F9AF-4181-9999-2D35B3C97695}" srcId="{46A6D283-052D-408E-8E0B-E41EE4B989DE}" destId="{C3876459-F5CB-4AC8-B77A-705A094C128F}" srcOrd="4" destOrd="0" parTransId="{25B5FB22-8B7D-45EC-826C-6B4087AF08CE}" sibTransId="{8A32C0A4-0331-4DF0-9ABF-548E2FF0CCB1}"/>
    <dgm:cxn modelId="{2054EB40-3FD4-4ABD-A116-BA204F86A8E7}" type="presOf" srcId="{0B36DD86-7105-4837-9B06-E7276F1118FC}" destId="{99350054-BC57-408D-90C7-AD8A0E43558E}" srcOrd="0" destOrd="0" presId="urn:microsoft.com/office/officeart/2005/8/layout/default"/>
    <dgm:cxn modelId="{7B4D3E6A-AE64-4A46-86D0-4F59F6E6DBEC}" type="presOf" srcId="{5127AA69-3C10-4EF5-BF7E-F4A02CCD233B}" destId="{AF72C889-2029-4831-B3E6-E5B701F32936}" srcOrd="0" destOrd="0" presId="urn:microsoft.com/office/officeart/2005/8/layout/default"/>
    <dgm:cxn modelId="{F188844B-7DE3-4907-9D8F-C6D3BFC14709}" type="presOf" srcId="{B7E9BEAB-34D9-42D7-9CDB-8C3DF99BB907}" destId="{F1B4BFF5-6C83-4275-B5D0-F8C8AA37659E}" srcOrd="0" destOrd="0" presId="urn:microsoft.com/office/officeart/2005/8/layout/default"/>
    <dgm:cxn modelId="{AAA18D6D-CCBE-4FB6-954A-829C3C4229D3}" srcId="{46A6D283-052D-408E-8E0B-E41EE4B989DE}" destId="{B7E9BEAB-34D9-42D7-9CDB-8C3DF99BB907}" srcOrd="0" destOrd="0" parTransId="{833BB30D-4E8D-4258-B633-B9C243B58B23}" sibTransId="{2D6A0074-81D0-461C-BAAE-D07CC5688936}"/>
    <dgm:cxn modelId="{A945CC73-4FA9-45FD-8089-8418F82FD1DB}" srcId="{46A6D283-052D-408E-8E0B-E41EE4B989DE}" destId="{0B36DD86-7105-4837-9B06-E7276F1118FC}" srcOrd="1" destOrd="0" parTransId="{BFF16054-3014-4EA5-BD94-8C7B745B30E8}" sibTransId="{2307C2B8-F581-4762-9ACB-2441CD6958F7}"/>
    <dgm:cxn modelId="{8CBF5580-B24D-455A-BEE1-1603C7EEF67E}" type="presOf" srcId="{C3876459-F5CB-4AC8-B77A-705A094C128F}" destId="{6ED00763-5F1B-4A0B-BB1B-4084F5317587}" srcOrd="0" destOrd="0" presId="urn:microsoft.com/office/officeart/2005/8/layout/default"/>
    <dgm:cxn modelId="{5F777288-9680-40B4-9E11-05C483826E1F}" type="presOf" srcId="{7F4D87E3-BBEC-487A-B435-8436CA51B56C}" destId="{811A3486-D8EF-4FDE-AAE9-5B5E927074AC}" srcOrd="0" destOrd="0" presId="urn:microsoft.com/office/officeart/2005/8/layout/default"/>
    <dgm:cxn modelId="{E2BB5FD9-02EF-4591-9DAA-D7E9DF53F389}" type="presOf" srcId="{46A6D283-052D-408E-8E0B-E41EE4B989DE}" destId="{8B7DB91E-353E-4951-8ED9-5572CDB95900}" srcOrd="0" destOrd="0" presId="urn:microsoft.com/office/officeart/2005/8/layout/default"/>
    <dgm:cxn modelId="{9B006D1F-FC2A-447C-A4D6-6611FFB50435}" type="presParOf" srcId="{8B7DB91E-353E-4951-8ED9-5572CDB95900}" destId="{F1B4BFF5-6C83-4275-B5D0-F8C8AA37659E}" srcOrd="0" destOrd="0" presId="urn:microsoft.com/office/officeart/2005/8/layout/default"/>
    <dgm:cxn modelId="{C1F6689B-9DC0-4BD8-8C60-DBF4E8436F15}" type="presParOf" srcId="{8B7DB91E-353E-4951-8ED9-5572CDB95900}" destId="{30698F66-38F7-48E3-AF21-CFBAB50C4ABF}" srcOrd="1" destOrd="0" presId="urn:microsoft.com/office/officeart/2005/8/layout/default"/>
    <dgm:cxn modelId="{D50E8B9B-67B0-4EE5-ACB4-D2C4C4CE5352}" type="presParOf" srcId="{8B7DB91E-353E-4951-8ED9-5572CDB95900}" destId="{99350054-BC57-408D-90C7-AD8A0E43558E}" srcOrd="2" destOrd="0" presId="urn:microsoft.com/office/officeart/2005/8/layout/default"/>
    <dgm:cxn modelId="{3BA4593F-6F59-4B55-919D-F1BE8838EE28}" type="presParOf" srcId="{8B7DB91E-353E-4951-8ED9-5572CDB95900}" destId="{6AAC0F84-959C-42AB-81E6-E5F893D96B3A}" srcOrd="3" destOrd="0" presId="urn:microsoft.com/office/officeart/2005/8/layout/default"/>
    <dgm:cxn modelId="{A93DF6D4-2CB7-46E2-BDFE-893244BFD1CD}" type="presParOf" srcId="{8B7DB91E-353E-4951-8ED9-5572CDB95900}" destId="{811A3486-D8EF-4FDE-AAE9-5B5E927074AC}" srcOrd="4" destOrd="0" presId="urn:microsoft.com/office/officeart/2005/8/layout/default"/>
    <dgm:cxn modelId="{15DE34F5-B72E-454F-84A6-4CD6C6A95994}" type="presParOf" srcId="{8B7DB91E-353E-4951-8ED9-5572CDB95900}" destId="{1E982748-6095-4238-A922-1DDB45146611}" srcOrd="5" destOrd="0" presId="urn:microsoft.com/office/officeart/2005/8/layout/default"/>
    <dgm:cxn modelId="{9713285C-0B74-44A7-8136-0B9EA1C8CB7D}" type="presParOf" srcId="{8B7DB91E-353E-4951-8ED9-5572CDB95900}" destId="{AF72C889-2029-4831-B3E6-E5B701F32936}" srcOrd="6" destOrd="0" presId="urn:microsoft.com/office/officeart/2005/8/layout/default"/>
    <dgm:cxn modelId="{90A780EC-B282-4413-AE39-63EFDF8D6722}" type="presParOf" srcId="{8B7DB91E-353E-4951-8ED9-5572CDB95900}" destId="{05372F2F-3064-4F7D-A490-DF6A5D6F656C}" srcOrd="7" destOrd="0" presId="urn:microsoft.com/office/officeart/2005/8/layout/default"/>
    <dgm:cxn modelId="{310E01AA-ECEF-4456-AD32-EE67507DD878}" type="presParOf" srcId="{8B7DB91E-353E-4951-8ED9-5572CDB95900}" destId="{6ED00763-5F1B-4A0B-BB1B-4084F531758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88738-9142-4EF0-B802-046F53867F7E}">
      <dsp:nvSpPr>
        <dsp:cNvPr id="0" name=""/>
        <dsp:cNvSpPr/>
      </dsp:nvSpPr>
      <dsp:spPr>
        <a:xfrm>
          <a:off x="2557" y="930230"/>
          <a:ext cx="450351" cy="4503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B265B-B55E-4304-B3FD-15740670B90B}">
      <dsp:nvSpPr>
        <dsp:cNvPr id="0" name=""/>
        <dsp:cNvSpPr/>
      </dsp:nvSpPr>
      <dsp:spPr>
        <a:xfrm>
          <a:off x="2557" y="1446036"/>
          <a:ext cx="1286718" cy="854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0" kern="1200" dirty="0">
              <a:latin typeface="Grandview Display"/>
              <a:ea typeface="Calibri"/>
              <a:cs typeface="Calibri"/>
            </a:rPr>
            <a:t>7 days notice </a:t>
          </a:r>
          <a:endParaRPr lang="en-US" sz="1400" b="0" kern="1200" dirty="0">
            <a:latin typeface="Grandview Display"/>
            <a:ea typeface="Calibri"/>
            <a:cs typeface="Calibri"/>
          </a:endParaRPr>
        </a:p>
      </dsp:txBody>
      <dsp:txXfrm>
        <a:off x="2557" y="1446036"/>
        <a:ext cx="1286718" cy="854964"/>
      </dsp:txXfrm>
    </dsp:sp>
    <dsp:sp modelId="{62C05392-F375-49DE-BF08-E7F5A112FD80}">
      <dsp:nvSpPr>
        <dsp:cNvPr id="0" name=""/>
        <dsp:cNvSpPr/>
      </dsp:nvSpPr>
      <dsp:spPr>
        <a:xfrm>
          <a:off x="2557" y="2331445"/>
          <a:ext cx="1286718" cy="120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602B24-CC30-4F2F-96A2-877B6A11E87C}">
      <dsp:nvSpPr>
        <dsp:cNvPr id="0" name=""/>
        <dsp:cNvSpPr/>
      </dsp:nvSpPr>
      <dsp:spPr>
        <a:xfrm>
          <a:off x="1514451" y="930230"/>
          <a:ext cx="450351" cy="4503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8B2290-A47E-4240-8293-6CF27576FC1C}">
      <dsp:nvSpPr>
        <dsp:cNvPr id="0" name=""/>
        <dsp:cNvSpPr/>
      </dsp:nvSpPr>
      <dsp:spPr>
        <a:xfrm>
          <a:off x="1514451" y="1446036"/>
          <a:ext cx="1286718" cy="854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0" kern="1200" dirty="0">
              <a:latin typeface="Grandview Display"/>
              <a:ea typeface="Calibri"/>
              <a:cs typeface="Calibri"/>
            </a:rPr>
            <a:t>2-day Subject Inspection</a:t>
          </a:r>
          <a:endParaRPr lang="en-US" sz="1400" b="0" kern="1200" dirty="0">
            <a:latin typeface="Grandview Display"/>
            <a:ea typeface="Calibri"/>
            <a:cs typeface="Calibri"/>
          </a:endParaRPr>
        </a:p>
      </dsp:txBody>
      <dsp:txXfrm>
        <a:off x="1514451" y="1446036"/>
        <a:ext cx="1286718" cy="854964"/>
      </dsp:txXfrm>
    </dsp:sp>
    <dsp:sp modelId="{24D339A6-BA32-476B-BFC3-94F13A69587A}">
      <dsp:nvSpPr>
        <dsp:cNvPr id="0" name=""/>
        <dsp:cNvSpPr/>
      </dsp:nvSpPr>
      <dsp:spPr>
        <a:xfrm>
          <a:off x="1514451" y="2331445"/>
          <a:ext cx="1286718" cy="120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06C55-A031-40ED-B436-778C51F166CE}">
      <dsp:nvSpPr>
        <dsp:cNvPr id="0" name=""/>
        <dsp:cNvSpPr/>
      </dsp:nvSpPr>
      <dsp:spPr>
        <a:xfrm>
          <a:off x="3026346" y="930230"/>
          <a:ext cx="450351" cy="4503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B861B-DE96-4D62-AB65-A29BFC56DFA1}">
      <dsp:nvSpPr>
        <dsp:cNvPr id="0" name=""/>
        <dsp:cNvSpPr/>
      </dsp:nvSpPr>
      <dsp:spPr>
        <a:xfrm>
          <a:off x="3026346" y="1446036"/>
          <a:ext cx="1286718" cy="854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0" kern="1200" dirty="0">
              <a:latin typeface="Grandview Display"/>
              <a:ea typeface="Calibri"/>
              <a:cs typeface="Calibri"/>
            </a:rPr>
            <a:t>Met with Principal, Maths Co-ordinator and SENCO</a:t>
          </a:r>
          <a:endParaRPr lang="en-US" sz="1400" b="0" kern="1200" dirty="0">
            <a:latin typeface="Grandview Display"/>
            <a:ea typeface="Calibri"/>
            <a:cs typeface="Calibri"/>
          </a:endParaRPr>
        </a:p>
      </dsp:txBody>
      <dsp:txXfrm>
        <a:off x="3026346" y="1446036"/>
        <a:ext cx="1286718" cy="854964"/>
      </dsp:txXfrm>
    </dsp:sp>
    <dsp:sp modelId="{6B239E42-8451-401D-9E1F-A8F813605F14}">
      <dsp:nvSpPr>
        <dsp:cNvPr id="0" name=""/>
        <dsp:cNvSpPr/>
      </dsp:nvSpPr>
      <dsp:spPr>
        <a:xfrm>
          <a:off x="3026346" y="2331445"/>
          <a:ext cx="1286718" cy="120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50E4F-0416-471F-B331-15FD56E6589C}">
      <dsp:nvSpPr>
        <dsp:cNvPr id="0" name=""/>
        <dsp:cNvSpPr/>
      </dsp:nvSpPr>
      <dsp:spPr>
        <a:xfrm>
          <a:off x="4538240" y="930230"/>
          <a:ext cx="450351" cy="4503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6BDB50-C944-4CDE-A402-91E5120ABB7C}">
      <dsp:nvSpPr>
        <dsp:cNvPr id="0" name=""/>
        <dsp:cNvSpPr/>
      </dsp:nvSpPr>
      <dsp:spPr>
        <a:xfrm>
          <a:off x="4538240" y="1446036"/>
          <a:ext cx="1286718" cy="854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0" kern="1200" dirty="0">
              <a:latin typeface="Grandview Display"/>
              <a:ea typeface="Calibri"/>
              <a:cs typeface="Calibri"/>
            </a:rPr>
            <a:t>Reviewed subject documents</a:t>
          </a:r>
          <a:endParaRPr lang="en-US" sz="1400" b="0" kern="1200" dirty="0">
            <a:latin typeface="Grandview Display"/>
            <a:ea typeface="Calibri"/>
            <a:cs typeface="Calibri"/>
          </a:endParaRPr>
        </a:p>
      </dsp:txBody>
      <dsp:txXfrm>
        <a:off x="4538240" y="1446036"/>
        <a:ext cx="1286718" cy="854964"/>
      </dsp:txXfrm>
    </dsp:sp>
    <dsp:sp modelId="{B386A291-A618-497A-B7C9-2ED8588EACFB}">
      <dsp:nvSpPr>
        <dsp:cNvPr id="0" name=""/>
        <dsp:cNvSpPr/>
      </dsp:nvSpPr>
      <dsp:spPr>
        <a:xfrm>
          <a:off x="4538240" y="2331445"/>
          <a:ext cx="1286718" cy="120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B0CAB-2096-4DEE-A880-239AE2DE0D26}">
      <dsp:nvSpPr>
        <dsp:cNvPr id="0" name=""/>
        <dsp:cNvSpPr/>
      </dsp:nvSpPr>
      <dsp:spPr>
        <a:xfrm>
          <a:off x="6050135" y="930230"/>
          <a:ext cx="450351" cy="45035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193BF3-41E5-48AC-A74D-A6B37EF3E393}">
      <dsp:nvSpPr>
        <dsp:cNvPr id="0" name=""/>
        <dsp:cNvSpPr/>
      </dsp:nvSpPr>
      <dsp:spPr>
        <a:xfrm>
          <a:off x="6050135" y="1446036"/>
          <a:ext cx="1286718" cy="854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0" kern="1200" dirty="0">
              <a:latin typeface="Grandview Display"/>
              <a:ea typeface="Calibri"/>
              <a:cs typeface="Calibri"/>
            </a:rPr>
            <a:t>Observed six teachers and gives individual feedback </a:t>
          </a:r>
          <a:endParaRPr lang="en-US" sz="1400" b="0" kern="1200" dirty="0">
            <a:latin typeface="Grandview Display"/>
            <a:ea typeface="Calibri"/>
            <a:cs typeface="Calibri"/>
          </a:endParaRPr>
        </a:p>
      </dsp:txBody>
      <dsp:txXfrm>
        <a:off x="6050135" y="1446036"/>
        <a:ext cx="1286718" cy="854964"/>
      </dsp:txXfrm>
    </dsp:sp>
    <dsp:sp modelId="{80B4C361-E827-4528-8769-FF3F3C472E79}">
      <dsp:nvSpPr>
        <dsp:cNvPr id="0" name=""/>
        <dsp:cNvSpPr/>
      </dsp:nvSpPr>
      <dsp:spPr>
        <a:xfrm>
          <a:off x="6050135" y="2331445"/>
          <a:ext cx="1286718" cy="120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FB94E5-63C7-43A1-83CF-78219B68DA44}">
      <dsp:nvSpPr>
        <dsp:cNvPr id="0" name=""/>
        <dsp:cNvSpPr/>
      </dsp:nvSpPr>
      <dsp:spPr>
        <a:xfrm>
          <a:off x="7562029" y="930230"/>
          <a:ext cx="450351" cy="45035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B07766-8227-424C-A586-804465EB0940}">
      <dsp:nvSpPr>
        <dsp:cNvPr id="0" name=""/>
        <dsp:cNvSpPr/>
      </dsp:nvSpPr>
      <dsp:spPr>
        <a:xfrm>
          <a:off x="7562029" y="1446036"/>
          <a:ext cx="1286718" cy="854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0" kern="1200" dirty="0">
              <a:latin typeface="Grandview Display"/>
              <a:ea typeface="Calibri"/>
              <a:cs typeface="Calibri"/>
            </a:rPr>
            <a:t>Conducted focus groups with student</a:t>
          </a:r>
          <a:endParaRPr lang="en-US" sz="1400" b="0" kern="1200" dirty="0">
            <a:latin typeface="Grandview Display"/>
            <a:ea typeface="Calibri"/>
            <a:cs typeface="Calibri"/>
          </a:endParaRPr>
        </a:p>
      </dsp:txBody>
      <dsp:txXfrm>
        <a:off x="7562029" y="1446036"/>
        <a:ext cx="1286718" cy="854964"/>
      </dsp:txXfrm>
    </dsp:sp>
    <dsp:sp modelId="{E8135744-7CE0-4D1E-B6FE-4E56CE2B060A}">
      <dsp:nvSpPr>
        <dsp:cNvPr id="0" name=""/>
        <dsp:cNvSpPr/>
      </dsp:nvSpPr>
      <dsp:spPr>
        <a:xfrm>
          <a:off x="7562029" y="2331445"/>
          <a:ext cx="1286718" cy="120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661705-3430-4418-9EA3-C064DF95E957}">
      <dsp:nvSpPr>
        <dsp:cNvPr id="0" name=""/>
        <dsp:cNvSpPr/>
      </dsp:nvSpPr>
      <dsp:spPr>
        <a:xfrm>
          <a:off x="9073924" y="930230"/>
          <a:ext cx="450351" cy="450351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29AF8-3D98-47BC-8F11-9E7C923A0165}">
      <dsp:nvSpPr>
        <dsp:cNvPr id="0" name=""/>
        <dsp:cNvSpPr/>
      </dsp:nvSpPr>
      <dsp:spPr>
        <a:xfrm>
          <a:off x="9073924" y="1446036"/>
          <a:ext cx="1286718" cy="854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0" kern="1200" dirty="0">
              <a:latin typeface="Grandview Display"/>
              <a:ea typeface="Calibri"/>
              <a:cs typeface="Calibri"/>
            </a:rPr>
            <a:t>Evaluated learning and teaching in Mathematics</a:t>
          </a:r>
          <a:endParaRPr lang="en-US" sz="1400" b="0" kern="1200" dirty="0">
            <a:latin typeface="Grandview Display"/>
            <a:ea typeface="Calibri"/>
            <a:cs typeface="Calibri"/>
          </a:endParaRPr>
        </a:p>
      </dsp:txBody>
      <dsp:txXfrm>
        <a:off x="9073924" y="1446036"/>
        <a:ext cx="1286718" cy="854964"/>
      </dsp:txXfrm>
    </dsp:sp>
    <dsp:sp modelId="{58DD1CC6-9594-44AD-B747-55917253BE79}">
      <dsp:nvSpPr>
        <dsp:cNvPr id="0" name=""/>
        <dsp:cNvSpPr/>
      </dsp:nvSpPr>
      <dsp:spPr>
        <a:xfrm>
          <a:off x="9073924" y="2331445"/>
          <a:ext cx="1286718" cy="120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B4BFF5-6C83-4275-B5D0-F8C8AA37659E}">
      <dsp:nvSpPr>
        <dsp:cNvPr id="0" name=""/>
        <dsp:cNvSpPr/>
      </dsp:nvSpPr>
      <dsp:spPr>
        <a:xfrm>
          <a:off x="632885" y="2996"/>
          <a:ext cx="2808928" cy="16853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latin typeface="Grandview Display"/>
              <a:cs typeface="Arial"/>
            </a:rPr>
            <a:t>Pythagoras Theorem</a:t>
          </a:r>
        </a:p>
      </dsp:txBody>
      <dsp:txXfrm>
        <a:off x="632885" y="2996"/>
        <a:ext cx="2808928" cy="1685357"/>
      </dsp:txXfrm>
    </dsp:sp>
    <dsp:sp modelId="{99350054-BC57-408D-90C7-AD8A0E43558E}">
      <dsp:nvSpPr>
        <dsp:cNvPr id="0" name=""/>
        <dsp:cNvSpPr/>
      </dsp:nvSpPr>
      <dsp:spPr>
        <a:xfrm>
          <a:off x="3722706" y="2996"/>
          <a:ext cx="2808928" cy="1685357"/>
        </a:xfrm>
        <a:prstGeom prst="rect">
          <a:avLst/>
        </a:prstGeom>
        <a:solidFill>
          <a:schemeClr val="accent3">
            <a:hueOff val="-4003068"/>
            <a:satOff val="14210"/>
            <a:lumOff val="-18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latin typeface="Grandview Display"/>
              <a:cs typeface="Arial"/>
            </a:rPr>
            <a:t>Differentiation by First Principles</a:t>
          </a:r>
        </a:p>
      </dsp:txBody>
      <dsp:txXfrm>
        <a:off x="3722706" y="2996"/>
        <a:ext cx="2808928" cy="1685357"/>
      </dsp:txXfrm>
    </dsp:sp>
    <dsp:sp modelId="{811A3486-D8EF-4FDE-AAE9-5B5E927074AC}">
      <dsp:nvSpPr>
        <dsp:cNvPr id="0" name=""/>
        <dsp:cNvSpPr/>
      </dsp:nvSpPr>
      <dsp:spPr>
        <a:xfrm>
          <a:off x="6812528" y="2996"/>
          <a:ext cx="2808928" cy="1685357"/>
        </a:xfrm>
        <a:prstGeom prst="rect">
          <a:avLst/>
        </a:prstGeom>
        <a:solidFill>
          <a:schemeClr val="accent3">
            <a:hueOff val="-8006136"/>
            <a:satOff val="28420"/>
            <a:lumOff val="-36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latin typeface="Grandview Display"/>
              <a:cs typeface="Arial"/>
            </a:rPr>
            <a:t>Surface Area </a:t>
          </a:r>
        </a:p>
      </dsp:txBody>
      <dsp:txXfrm>
        <a:off x="6812528" y="2996"/>
        <a:ext cx="2808928" cy="1685357"/>
      </dsp:txXfrm>
    </dsp:sp>
    <dsp:sp modelId="{AF72C889-2029-4831-B3E6-E5B701F32936}">
      <dsp:nvSpPr>
        <dsp:cNvPr id="0" name=""/>
        <dsp:cNvSpPr/>
      </dsp:nvSpPr>
      <dsp:spPr>
        <a:xfrm>
          <a:off x="2177795" y="1969246"/>
          <a:ext cx="2808928" cy="1685357"/>
        </a:xfrm>
        <a:prstGeom prst="rect">
          <a:avLst/>
        </a:prstGeom>
        <a:solidFill>
          <a:schemeClr val="accent3">
            <a:hueOff val="-12009203"/>
            <a:satOff val="42630"/>
            <a:lumOff val="-5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latin typeface="Grandview Display"/>
              <a:cs typeface="Arial"/>
            </a:rPr>
            <a:t>The Discriminant </a:t>
          </a:r>
        </a:p>
      </dsp:txBody>
      <dsp:txXfrm>
        <a:off x="2177795" y="1969246"/>
        <a:ext cx="2808928" cy="1685357"/>
      </dsp:txXfrm>
    </dsp:sp>
    <dsp:sp modelId="{6ED00763-5F1B-4A0B-BB1B-4084F5317587}">
      <dsp:nvSpPr>
        <dsp:cNvPr id="0" name=""/>
        <dsp:cNvSpPr/>
      </dsp:nvSpPr>
      <dsp:spPr>
        <a:xfrm>
          <a:off x="5267617" y="1969246"/>
          <a:ext cx="2808928" cy="1685357"/>
        </a:xfrm>
        <a:prstGeom prst="rect">
          <a:avLst/>
        </a:prstGeom>
        <a:solidFill>
          <a:schemeClr val="accent3">
            <a:hueOff val="-16012271"/>
            <a:satOff val="56840"/>
            <a:lumOff val="-7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latin typeface="Grandview Display"/>
              <a:cs typeface="Arial"/>
            </a:rPr>
            <a:t>Algebraic Fractions</a:t>
          </a:r>
          <a:endParaRPr lang="en-US" sz="2700" kern="1200">
            <a:latin typeface="Grandview Display"/>
          </a:endParaRPr>
        </a:p>
      </dsp:txBody>
      <dsp:txXfrm>
        <a:off x="5267617" y="1969246"/>
        <a:ext cx="2808928" cy="16853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034E2D-7461-4AA3-B83C-83FCF7C89F22}" type="datetimeFigureOut">
              <a:rPr lang="en-IE" smtClean="0"/>
              <a:t>21/11/2024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8A119-B40E-46E5-BB74-C6B1CDBB0EB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94449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Ciara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8A119-B40E-46E5-BB74-C6B1CDBB0EB1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6684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Caoimhe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8A119-B40E-46E5-BB74-C6B1CDBB0EB1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3274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8A119-B40E-46E5-BB74-C6B1CDBB0EB1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7271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Ciara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8A119-B40E-46E5-BB74-C6B1CDBB0EB1}" type="slidenum">
              <a:rPr lang="en-IE" smtClean="0"/>
              <a:t>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9256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8A119-B40E-46E5-BB74-C6B1CDBB0EB1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9746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Ciara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8A119-B40E-46E5-BB74-C6B1CDBB0EB1}" type="slidenum">
              <a:rPr lang="en-IE" smtClean="0"/>
              <a:t>21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6928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Caoimhe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8A119-B40E-46E5-BB74-C6B1CDBB0EB1}" type="slidenum">
              <a:rPr lang="en-IE" smtClean="0"/>
              <a:t>23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3794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57350-AF26-4D0D-987F-47491E008085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644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EB1B-69B6-4B28-9BDB-1ACC6772A88E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12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1E725-7EB0-4059-93B5-DDAC6864AB2A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60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84E3-63E3-4665-9DF7-B8CF9DCA5DC2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690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FFA9-FC24-4363-BD8B-9B295FF41157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028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836F-7477-4CFD-A7CB-68F589E89DEA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19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F9B6-EA85-4225-8C16-401AFAD477B4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760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714D-12C6-455D-86DB-11C14BE25106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97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F6C7-3907-4CF3-85DD-4E6979845832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32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2943-6D05-4164-BCD5-B7D70080B3DE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610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63BE-D189-4143-8791-1A38A30FA763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84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559171"/>
            <a:ext cx="10363200" cy="3382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F9B8692D-BEFE-40C4-990A-AA6C3041D8F7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923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  <p15:guide id="5" pos="576">
          <p15:clr>
            <a:srgbClr val="F26B43"/>
          </p15:clr>
        </p15:guide>
        <p15:guide id="6" orient="horz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CE762-363A-D660-5448-DBA2CB064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8733508" cy="2696866"/>
          </a:xfrm>
        </p:spPr>
        <p:txBody>
          <a:bodyPr anchor="t">
            <a:normAutofit/>
          </a:bodyPr>
          <a:lstStyle/>
          <a:p>
            <a:r>
              <a:rPr lang="en-US" dirty="0"/>
              <a:t>Preparations for and Reflections </a:t>
            </a:r>
            <a:br>
              <a:rPr lang="en-US" dirty="0"/>
            </a:br>
            <a:r>
              <a:rPr lang="en-US" dirty="0"/>
              <a:t>on a </a:t>
            </a:r>
            <a:r>
              <a:rPr lang="en-US" dirty="0" err="1"/>
              <a:t>Maths</a:t>
            </a:r>
            <a:r>
              <a:rPr lang="en-US" dirty="0"/>
              <a:t> Inspection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6DFB8-F952-F362-0A82-12DE1990B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6959477" cy="12878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dirty="0"/>
              <a:t>Ciara Delaney and Caoimhe McDonnell</a:t>
            </a:r>
          </a:p>
          <a:p>
            <a:pPr marL="0" indent="0">
              <a:buNone/>
            </a:pPr>
            <a:r>
              <a:rPr lang="en-US" dirty="0"/>
              <a:t>Ardgillan College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A1D79-AAB5-C63C-810F-022AC8690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CB7B0-9AA1-AD13-909A-1884A1990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 dirty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82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20135-0E98-2986-6A72-CADBC214A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Meeting with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8BB4F-02CE-9B2B-0986-97B6BDFD3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How are you using your Junior Cycle planning time?</a:t>
            </a:r>
          </a:p>
          <a:p>
            <a:r>
              <a:rPr lang="en-US"/>
              <a:t>How does the department feel about CBAs?</a:t>
            </a:r>
          </a:p>
          <a:p>
            <a:r>
              <a:rPr lang="en-US"/>
              <a:t>How do you handle level requests from students and parents?</a:t>
            </a:r>
          </a:p>
          <a:p>
            <a:r>
              <a:rPr lang="en-US"/>
              <a:t>How does the department collaborate?</a:t>
            </a:r>
          </a:p>
          <a:p>
            <a:r>
              <a:rPr lang="en-US"/>
              <a:t>Who makes and updates the units of learning?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A0EE5-E3A0-CCC0-FFF9-E6D20D303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8BE36-3A40-CB9B-B958-61A0A93D1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8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CE728-6310-6F48-0E91-F2298767D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/>
              <a:t>Evaluated Learning and Teaching in Mathematics 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CD553-BBDB-C211-4BF5-C97E5C289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sz="2800"/>
          </a:p>
          <a:p>
            <a:pPr marL="914400" lvl="1" indent="-457200">
              <a:buAutoNum type="arabicPeriod"/>
            </a:pPr>
            <a:r>
              <a:rPr lang="en-GB" sz="2400"/>
              <a:t>Teaching, learning and assessment</a:t>
            </a:r>
            <a:endParaRPr lang="en-US" sz="2400"/>
          </a:p>
          <a:p>
            <a:pPr marL="914400" lvl="1" indent="-457200">
              <a:buAutoNum type="arabicPeriod"/>
            </a:pPr>
            <a:r>
              <a:rPr lang="en-GB" sz="2400"/>
              <a:t>Subject provision and whole-school support</a:t>
            </a:r>
            <a:endParaRPr lang="en-US" sz="2400"/>
          </a:p>
          <a:p>
            <a:pPr marL="914400" lvl="1" indent="-457200">
              <a:buAutoNum type="arabicPeriod"/>
            </a:pPr>
            <a:r>
              <a:rPr lang="en-GB" sz="2400"/>
              <a:t>Planning and preparation</a:t>
            </a:r>
            <a:endParaRPr lang="en-US" sz="2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6859A-444D-951D-E27A-26F6E2411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AE3A2-E6C4-BC9C-7CD0-EE40B23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5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18F8C-0126-EB7E-0A82-64F79137F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5083629" cy="1187570"/>
          </a:xfrm>
        </p:spPr>
        <p:txBody>
          <a:bodyPr>
            <a:normAutofit fontScale="90000"/>
          </a:bodyPr>
          <a:lstStyle/>
          <a:p>
            <a:pPr marL="742950" indent="-742950">
              <a:buAutoNum type="arabicPeriod"/>
            </a:pPr>
            <a:r>
              <a:rPr lang="en-GB"/>
              <a:t>Teaching</a:t>
            </a:r>
            <a:r>
              <a:rPr lang="en-GB" dirty="0"/>
              <a:t>, learning and assessment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12710-C8EE-44F6-F88F-F97F2BAB2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2559171"/>
            <a:ext cx="5867400" cy="3382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The Positives</a:t>
            </a:r>
          </a:p>
          <a:p>
            <a:r>
              <a:rPr lang="en-GB" dirty="0"/>
              <a:t>High quality teacher instruction, pair and group work, and discovery approaches. Explanations and instructions were clear.</a:t>
            </a:r>
          </a:p>
          <a:p>
            <a:r>
              <a:rPr lang="en-GB" dirty="0"/>
              <a:t>Consider the ‘why’ as well as the ‘what’</a:t>
            </a:r>
          </a:p>
          <a:p>
            <a:pPr lvl="1"/>
            <a:r>
              <a:rPr lang="en-GB" dirty="0"/>
              <a:t>Factorised quadratics, solved to find roots, and multiplied the factors to get back to the original.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71B367-1C9E-33DB-E019-6C78BEC4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A0F35-F66D-C9DE-603C-5E4845F14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4CD6E0-D718-2840-8A89-9DBF8D161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035" y="1205343"/>
            <a:ext cx="4768565" cy="444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DAC83-B3B4-0705-22AC-6854A3B6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Reflecting on teaching the 'Why?'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731AA-D8A6-B48E-9D5A-3948D9097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0DEA6F-9623-CC3F-65C7-7F3D12E40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6E3628-C383-E642-5DC1-42F230286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13</a:t>
            </a:fld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095383F-1959-F3D9-AC29-0B98BDE17D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6926690"/>
              </p:ext>
            </p:extLst>
          </p:nvPr>
        </p:nvGraphicFramePr>
        <p:xfrm>
          <a:off x="914401" y="2286000"/>
          <a:ext cx="10254342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1874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1CD01-179C-DA30-44D2-A9DACC6BE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>
            <a:normAutofit/>
          </a:bodyPr>
          <a:lstStyle/>
          <a:p>
            <a:r>
              <a:rPr lang="en-GB" dirty="0"/>
              <a:t>1. Teaching, learning and assessment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B6D10-D874-25BF-6590-7242F767D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45471"/>
            <a:ext cx="4055339" cy="29126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 b="1">
                <a:ea typeface="+mn-lt"/>
                <a:cs typeface="+mn-lt"/>
              </a:rPr>
              <a:t>The Positives</a:t>
            </a:r>
            <a:endParaRPr lang="en-US">
              <a:ea typeface="+mn-lt"/>
              <a:cs typeface="+mn-lt"/>
            </a:endParaRPr>
          </a:p>
          <a:p>
            <a:r>
              <a:rPr lang="en-GB" sz="2000" b="1"/>
              <a:t>Cross-topic linkages </a:t>
            </a:r>
            <a:r>
              <a:rPr lang="en-GB" sz="2000"/>
              <a:t>which facilitated the teaching of concepts in their appropriate contexts. </a:t>
            </a:r>
            <a:endParaRPr lang="en-US"/>
          </a:p>
          <a:p>
            <a:pPr lvl="1"/>
            <a:r>
              <a:rPr lang="en-GB" sz="2000"/>
              <a:t>E.g. Simultaneous equations were taught alongside graphing lines.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6758C-BF6C-827B-44BA-183B8405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F13177-8CC3-99F8-21BD-39B22E48C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1F6EAA0-6C0D-6D5F-3E73-C442A1E65F25}"/>
              </a:ext>
            </a:extLst>
          </p:cNvPr>
          <p:cNvGrpSpPr/>
          <p:nvPr/>
        </p:nvGrpSpPr>
        <p:grpSpPr>
          <a:xfrm>
            <a:off x="5245034" y="987425"/>
            <a:ext cx="6048508" cy="4873625"/>
            <a:chOff x="5525309" y="2009114"/>
            <a:chExt cx="7338312" cy="5912893"/>
          </a:xfrm>
        </p:grpSpPr>
        <p:pic>
          <p:nvPicPr>
            <p:cNvPr id="1026" name="Picture 2" descr="A graph paper with a graph on it&#10;&#10;Description automatically generated">
              <a:extLst>
                <a:ext uri="{FF2B5EF4-FFF2-40B4-BE49-F238E27FC236}">
                  <a16:creationId xmlns:a16="http://schemas.microsoft.com/office/drawing/2014/main" id="{FA28C517-9AA4-2920-8E26-D732F680C2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5309" y="4813736"/>
              <a:ext cx="7338311" cy="31082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A graphing graph with a graphing line&#10;&#10;Description automatically generated with medium confidence">
              <a:extLst>
                <a:ext uri="{FF2B5EF4-FFF2-40B4-BE49-F238E27FC236}">
                  <a16:creationId xmlns:a16="http://schemas.microsoft.com/office/drawing/2014/main" id="{C8B0FC33-D477-A36A-C1C9-7813739A1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5310" y="2009114"/>
              <a:ext cx="7338311" cy="2831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1668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A62C-EC6D-FA50-B7C3-CCDD64D4F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Teaching, learning and assessment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A9906-D034-890F-A318-3AEC4C7F7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559170"/>
            <a:ext cx="8295504" cy="379718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b="1" dirty="0">
                <a:ea typeface="+mn-lt"/>
                <a:cs typeface="+mn-lt"/>
              </a:rPr>
              <a:t>The Positives</a:t>
            </a:r>
            <a:endParaRPr lang="en-GB" dirty="0"/>
          </a:p>
          <a:p>
            <a:r>
              <a:rPr lang="en-GB" dirty="0"/>
              <a:t>Very high engagement noted when working in </a:t>
            </a:r>
            <a:r>
              <a:rPr lang="en-GB" b="1" dirty="0"/>
              <a:t>pairs</a:t>
            </a:r>
            <a:r>
              <a:rPr lang="en-GB" dirty="0"/>
              <a:t>, </a:t>
            </a:r>
            <a:r>
              <a:rPr lang="en-GB" b="1" dirty="0"/>
              <a:t>comparing answers, debating discrepancies</a:t>
            </a:r>
            <a:r>
              <a:rPr lang="en-GB" dirty="0"/>
              <a:t>, and when shown </a:t>
            </a:r>
            <a:r>
              <a:rPr lang="en-GB" b="1" dirty="0"/>
              <a:t>new material before it was explained</a:t>
            </a:r>
            <a:r>
              <a:rPr lang="en-GB" dirty="0"/>
              <a:t>.</a:t>
            </a:r>
          </a:p>
          <a:p>
            <a:r>
              <a:rPr lang="en-GB" dirty="0"/>
              <a:t>Very good quality of assessment</a:t>
            </a:r>
            <a:r>
              <a:rPr lang="en-GB" b="1" dirty="0"/>
              <a:t>; questioning </a:t>
            </a:r>
            <a:r>
              <a:rPr lang="en-GB" dirty="0"/>
              <a:t>and </a:t>
            </a:r>
            <a:r>
              <a:rPr lang="en-GB" b="1" dirty="0"/>
              <a:t>mini-whiteboards</a:t>
            </a:r>
            <a:r>
              <a:rPr lang="en-GB" dirty="0"/>
              <a:t>.</a:t>
            </a:r>
          </a:p>
          <a:p>
            <a:r>
              <a:rPr lang="en-GB" dirty="0"/>
              <a:t>Students who struggled were identified by teachers and supported.</a:t>
            </a:r>
          </a:p>
          <a:p>
            <a:r>
              <a:rPr lang="en-GB" dirty="0"/>
              <a:t>Practices for giving and checking homework in most lessons were good.</a:t>
            </a:r>
          </a:p>
          <a:p>
            <a:r>
              <a:rPr lang="en-GB" dirty="0"/>
              <a:t>Good attention to </a:t>
            </a:r>
            <a:r>
              <a:rPr lang="en-GB" b="1" dirty="0"/>
              <a:t>mathematical language and key words.</a:t>
            </a:r>
          </a:p>
          <a:p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71A3D3-E73F-CD11-14AF-AC1DA322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AD79E3-7049-9C2B-A2CF-1A544939B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15</a:t>
            </a:fld>
            <a:endParaRPr lang="en-US" dirty="0"/>
          </a:p>
        </p:txBody>
      </p:sp>
      <p:pic>
        <p:nvPicPr>
          <p:cNvPr id="7" name="Picture 6" descr="Several colorful paper notes on a white board&#10;&#10;Description automatically generated">
            <a:extLst>
              <a:ext uri="{FF2B5EF4-FFF2-40B4-BE49-F238E27FC236}">
                <a16:creationId xmlns:a16="http://schemas.microsoft.com/office/drawing/2014/main" id="{FC4C9F1E-C3A7-5C76-58E3-F0EE0B2D4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20996" y="3291039"/>
            <a:ext cx="3111259" cy="233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74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39949-2C98-3314-FB80-87F67E71C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Teaching, learning and assessment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0EF10-5D06-1E60-7C69-65E8C7BDD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2559171"/>
            <a:ext cx="10363200" cy="368511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The Recommendations</a:t>
            </a:r>
          </a:p>
          <a:p>
            <a:r>
              <a:rPr lang="en-GB" dirty="0"/>
              <a:t>Need for clearer focus on </a:t>
            </a:r>
            <a:r>
              <a:rPr lang="en-GB" b="1" dirty="0"/>
              <a:t>specific learning intentions </a:t>
            </a:r>
            <a:r>
              <a:rPr lang="en-GB" dirty="0"/>
              <a:t>and </a:t>
            </a:r>
            <a:r>
              <a:rPr lang="en-GB" b="1" dirty="0"/>
              <a:t>not moving on </a:t>
            </a:r>
            <a:r>
              <a:rPr lang="en-GB" dirty="0"/>
              <a:t>until sure that students fully understand each topic.</a:t>
            </a:r>
          </a:p>
          <a:p>
            <a:r>
              <a:rPr lang="en-GB" dirty="0"/>
              <a:t>OneNote can slow the lesson dynamic and reduce teacher’s mobility around the room.</a:t>
            </a:r>
          </a:p>
          <a:p>
            <a:r>
              <a:rPr lang="en-GB" dirty="0"/>
              <a:t>In minority of lessons, </a:t>
            </a:r>
            <a:r>
              <a:rPr lang="en-GB" b="1" dirty="0"/>
              <a:t>tasks were not linked sufficiently </a:t>
            </a:r>
            <a:r>
              <a:rPr lang="en-GB" dirty="0"/>
              <a:t>which contributed to a lack of student understanding. </a:t>
            </a:r>
          </a:p>
          <a:p>
            <a:r>
              <a:rPr lang="en-GB" dirty="0"/>
              <a:t>Avoid global questioning.</a:t>
            </a:r>
          </a:p>
          <a:p>
            <a:r>
              <a:rPr lang="en-GB" dirty="0">
                <a:ea typeface="+mn-lt"/>
                <a:cs typeface="+mn-lt"/>
              </a:rPr>
              <a:t>In a significant minority of lessons, the correction of homework took up too much class time.</a:t>
            </a:r>
            <a:endParaRPr lang="en-GB" dirty="0"/>
          </a:p>
          <a:p>
            <a:r>
              <a:rPr lang="en-GB" dirty="0"/>
              <a:t>Additional </a:t>
            </a:r>
            <a:r>
              <a:rPr lang="en-GB" b="1" dirty="0"/>
              <a:t>challenge for the more-able students</a:t>
            </a:r>
            <a:r>
              <a:rPr lang="en-GB" dirty="0"/>
              <a:t> needed. E.g. Prove 1+1 = 2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7B6CF5-3DB6-2D1B-358A-A73A19354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1179B5-090B-BBAC-5524-1050AB5E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4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0D718-CB37-D301-1D42-779B07B18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Teaching, learning and assessment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3A546-57C5-9380-D20A-D8C8FDD18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2559171"/>
            <a:ext cx="10363200" cy="362744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GB" sz="2200" b="1" dirty="0"/>
              <a:t>The Students’ Feedback</a:t>
            </a:r>
          </a:p>
          <a:p>
            <a:r>
              <a:rPr lang="en-GB" sz="2100" dirty="0"/>
              <a:t>Appreciated maths resources being available online, such as on OneNote</a:t>
            </a:r>
          </a:p>
          <a:p>
            <a:r>
              <a:rPr lang="en-GB" sz="2100" dirty="0"/>
              <a:t>Valued teachers providing </a:t>
            </a:r>
            <a:r>
              <a:rPr lang="en-GB" sz="2100" b="1" dirty="0"/>
              <a:t>differentiated homework </a:t>
            </a:r>
            <a:r>
              <a:rPr lang="en-GB" sz="2100" dirty="0"/>
              <a:t>in a discreet manner </a:t>
            </a:r>
          </a:p>
          <a:p>
            <a:r>
              <a:rPr lang="en-GB" sz="2100" dirty="0"/>
              <a:t>Favoured group work. Especially when the groups got different answers, and they had to work out why.</a:t>
            </a:r>
          </a:p>
          <a:p>
            <a:r>
              <a:rPr lang="en-GB" sz="2100" b="1" dirty="0"/>
              <a:t>Mnemonics</a:t>
            </a:r>
            <a:r>
              <a:rPr lang="en-GB" sz="2100" dirty="0"/>
              <a:t> to help them remember important formulae were helpful</a:t>
            </a:r>
          </a:p>
          <a:p>
            <a:r>
              <a:rPr lang="en-GB" sz="2100" dirty="0"/>
              <a:t>Valued when teachers provided them with </a:t>
            </a:r>
            <a:r>
              <a:rPr lang="en-GB" sz="2100" b="1" dirty="0"/>
              <a:t>learning intentions and success criteria</a:t>
            </a:r>
          </a:p>
          <a:p>
            <a:r>
              <a:rPr lang="en-GB" sz="2100" dirty="0"/>
              <a:t>Preferred </a:t>
            </a:r>
            <a:r>
              <a:rPr lang="en-GB" sz="2100" b="1" dirty="0"/>
              <a:t>note-making</a:t>
            </a:r>
            <a:r>
              <a:rPr lang="en-GB" sz="2100" dirty="0"/>
              <a:t> as opposed to </a:t>
            </a:r>
            <a:r>
              <a:rPr lang="en-GB" sz="2100" b="1" dirty="0"/>
              <a:t>note-taking</a:t>
            </a:r>
          </a:p>
          <a:p>
            <a:r>
              <a:rPr lang="en-GB" sz="2100" dirty="0"/>
              <a:t>View CBAs as a distraction to their day-to-day learning, teachers seemed stressed about them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78854A-EE84-E873-AE25-867361ECF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E46E50-044E-F936-7370-F0D86D3A2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452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771A2-06FE-1D94-62AD-A3ED22391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8757597" cy="1187570"/>
          </a:xfrm>
        </p:spPr>
        <p:txBody>
          <a:bodyPr>
            <a:normAutofit fontScale="90000"/>
          </a:bodyPr>
          <a:lstStyle/>
          <a:p>
            <a:r>
              <a:rPr lang="en-GB" dirty="0"/>
              <a:t>2. Subject provision and whole-school support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AF43D-50CD-B5D7-C329-0D9AD8191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2559171"/>
            <a:ext cx="8583828" cy="33826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 dirty="0">
                <a:ea typeface="+mn-lt"/>
                <a:cs typeface="+mn-lt"/>
              </a:rPr>
              <a:t>Subject provision and whole-school support for junior cycle Mathematics was very good. Timetable allocation to Mathematics was</a:t>
            </a:r>
            <a:r>
              <a:rPr lang="en-IE" b="1" dirty="0">
                <a:ea typeface="+mn-lt"/>
                <a:cs typeface="+mn-lt"/>
              </a:rPr>
              <a:t> in line with the Junior Cycle Guidelines.</a:t>
            </a:r>
          </a:p>
          <a:p>
            <a:r>
              <a:rPr lang="en-IE" b="1" dirty="0">
                <a:ea typeface="+mn-lt"/>
                <a:cs typeface="+mn-lt"/>
              </a:rPr>
              <a:t>Mixed-ability groups</a:t>
            </a:r>
            <a:r>
              <a:rPr lang="en-IE" dirty="0">
                <a:ea typeface="+mn-lt"/>
                <a:cs typeface="+mn-lt"/>
              </a:rPr>
              <a:t> for Mathematics is good practice.</a:t>
            </a:r>
          </a:p>
          <a:p>
            <a:r>
              <a:rPr lang="en-IE" dirty="0">
                <a:ea typeface="+mn-lt"/>
                <a:cs typeface="+mn-lt"/>
              </a:rPr>
              <a:t>Very good </a:t>
            </a:r>
            <a:r>
              <a:rPr lang="en-IE" b="1" dirty="0">
                <a:ea typeface="+mn-lt"/>
                <a:cs typeface="+mn-lt"/>
              </a:rPr>
              <a:t>access to digital technology and general classroom resources</a:t>
            </a:r>
            <a:r>
              <a:rPr lang="en-IE" dirty="0">
                <a:ea typeface="+mn-lt"/>
                <a:cs typeface="+mn-lt"/>
              </a:rPr>
              <a:t>.</a:t>
            </a:r>
          </a:p>
          <a:p>
            <a:r>
              <a:rPr lang="en-IE" dirty="0">
                <a:ea typeface="+mn-lt"/>
                <a:cs typeface="+mn-lt"/>
              </a:rPr>
              <a:t>The mathematics classrooms were along one corridor, which was designed as a very stimulating mathematics environment. </a:t>
            </a:r>
            <a:endParaRPr lang="en-IE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9477B-0B61-E6A6-783E-5DF2C65C4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Picture 6" descr="A white board with colorful strips of paper&#10;&#10;Description automatically generated">
            <a:extLst>
              <a:ext uri="{FF2B5EF4-FFF2-40B4-BE49-F238E27FC236}">
                <a16:creationId xmlns:a16="http://schemas.microsoft.com/office/drawing/2014/main" id="{AA180024-BF2E-EBC3-0A07-49F86ADBF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4" t="16148" r="9186"/>
          <a:stretch/>
        </p:blipFill>
        <p:spPr>
          <a:xfrm rot="5400000">
            <a:off x="9436891" y="2302530"/>
            <a:ext cx="2990534" cy="2519683"/>
          </a:xfrm>
          <a:prstGeom prst="rect">
            <a:avLst/>
          </a:prstGeom>
        </p:spPr>
      </p:pic>
      <p:pic>
        <p:nvPicPr>
          <p:cNvPr id="9" name="Picture 8" descr="A white wall with colorful lines and signs&#10;&#10;Description automatically generated with medium confidence">
            <a:extLst>
              <a:ext uri="{FF2B5EF4-FFF2-40B4-BE49-F238E27FC236}">
                <a16:creationId xmlns:a16="http://schemas.microsoft.com/office/drawing/2014/main" id="{A2C91492-5343-E2D9-F1C2-7EEB7759B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9" r="26488"/>
          <a:stretch/>
        </p:blipFill>
        <p:spPr>
          <a:xfrm rot="5400000">
            <a:off x="9898447" y="-226448"/>
            <a:ext cx="2067103" cy="2520000"/>
          </a:xfrm>
          <a:prstGeom prst="rect">
            <a:avLst/>
          </a:prstGeom>
        </p:spPr>
      </p:pic>
      <p:pic>
        <p:nvPicPr>
          <p:cNvPr id="15" name="Picture 14" descr="A map of the world with many small white papers&#10;&#10;Description automatically generated">
            <a:extLst>
              <a:ext uri="{FF2B5EF4-FFF2-40B4-BE49-F238E27FC236}">
                <a16:creationId xmlns:a16="http://schemas.microsoft.com/office/drawing/2014/main" id="{614D5C48-CADB-EEE5-2C36-B174656E52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0" r="26971"/>
          <a:stretch/>
        </p:blipFill>
        <p:spPr>
          <a:xfrm rot="5400000">
            <a:off x="9976265" y="4642267"/>
            <a:ext cx="1911466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62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771A2-06FE-1D94-62AD-A3ED22391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2. Subject provision and whole-school support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AF43D-50CD-B5D7-C329-0D9AD8191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2559171"/>
            <a:ext cx="6277233" cy="33826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>
                <a:ea typeface="+mn-lt"/>
                <a:cs typeface="+mn-lt"/>
              </a:rPr>
              <a:t>Provision for students experiencing difficulty with Mathematics was very good.</a:t>
            </a:r>
            <a:endParaRPr lang="en-US">
              <a:ea typeface="+mn-lt"/>
              <a:cs typeface="+mn-lt"/>
            </a:endParaRPr>
          </a:p>
          <a:p>
            <a:r>
              <a:rPr lang="en-IE">
                <a:ea typeface="+mn-lt"/>
                <a:cs typeface="+mn-lt"/>
              </a:rPr>
              <a:t>There was a very high level of </a:t>
            </a:r>
            <a:r>
              <a:rPr lang="en-IE" b="1">
                <a:ea typeface="+mn-lt"/>
                <a:cs typeface="+mn-lt"/>
              </a:rPr>
              <a:t>collaboration and communication </a:t>
            </a:r>
            <a:r>
              <a:rPr lang="en-IE">
                <a:ea typeface="+mn-lt"/>
                <a:cs typeface="+mn-lt"/>
              </a:rPr>
              <a:t>between the mathematics and special educational needs (</a:t>
            </a:r>
            <a:r>
              <a:rPr lang="en-IE" b="1">
                <a:ea typeface="+mn-lt"/>
                <a:cs typeface="+mn-lt"/>
              </a:rPr>
              <a:t>SEN</a:t>
            </a:r>
            <a:r>
              <a:rPr lang="en-IE">
                <a:ea typeface="+mn-lt"/>
                <a:cs typeface="+mn-lt"/>
              </a:rPr>
              <a:t>) departments.</a:t>
            </a:r>
            <a:endParaRPr lang="en-IE" b="1">
              <a:ea typeface="+mn-lt"/>
              <a:cs typeface="+mn-lt"/>
            </a:endParaRPr>
          </a:p>
          <a:p>
            <a:r>
              <a:rPr lang="en-IE">
                <a:ea typeface="+mn-lt"/>
                <a:cs typeface="+mn-lt"/>
              </a:rPr>
              <a:t>Provision for students of the special classes was very good.</a:t>
            </a:r>
            <a:endParaRPr lang="en-IE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A685D-FF29-EC47-8CEC-EE0F02B26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5E73F-370A-1178-1A05-1911609DE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 descr="A circular ruler on a floor&#10;&#10;Description automatically generated">
            <a:extLst>
              <a:ext uri="{FF2B5EF4-FFF2-40B4-BE49-F238E27FC236}">
                <a16:creationId xmlns:a16="http://schemas.microsoft.com/office/drawing/2014/main" id="{BD49EFA2-5266-5DF6-1561-2EBF78CE3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8" t="20000" r="7077" b="30676"/>
          <a:stretch/>
        </p:blipFill>
        <p:spPr>
          <a:xfrm>
            <a:off x="8042297" y="2559171"/>
            <a:ext cx="3127205" cy="310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59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FA30B-2605-101F-77F0-7371D6B71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</p:spPr>
        <p:txBody>
          <a:bodyPr anchor="t">
            <a:normAutofit/>
          </a:bodyPr>
          <a:lstStyle/>
          <a:p>
            <a:r>
              <a:rPr lang="en-GB" dirty="0"/>
              <a:t>Overview of our DES Subject Inspection</a:t>
            </a:r>
            <a:endParaRPr lang="en-IE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5D5803D-69AF-1776-079C-5F99CAC74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
             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27CA2BB-1EB3-361F-1E49-BCBFF2F71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 dirty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2C3E3B1-7458-1EB3-C402-ED24443EA8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526807"/>
              </p:ext>
            </p:extLst>
          </p:nvPr>
        </p:nvGraphicFramePr>
        <p:xfrm>
          <a:off x="914399" y="2559171"/>
          <a:ext cx="10363200" cy="3382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7227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6AFD7-C837-7D21-0B74-FED678CBF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Planning and Preparation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36502-2B69-354F-3181-FDD88B69E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2559171"/>
            <a:ext cx="10363200" cy="347916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IE" dirty="0">
                <a:ea typeface="+mn-lt"/>
                <a:cs typeface="+mn-lt"/>
              </a:rPr>
              <a:t>The</a:t>
            </a:r>
            <a:r>
              <a:rPr lang="en-IE" dirty="0"/>
              <a:t> quality of planning and preparation</a:t>
            </a:r>
            <a:r>
              <a:rPr lang="en-IE" dirty="0">
                <a:ea typeface="+mn-lt"/>
                <a:cs typeface="+mn-lt"/>
              </a:rPr>
              <a:t> for Mathematics was very good. </a:t>
            </a:r>
            <a:endParaRPr lang="en-US" dirty="0"/>
          </a:p>
          <a:p>
            <a:r>
              <a:rPr lang="en-IE" dirty="0">
                <a:ea typeface="+mn-lt"/>
                <a:cs typeface="+mn-lt"/>
              </a:rPr>
              <a:t>The members of the Mathematics department</a:t>
            </a:r>
            <a:r>
              <a:rPr lang="en-IE" b="1" dirty="0">
                <a:ea typeface="+mn-lt"/>
                <a:cs typeface="+mn-lt"/>
              </a:rPr>
              <a:t> worked very well as a team and collaborated on planning</a:t>
            </a:r>
            <a:r>
              <a:rPr lang="en-IE" dirty="0">
                <a:ea typeface="+mn-lt"/>
                <a:cs typeface="+mn-lt"/>
              </a:rPr>
              <a:t> for the subject. </a:t>
            </a:r>
          </a:p>
          <a:p>
            <a:r>
              <a:rPr lang="en-IE" dirty="0">
                <a:ea typeface="+mn-lt"/>
                <a:cs typeface="+mn-lt"/>
              </a:rPr>
              <a:t>The mathematics plan was designed around </a:t>
            </a:r>
            <a:r>
              <a:rPr lang="en-IE" b="1" dirty="0">
                <a:ea typeface="+mn-lt"/>
                <a:cs typeface="+mn-lt"/>
              </a:rPr>
              <a:t>units of learning that took a cross-topic approach to learning and this is good practice</a:t>
            </a:r>
            <a:r>
              <a:rPr lang="en-IE" dirty="0">
                <a:ea typeface="+mn-lt"/>
                <a:cs typeface="+mn-lt"/>
              </a:rPr>
              <a:t>.</a:t>
            </a:r>
            <a:endParaRPr lang="en-IE" dirty="0"/>
          </a:p>
          <a:p>
            <a:r>
              <a:rPr lang="en-IE" dirty="0">
                <a:ea typeface="+mn-lt"/>
                <a:cs typeface="+mn-lt"/>
              </a:rPr>
              <a:t>The subject plan also included </a:t>
            </a:r>
            <a:r>
              <a:rPr lang="en-IE" b="1" dirty="0">
                <a:ea typeface="+mn-lt"/>
                <a:cs typeface="+mn-lt"/>
              </a:rPr>
              <a:t>a section on school self-evaluation for Mathematics, which is good practice</a:t>
            </a:r>
            <a:r>
              <a:rPr lang="en-IE" dirty="0">
                <a:ea typeface="+mn-lt"/>
                <a:cs typeface="+mn-lt"/>
              </a:rPr>
              <a:t>. </a:t>
            </a:r>
            <a:endParaRPr lang="en-IE" dirty="0"/>
          </a:p>
          <a:p>
            <a:r>
              <a:rPr lang="en-IE" dirty="0">
                <a:ea typeface="+mn-lt"/>
                <a:cs typeface="+mn-lt"/>
              </a:rPr>
              <a:t>There were many opportunities provided by teachers to encourage students to experience Mathematics for fun.</a:t>
            </a:r>
            <a:endParaRPr lang="en-IE" dirty="0"/>
          </a:p>
          <a:p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779CD-2197-95AE-3C69-855063B8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34987-2F25-F840-711C-38E569B17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267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08898-BFAF-E055-223D-0D4C11208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Continuum</a:t>
            </a:r>
          </a:p>
        </p:txBody>
      </p:sp>
      <p:pic>
        <p:nvPicPr>
          <p:cNvPr id="7" name="Content Placeholder 6" descr="A qr code with dots&#10;&#10;Description automatically generated">
            <a:extLst>
              <a:ext uri="{FF2B5EF4-FFF2-40B4-BE49-F238E27FC236}">
                <a16:creationId xmlns:a16="http://schemas.microsoft.com/office/drawing/2014/main" id="{BFF2DB87-53DE-8856-E830-DFF435F7FF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34142" y="2563214"/>
            <a:ext cx="2732315" cy="2764971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C803F-AB52-9D5C-1057-CAA419C44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C2404-6B59-1F79-3AEC-0C091295A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21</a:t>
            </a:fld>
            <a:endParaRPr lang="en-US" dirty="0"/>
          </a:p>
        </p:txBody>
      </p:sp>
      <p:pic>
        <p:nvPicPr>
          <p:cNvPr id="8" name="Picture 7" descr="A close-up of a chart&#10;&#10;Description automatically generated">
            <a:extLst>
              <a:ext uri="{FF2B5EF4-FFF2-40B4-BE49-F238E27FC236}">
                <a16:creationId xmlns:a16="http://schemas.microsoft.com/office/drawing/2014/main" id="{82F9A4C2-6D31-FBD8-2035-E80441805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0624" y="446314"/>
            <a:ext cx="5627781" cy="627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30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08725-E0FA-E188-39B7-53FB223C3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>
            <a:normAutofit/>
          </a:bodyPr>
          <a:lstStyle/>
          <a:p>
            <a:r>
              <a:rPr lang="en-US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EB3B5-FBC6-F10D-0613-C2EA2B772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7378" y="2207283"/>
            <a:ext cx="9857104" cy="292351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i="1"/>
              <a:t>Teaching approaches which facilitate thorough exploration of the Mathematics taught should be further used in lessons</a:t>
            </a:r>
          </a:p>
          <a:p>
            <a:endParaRPr lang="en-US" sz="2000" dirty="0"/>
          </a:p>
          <a:p>
            <a:r>
              <a:rPr lang="en-US" sz="2000" b="1" dirty="0"/>
              <a:t>“The </a:t>
            </a:r>
            <a:r>
              <a:rPr lang="en-US" sz="2000" b="1" dirty="0" err="1"/>
              <a:t>Maths</a:t>
            </a:r>
            <a:r>
              <a:rPr lang="en-US" sz="2000" b="1" dirty="0"/>
              <a:t> Classroom as a Workshop”</a:t>
            </a:r>
          </a:p>
          <a:p>
            <a:pPr marL="0" indent="0">
              <a:buNone/>
            </a:pPr>
            <a:r>
              <a:rPr lang="en-US" sz="2000" dirty="0"/>
              <a:t>Example: Roots to Quadratics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0CFCD-B08F-617A-E1EE-60E2044C1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965D7-0B1A-83FC-C771-39D5F114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 dirty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40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08725-E0FA-E188-39B7-53FB223C3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>
            <a:normAutofit/>
          </a:bodyPr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EB3B5-FBC6-F10D-0613-C2EA2B772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205243"/>
            <a:ext cx="10271082" cy="293440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i="1"/>
              <a:t>Ensure that the </a:t>
            </a:r>
            <a:r>
              <a:rPr lang="en-US" sz="2000" b="1" i="1"/>
              <a:t>connections between the activities are clear</a:t>
            </a:r>
            <a:r>
              <a:rPr lang="en-US" sz="2000" i="1"/>
              <a:t>,</a:t>
            </a:r>
            <a:endParaRPr lang="en-US" i="1"/>
          </a:p>
          <a:p>
            <a:r>
              <a:rPr lang="en-US" sz="2000" i="1"/>
              <a:t>                                               </a:t>
            </a:r>
            <a:endParaRPr lang="en-US" i="1"/>
          </a:p>
          <a:p>
            <a:r>
              <a:rPr lang="en-US" sz="2000" i="1"/>
              <a:t>and </a:t>
            </a:r>
            <a:endParaRPr lang="en-US" i="1"/>
          </a:p>
          <a:p>
            <a:endParaRPr lang="en-US" sz="2000" i="1"/>
          </a:p>
          <a:p>
            <a:r>
              <a:rPr lang="en-US" sz="2000" i="1"/>
              <a:t>that </a:t>
            </a:r>
            <a:r>
              <a:rPr lang="en-US" sz="2000" b="1" i="1"/>
              <a:t>students understand each concept before moving on</a:t>
            </a:r>
            <a:r>
              <a:rPr lang="en-US" sz="2000" i="1"/>
              <a:t> to the next element of the lesson.</a:t>
            </a:r>
            <a:endParaRPr lang="en-US" i="1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0CFCD-B08F-617A-E1EE-60E2044C1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965D7-0B1A-83FC-C771-39D5F114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 dirty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20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08725-E0FA-E188-39B7-53FB223C3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</p:spPr>
        <p:txBody>
          <a:bodyPr anchor="t">
            <a:normAutofit/>
          </a:bodyPr>
          <a:lstStyle/>
          <a:p>
            <a:r>
              <a:rPr lang="en-US" sz="320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EB3B5-FBC6-F10D-0613-C2EA2B7723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325651"/>
            <a:ext cx="5105400" cy="32104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i="1"/>
              <a:t>Most teachers used a wide range of effective assessment approaches to ensure that students understood the concepts taught. These valuable strategies should be further used throughout the mathematics department.</a:t>
            </a:r>
          </a:p>
          <a:p>
            <a:pPr marL="0" indent="0">
              <a:buNone/>
            </a:pPr>
            <a:r>
              <a:rPr lang="en-US" i="1"/>
              <a:t>Teachers </a:t>
            </a:r>
            <a:r>
              <a:rPr lang="en-US" b="1" i="1"/>
              <a:t>used questioning</a:t>
            </a:r>
            <a:r>
              <a:rPr lang="en-US" i="1"/>
              <a:t> very well to assess and involve students.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0CFCD-B08F-617A-E1EE-60E2044C1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965D7-0B1A-83FC-C771-39D5F114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 dirty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pic>
        <p:nvPicPr>
          <p:cNvPr id="13" name="Picture 12" descr="Mentimeter Ai features - Teaching College">
            <a:extLst>
              <a:ext uri="{FF2B5EF4-FFF2-40B4-BE49-F238E27FC236}">
                <a16:creationId xmlns:a16="http://schemas.microsoft.com/office/drawing/2014/main" id="{8235E689-416B-7C3C-7810-82D9A5333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136" y="175440"/>
            <a:ext cx="2743200" cy="1536192"/>
          </a:xfrm>
          <a:prstGeom prst="rect">
            <a:avLst/>
          </a:prstGeom>
        </p:spPr>
      </p:pic>
      <p:pic>
        <p:nvPicPr>
          <p:cNvPr id="14" name="Picture 1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0455EEE1-B345-ABD4-0669-10721056F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7" t="8606" r="8730" b="8470"/>
          <a:stretch/>
        </p:blipFill>
        <p:spPr>
          <a:xfrm>
            <a:off x="6628393" y="1503598"/>
            <a:ext cx="4318830" cy="43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4880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129CE-BD7D-E63B-49B7-DF0001517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 to Inspections</a:t>
            </a:r>
          </a:p>
        </p:txBody>
      </p:sp>
      <p:pic>
        <p:nvPicPr>
          <p:cNvPr id="7" name="Content Placeholder 6" descr="A qr code with black dots&#10;&#10;Description automatically generated">
            <a:extLst>
              <a:ext uri="{FF2B5EF4-FFF2-40B4-BE49-F238E27FC236}">
                <a16:creationId xmlns:a16="http://schemas.microsoft.com/office/drawing/2014/main" id="{BC5B69CD-FF9F-D12F-308B-4C15F3FE3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487" y="2407412"/>
            <a:ext cx="2614613" cy="2614613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92A18-EB12-577B-C4E2-74D6C5BD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DD83-091B-CFAE-5792-F51415204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25</a:t>
            </a:fld>
            <a:endParaRPr lang="en-US" dirty="0"/>
          </a:p>
        </p:txBody>
      </p:sp>
      <p:pic>
        <p:nvPicPr>
          <p:cNvPr id="8" name="Picture 7" descr="A group of people wearing glasses&#10;&#10;Description automatically generated">
            <a:extLst>
              <a:ext uri="{FF2B5EF4-FFF2-40B4-BE49-F238E27FC236}">
                <a16:creationId xmlns:a16="http://schemas.microsoft.com/office/drawing/2014/main" id="{9100BA7F-3E40-BE7E-DA00-53E560BA6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925" y="547687"/>
            <a:ext cx="4010025" cy="581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812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F9782-05D3-0305-E3B3-97360257D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/>
          <a:p>
            <a:r>
              <a:rPr lang="en-US"/>
              <a:t>Any Questions?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7DFAC-31B4-37D0-C6E5-90A28934A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8ADEB6-CAEC-0F73-4321-63BCF103C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 dirty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7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7AC31-1778-51E6-BA8B-27E38BB8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3B9DA-6588-8FC1-391E-31A1056D6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Complete School Information Form</a:t>
            </a:r>
            <a:endParaRPr lang="en-US"/>
          </a:p>
          <a:p>
            <a:pPr marL="0" indent="0">
              <a:buNone/>
            </a:pPr>
            <a:r>
              <a:rPr lang="en-US" dirty="0"/>
              <a:t> - Provision and Timetabling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Coordinator Role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Teacher Roles, Classes Taught and CPD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AEN Provisions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SSE and Assessment Practice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Resources and Facilities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Calibri" panose="020B0604020202020204" pitchFamily="34" charset="0"/>
              <a:buChar char="-"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C236B-E4CC-22B6-C650-E5D21D818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C92E1-1AA6-A66A-642A-349C95058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3</a:t>
            </a:fld>
            <a:endParaRPr lang="en-US" dirty="0"/>
          </a:p>
        </p:txBody>
      </p:sp>
      <p:pic>
        <p:nvPicPr>
          <p:cNvPr id="8" name="Picture 7" descr="A screen shot of a school application&#10;&#10;Description automatically generated">
            <a:extLst>
              <a:ext uri="{FF2B5EF4-FFF2-40B4-BE49-F238E27FC236}">
                <a16:creationId xmlns:a16="http://schemas.microsoft.com/office/drawing/2014/main" id="{7DDCB0E6-3809-7651-7929-FF8D66265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446" y="1714500"/>
            <a:ext cx="6383356" cy="4619626"/>
          </a:xfrm>
          <a:prstGeom prst="rect">
            <a:avLst/>
          </a:prstGeom>
        </p:spPr>
      </p:pic>
      <p:pic>
        <p:nvPicPr>
          <p:cNvPr id="7" name="Picture 6" descr="A qr code with dots&#10;&#10;Description automatically generated">
            <a:extLst>
              <a:ext uri="{FF2B5EF4-FFF2-40B4-BE49-F238E27FC236}">
                <a16:creationId xmlns:a16="http://schemas.microsoft.com/office/drawing/2014/main" id="{43C905D3-3275-B13E-06C6-1917748B2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1894" y="502068"/>
            <a:ext cx="1816896" cy="173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375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725E3-1D6B-A8ED-2DB4-0278EA3E5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they looking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24320-E4BB-D423-A0A1-257B0B6D9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Basics done well</a:t>
            </a:r>
          </a:p>
          <a:p>
            <a:r>
              <a:rPr lang="en-US"/>
              <a:t>In line with </a:t>
            </a:r>
            <a:r>
              <a:rPr lang="en-US" dirty="0"/>
              <a:t>Junior Cycle</a:t>
            </a:r>
            <a:r>
              <a:rPr lang="en-US"/>
              <a:t> Guidelines</a:t>
            </a:r>
            <a:endParaRPr lang="en-US" dirty="0"/>
          </a:p>
          <a:p>
            <a:r>
              <a:rPr lang="en-US"/>
              <a:t>Documentation</a:t>
            </a:r>
          </a:p>
          <a:p>
            <a:r>
              <a:rPr lang="en-US" dirty="0"/>
              <a:t>Cross Topic Links</a:t>
            </a:r>
          </a:p>
          <a:p>
            <a:r>
              <a:rPr lang="en-US"/>
              <a:t>SSE</a:t>
            </a:r>
          </a:p>
          <a:p>
            <a:r>
              <a:rPr lang="en-US" dirty="0"/>
              <a:t>Collaboration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A7781-7D7C-D4D4-B8AD-15B68D686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19CE0-D223-4EF1-C441-981841046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875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B77AA-6C2D-5423-AD41-7338A161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Subject Plan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FACC48-DA9B-6363-0B48-615170B2E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0C51E-57C9-776B-2505-D8FE9F410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5</a:t>
            </a:fld>
            <a:endParaRPr lang="en-US" dirty="0"/>
          </a:p>
        </p:txBody>
      </p:sp>
      <p:pic>
        <p:nvPicPr>
          <p:cNvPr id="3" name="Subject Plan Maths 2024-25 _- OneNote for Windows 10 - 21 November 2024">
            <a:hlinkClick r:id="" action="ppaction://media"/>
            <a:extLst>
              <a:ext uri="{FF2B5EF4-FFF2-40B4-BE49-F238E27FC236}">
                <a16:creationId xmlns:a16="http://schemas.microsoft.com/office/drawing/2014/main" id="{468C3035-E720-1923-B2C6-02C957E26C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3972" b="17447"/>
          <a:stretch/>
        </p:blipFill>
        <p:spPr>
          <a:xfrm>
            <a:off x="4341316" y="1122937"/>
            <a:ext cx="7581579" cy="523223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A47806D-A154-CABF-A042-CBB3C5790F79}"/>
              </a:ext>
            </a:extLst>
          </p:cNvPr>
          <p:cNvSpPr txBox="1">
            <a:spLocks/>
          </p:cNvSpPr>
          <p:nvPr/>
        </p:nvSpPr>
        <p:spPr>
          <a:xfrm>
            <a:off x="912628" y="2292329"/>
            <a:ext cx="3859397" cy="29344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/>
              <a:t>Department Notebook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/>
              <a:t>Accessible 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/>
              <a:t>Links to SharePoint</a:t>
            </a:r>
          </a:p>
        </p:txBody>
      </p:sp>
    </p:spTree>
    <p:extLst>
      <p:ext uri="{BB962C8B-B14F-4D97-AF65-F5344CB8AC3E}">
        <p14:creationId xmlns:p14="http://schemas.microsoft.com/office/powerpoint/2010/main" val="237341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D9E8C-5E19-6ACA-C2C4-E350E7DA1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>
            <a:normAutofit/>
          </a:bodyPr>
          <a:lstStyle/>
          <a:p>
            <a:r>
              <a:rPr lang="en-US"/>
              <a:t>Units of Learning </a:t>
            </a:r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EFBB414E-37C2-2F22-23F2-2A401D0B958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3" r="3989" b="61"/>
          <a:stretch/>
        </p:blipFill>
        <p:spPr>
          <a:xfrm>
            <a:off x="4622573" y="1269771"/>
            <a:ext cx="7336115" cy="4555561"/>
          </a:xfr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F574AAA-2D46-5F19-E377-03FCCC05C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292329"/>
            <a:ext cx="3859397" cy="29344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 sz="2000"/>
              <a:t>In line with new Junior Cycle 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 sz="2000"/>
              <a:t>Cross Topic Links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 sz="2000"/>
              <a:t>Live Document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D8522-FEFC-D24A-654C-E6C181820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AE175-669B-E40B-C842-8D4D365E0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 dirty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9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802AF-614D-461D-8600-AC6E0639D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05AA0-A296-8103-467E-6EEBF9E5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7</a:t>
            </a:fld>
            <a:endParaRPr lang="en-US"/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278FFA02-684B-CC1C-6B1E-8D2E6060E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736" y="297655"/>
            <a:ext cx="8020718" cy="5798344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5733E60F-C8BE-C327-844D-00CF741ED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202" y="671853"/>
            <a:ext cx="8032364" cy="580174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5DB77C7-588D-ACCC-6E88-A02EF43FA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</p:spPr>
        <p:txBody>
          <a:bodyPr/>
          <a:lstStyle/>
          <a:p>
            <a:r>
              <a:rPr lang="en-US"/>
              <a:t>Collaboration</a:t>
            </a:r>
          </a:p>
        </p:txBody>
      </p:sp>
      <p:pic>
        <p:nvPicPr>
          <p:cNvPr id="15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724FA53C-5471-5DE8-DBBE-5BD9F531EB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90"/>
          <a:stretch/>
        </p:blipFill>
        <p:spPr>
          <a:xfrm>
            <a:off x="3977296" y="1025412"/>
            <a:ext cx="7821363" cy="5524501"/>
          </a:xfrm>
          <a:prstGeom prst="rect">
            <a:avLst/>
          </a:prstGeom>
        </p:spPr>
      </p:pic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943E49D3-CE49-5D8A-01FA-BB22AAD9C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0642" y="1375568"/>
            <a:ext cx="8035501" cy="534590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1466AD-1D28-173B-B49C-06ED5D4ED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292329"/>
            <a:ext cx="3859397" cy="29344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 sz="2400"/>
              <a:t>Teams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 sz="2400"/>
              <a:t>Channels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 sz="2400"/>
              <a:t>Tags</a:t>
            </a:r>
          </a:p>
        </p:txBody>
      </p:sp>
    </p:spTree>
    <p:extLst>
      <p:ext uri="{BB962C8B-B14F-4D97-AF65-F5344CB8AC3E}">
        <p14:creationId xmlns:p14="http://schemas.microsoft.com/office/powerpoint/2010/main" val="397540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2DC-4846-96D7-975A-F8833640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F66B3-0830-4759-FE65-D514660F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DC27EC-B461-B0D5-969D-A8C7489A9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8</a:t>
            </a:fld>
            <a:endParaRPr lang="en-US" dirty="0"/>
          </a:p>
        </p:txBody>
      </p:sp>
      <p:pic>
        <p:nvPicPr>
          <p:cNvPr id="9" name="Picture 8" descr="A screenshot of a document&#10;&#10;Description automatically generated">
            <a:extLst>
              <a:ext uri="{FF2B5EF4-FFF2-40B4-BE49-F238E27FC236}">
                <a16:creationId xmlns:a16="http://schemas.microsoft.com/office/drawing/2014/main" id="{1000060B-AB54-6ECA-F632-80077C449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60" y="1990725"/>
            <a:ext cx="3829050" cy="455295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A5EAA05E-DA19-690A-E69D-A5C653544B6E}"/>
              </a:ext>
            </a:extLst>
          </p:cNvPr>
          <p:cNvSpPr/>
          <p:nvPr/>
        </p:nvSpPr>
        <p:spPr>
          <a:xfrm>
            <a:off x="1138259" y="5094821"/>
            <a:ext cx="1802030" cy="57456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F002D0B3-33CE-7A60-0715-6C3DBF6904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62" t="70" r="180" b="-3"/>
          <a:stretch/>
        </p:blipFill>
        <p:spPr>
          <a:xfrm>
            <a:off x="3392260" y="1908741"/>
            <a:ext cx="5897410" cy="434997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5487D6B-DCC1-EED6-C5F5-39147726B318}"/>
              </a:ext>
            </a:extLst>
          </p:cNvPr>
          <p:cNvSpPr/>
          <p:nvPr/>
        </p:nvSpPr>
        <p:spPr>
          <a:xfrm>
            <a:off x="6211001" y="2199220"/>
            <a:ext cx="2923258" cy="57456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326FEF-21DA-9469-7347-5F0281AD7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360" y="593271"/>
            <a:ext cx="872762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21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30AE-FDA6-1A93-6436-A5A468F64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Inspection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9FB9C-70C0-4FE8-2F5C-68501F8BA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57AF8-DA25-6D6A-3BA8-52C1CFAE0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9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04BEDC4-2D0A-0658-05C2-DB14B16D4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2559171"/>
            <a:ext cx="4945857" cy="33826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Day One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Inspector arrives and meets Principal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Reviews documentation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 err="1"/>
              <a:t>Visted</a:t>
            </a:r>
            <a:r>
              <a:rPr lang="en-US" dirty="0"/>
              <a:t> 4 classes and gave feedback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Inspector meets Coordinator </a:t>
            </a:r>
          </a:p>
          <a:p>
            <a:pPr>
              <a:buFont typeface="Calibri" panose="020B0604020202020204" pitchFamily="34" charset="0"/>
              <a:buChar char="-"/>
            </a:pPr>
            <a:endParaRPr lang="en-US" dirty="0"/>
          </a:p>
          <a:p>
            <a:pPr>
              <a:buFont typeface="Calibri" panose="020B0604020202020204" pitchFamily="34" charset="0"/>
              <a:buChar char="-"/>
            </a:pPr>
            <a:endParaRPr lang="en-US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90F5B95C-255F-6AE9-CDCF-216F40B3B160}"/>
              </a:ext>
            </a:extLst>
          </p:cNvPr>
          <p:cNvSpPr txBox="1">
            <a:spLocks/>
          </p:cNvSpPr>
          <p:nvPr/>
        </p:nvSpPr>
        <p:spPr>
          <a:xfrm>
            <a:off x="6091237" y="2556790"/>
            <a:ext cx="5541169" cy="3382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Day Two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Inspector meets SENCO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Inspector meets students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 err="1"/>
              <a:t>Visted</a:t>
            </a:r>
            <a:r>
              <a:rPr lang="en-US" dirty="0"/>
              <a:t> 2 classes and gave feedback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Inspector prepares feedback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/>
              <a:t>Feedback given to Principal and Department</a:t>
            </a:r>
          </a:p>
          <a:p>
            <a:pPr>
              <a:buFont typeface="Calibri" panose="020B0604020202020204" pitchFamily="34" charset="0"/>
              <a:buChar char="-"/>
            </a:pPr>
            <a:endParaRPr lang="en-US" dirty="0"/>
          </a:p>
          <a:p>
            <a:pPr>
              <a:buFont typeface="Calibri" panose="020B0604020202020204" pitchFamily="34" charset="0"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79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ashVTI">
  <a:themeElements>
    <a:clrScheme name="DashVTI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DashVTI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Dash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E0E31462-65AE-4087-9B94-B3347EE711B2}" vid="{CA8B31CB-369F-4872-A917-A9EAAF9182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99E33890D740429CA9C94407CDD66B" ma:contentTypeVersion="18" ma:contentTypeDescription="Create a new document." ma:contentTypeScope="" ma:versionID="4a530197f9b1e92cbc1fdd2c1cd6a623">
  <xsd:schema xmlns:xsd="http://www.w3.org/2001/XMLSchema" xmlns:xs="http://www.w3.org/2001/XMLSchema" xmlns:p="http://schemas.microsoft.com/office/2006/metadata/properties" xmlns:ns3="dbeeed26-85fa-4547-aad9-ae68788f5694" xmlns:ns4="14604aff-7483-4a17-b087-4fb204371c2d" targetNamespace="http://schemas.microsoft.com/office/2006/metadata/properties" ma:root="true" ma:fieldsID="a174140e1421c783c6a32b129ce48d06" ns3:_="" ns4:_="">
    <xsd:import namespace="dbeeed26-85fa-4547-aad9-ae68788f5694"/>
    <xsd:import namespace="14604aff-7483-4a17-b087-4fb204371c2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eeed26-85fa-4547-aad9-ae68788f56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604aff-7483-4a17-b087-4fb204371c2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beeed26-85fa-4547-aad9-ae68788f5694" xsi:nil="true"/>
  </documentManagement>
</p:properties>
</file>

<file path=customXml/itemProps1.xml><?xml version="1.0" encoding="utf-8"?>
<ds:datastoreItem xmlns:ds="http://schemas.openxmlformats.org/officeDocument/2006/customXml" ds:itemID="{6461931A-F6EB-4E19-A200-C370F8B580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eeed26-85fa-4547-aad9-ae68788f5694"/>
    <ds:schemaRef ds:uri="14604aff-7483-4a17-b087-4fb204371c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A467BB-145B-46EA-9A31-57710BEF79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7449CA-5130-43C7-B74A-DC9C5E248F07}">
  <ds:schemaRefs>
    <ds:schemaRef ds:uri="http://purl.org/dc/terms/"/>
    <ds:schemaRef ds:uri="dbeeed26-85fa-4547-aad9-ae68788f5694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openxmlformats.org/package/2006/metadata/core-properties"/>
    <ds:schemaRef ds:uri="14604aff-7483-4a17-b087-4fb204371c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1034</Words>
  <Application>Microsoft Office PowerPoint</Application>
  <PresentationFormat>Widescreen</PresentationFormat>
  <Paragraphs>197</Paragraphs>
  <Slides>26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Aptos</vt:lpstr>
      <vt:lpstr>Arial</vt:lpstr>
      <vt:lpstr>Calibri</vt:lpstr>
      <vt:lpstr>Grandview Display</vt:lpstr>
      <vt:lpstr>DashVTI</vt:lpstr>
      <vt:lpstr>Preparations for and Reflections  on a Maths Inspection</vt:lpstr>
      <vt:lpstr>Overview of our DES Subject Inspection</vt:lpstr>
      <vt:lpstr>Prior to Inspection</vt:lpstr>
      <vt:lpstr>What are they looking for?</vt:lpstr>
      <vt:lpstr>Subject Plan</vt:lpstr>
      <vt:lpstr>Units of Learning </vt:lpstr>
      <vt:lpstr>Collaboration</vt:lpstr>
      <vt:lpstr>SSE</vt:lpstr>
      <vt:lpstr>The Inspection</vt:lpstr>
      <vt:lpstr>Meeting with Coordinator</vt:lpstr>
      <vt:lpstr>Evaluated Learning and Teaching in Mathematics </vt:lpstr>
      <vt:lpstr>Teaching, learning and assessment</vt:lpstr>
      <vt:lpstr>Reflecting on teaching the 'Why?'</vt:lpstr>
      <vt:lpstr>1. Teaching, learning and assessment</vt:lpstr>
      <vt:lpstr>1. Teaching, learning and assessment</vt:lpstr>
      <vt:lpstr>1. Teaching, learning and assessment</vt:lpstr>
      <vt:lpstr>1. Teaching, learning and assessment</vt:lpstr>
      <vt:lpstr>2. Subject provision and whole-school support</vt:lpstr>
      <vt:lpstr>2. Subject provision and whole-school support</vt:lpstr>
      <vt:lpstr>3. Planning and Preparation</vt:lpstr>
      <vt:lpstr>Quality Continuum</vt:lpstr>
      <vt:lpstr>Recommendations</vt:lpstr>
      <vt:lpstr>Recommendations</vt:lpstr>
      <vt:lpstr>Recommendations</vt:lpstr>
      <vt:lpstr>Guide to Inspections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Caoimhe McDonnell</dc:creator>
  <cp:lastModifiedBy>Caoimhe McDonnell (Ardgillan CC)</cp:lastModifiedBy>
  <cp:revision>2</cp:revision>
  <dcterms:created xsi:type="dcterms:W3CDTF">2024-11-19T15:44:32Z</dcterms:created>
  <dcterms:modified xsi:type="dcterms:W3CDTF">2024-11-22T13:29:35Z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0x0101006699E33890D740429CA9C94407CDD66B</vt:lpwstr>
  </property>
  <property fmtid="{D5CDD505-2E9C-101B-9397-08002B2CF9AE}" pid="3" name="MSIP_Label_bb170d26-a298-4fcb-93e8-f72c55c78d0a_Enabled">
    <vt:lpwstr>true</vt:lpwstr>
  </property>
  <property fmtid="{D5CDD505-2E9C-101B-9397-08002B2CF9AE}" pid="4" name="MSIP_Label_bb170d26-a298-4fcb-93e8-f72c55c78d0a_SetDate">
    <vt:lpwstr>2024-11-19T15:46:46Z</vt:lpwstr>
  </property>
  <property fmtid="{D5CDD505-2E9C-101B-9397-08002B2CF9AE}" pid="5" name="MSIP_Label_bb170d26-a298-4fcb-93e8-f72c55c78d0a_Method">
    <vt:lpwstr>Standard</vt:lpwstr>
  </property>
  <property fmtid="{D5CDD505-2E9C-101B-9397-08002B2CF9AE}" pid="6" name="MSIP_Label_bb170d26-a298-4fcb-93e8-f72c55c78d0a_Name">
    <vt:lpwstr>defa4170-0d19-0005-0004-bc88714345d2</vt:lpwstr>
  </property>
  <property fmtid="{D5CDD505-2E9C-101B-9397-08002B2CF9AE}" pid="7" name="MSIP_Label_bb170d26-a298-4fcb-93e8-f72c55c78d0a_SiteId">
    <vt:lpwstr>3ed6c8f5-4c16-44ad-9eed-60f851834a84</vt:lpwstr>
  </property>
  <property fmtid="{D5CDD505-2E9C-101B-9397-08002B2CF9AE}" pid="8" name="MSIP_Label_bb170d26-a298-4fcb-93e8-f72c55c78d0a_ActionId">
    <vt:lpwstr>bbfc02d2-c78d-4afc-9baf-d1a4ff69b925</vt:lpwstr>
  </property>
  <property fmtid="{D5CDD505-2E9C-101B-9397-08002B2CF9AE}" pid="9" name="MSIP_Label_bb170d26-a298-4fcb-93e8-f72c55c78d0a_ContentBits">
    <vt:lpwstr>0</vt:lpwstr>
  </property>
</Properties>
</file>