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58" r:id="rId3"/>
    <p:sldId id="267" r:id="rId4"/>
    <p:sldId id="286" r:id="rId5"/>
    <p:sldId id="287" r:id="rId6"/>
    <p:sldId id="284" r:id="rId7"/>
    <p:sldId id="285" r:id="rId8"/>
    <p:sldId id="257" r:id="rId9"/>
    <p:sldId id="268" r:id="rId10"/>
    <p:sldId id="269" r:id="rId11"/>
    <p:sldId id="271" r:id="rId12"/>
    <p:sldId id="272" r:id="rId13"/>
    <p:sldId id="273" r:id="rId14"/>
    <p:sldId id="270" r:id="rId15"/>
    <p:sldId id="274" r:id="rId16"/>
    <p:sldId id="275" r:id="rId17"/>
    <p:sldId id="276" r:id="rId18"/>
    <p:sldId id="277" r:id="rId19"/>
    <p:sldId id="280" r:id="rId20"/>
    <p:sldId id="283" r:id="rId21"/>
    <p:sldId id="281" r:id="rId22"/>
    <p:sldId id="282" r:id="rId23"/>
    <p:sldId id="279" r:id="rId24"/>
    <p:sldId id="278" r:id="rId25"/>
    <p:sldId id="263" r:id="rId26"/>
    <p:sldId id="262" r:id="rId27"/>
    <p:sldId id="264" r:id="rId28"/>
    <p:sldId id="266"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571" autoAdjust="0"/>
    <p:restoredTop sz="94660"/>
  </p:normalViewPr>
  <p:slideViewPr>
    <p:cSldViewPr snapToGrid="0" snapToObjects="1">
      <p:cViewPr>
        <p:scale>
          <a:sx n="70" d="100"/>
          <a:sy n="70" d="100"/>
        </p:scale>
        <p:origin x="1275" y="393"/>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_rels/data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dgm:fillClrLst>
    <dgm:linClrLst meth="repeat">
      <a:schemeClr val="lt1">
        <a:alpha val="0"/>
      </a:schemeClr>
    </dgm:linClrLst>
    <dgm:effectClrLst/>
    <dgm:txLinClrLst/>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accent1">
        <a:alpha val="0"/>
      </a:schemeClr>
    </dgm:fillClrLst>
    <dgm:linClrLst meth="repeat">
      <a:schemeClr val="accent1">
        <a:alpha val="0"/>
      </a:schemeClr>
    </dgm:linClrLst>
    <dgm:effectClrLst/>
    <dgm:txLinClrLst/>
    <dgm:txFillClrLst meth="repeat">
      <a:schemeClr val="accent1"/>
    </dgm:txFillClrLst>
    <dgm:txEffectClrLst/>
  </dgm:styleLbl>
</dgm:colorsDef>
</file>

<file path=ppt/diagrams/data1.xml><?xml version="1.0" encoding="utf-8"?>
<dgm:dataModel xmlns:dgm="http://schemas.openxmlformats.org/drawingml/2006/diagram" xmlns:a="http://schemas.openxmlformats.org/drawingml/2006/main">
  <dgm:ptLst>
    <dgm:pt modelId="{54F0848B-BEF5-4867-910B-E4056E8DB7CA}" type="doc">
      <dgm:prSet loTypeId="urn:microsoft.com/office/officeart/2008/layout/LinedList" loCatId="list" qsTypeId="urn:microsoft.com/office/officeart/2005/8/quickstyle/simple1" qsCatId="simple" csTypeId="urn:microsoft.com/office/officeart/2018/5/colors/Iconchunking_neutralbg_colorful2" csCatId="colorful" phldr="1"/>
      <dgm:spPr/>
      <dgm:t>
        <a:bodyPr/>
        <a:lstStyle/>
        <a:p>
          <a:endParaRPr lang="en-US"/>
        </a:p>
      </dgm:t>
    </dgm:pt>
    <dgm:pt modelId="{3E6AE322-CC4E-4734-980B-1B42C9D57B82}">
      <dgm:prSet/>
      <dgm:spPr/>
      <dgm:t>
        <a:bodyPr/>
        <a:lstStyle/>
        <a:p>
          <a:pPr>
            <a:lnSpc>
              <a:spcPct val="100000"/>
            </a:lnSpc>
          </a:pPr>
          <a:r>
            <a:rPr lang="en-US"/>
            <a:t>Encourage critical thinking and problem-solving</a:t>
          </a:r>
          <a:endParaRPr lang="en-US" dirty="0"/>
        </a:p>
      </dgm:t>
    </dgm:pt>
    <dgm:pt modelId="{F2585BA4-64B3-4477-98EA-4970A959C669}" type="parTrans" cxnId="{242E953F-085E-43AB-A7F8-007C853D5911}">
      <dgm:prSet/>
      <dgm:spPr/>
      <dgm:t>
        <a:bodyPr/>
        <a:lstStyle/>
        <a:p>
          <a:endParaRPr lang="en-US"/>
        </a:p>
      </dgm:t>
    </dgm:pt>
    <dgm:pt modelId="{C6B8BC33-1AC4-4491-A25C-58619CE2EE68}" type="sibTrans" cxnId="{242E953F-085E-43AB-A7F8-007C853D5911}">
      <dgm:prSet/>
      <dgm:spPr/>
      <dgm:t>
        <a:bodyPr/>
        <a:lstStyle/>
        <a:p>
          <a:endParaRPr lang="en-US"/>
        </a:p>
      </dgm:t>
    </dgm:pt>
    <dgm:pt modelId="{A5C2D1BD-F9FA-421D-96CA-4DFED06AA653}">
      <dgm:prSet/>
      <dgm:spPr/>
      <dgm:t>
        <a:bodyPr/>
        <a:lstStyle/>
        <a:p>
          <a:pPr>
            <a:lnSpc>
              <a:spcPct val="100000"/>
            </a:lnSpc>
          </a:pPr>
          <a:r>
            <a:rPr lang="en-US"/>
            <a:t>Promote discussion and collaborative learning</a:t>
          </a:r>
          <a:endParaRPr lang="en-US" dirty="0"/>
        </a:p>
      </dgm:t>
    </dgm:pt>
    <dgm:pt modelId="{907BF30F-9AFA-4D58-9200-50BBB9443B84}" type="parTrans" cxnId="{BA8CBEC7-517A-4ED5-BA7B-FC9EE8FBFC58}">
      <dgm:prSet/>
      <dgm:spPr/>
      <dgm:t>
        <a:bodyPr/>
        <a:lstStyle/>
        <a:p>
          <a:endParaRPr lang="en-US"/>
        </a:p>
      </dgm:t>
    </dgm:pt>
    <dgm:pt modelId="{08F4FF5A-C5F6-459C-8D53-2DA7676FBB54}" type="sibTrans" cxnId="{BA8CBEC7-517A-4ED5-BA7B-FC9EE8FBFC58}">
      <dgm:prSet/>
      <dgm:spPr/>
      <dgm:t>
        <a:bodyPr/>
        <a:lstStyle/>
        <a:p>
          <a:endParaRPr lang="en-US"/>
        </a:p>
      </dgm:t>
    </dgm:pt>
    <dgm:pt modelId="{D03ABD6D-CFB0-4FB5-93FE-E27C11994416}">
      <dgm:prSet/>
      <dgm:spPr/>
      <dgm:t>
        <a:bodyPr/>
        <a:lstStyle/>
        <a:p>
          <a:pPr>
            <a:lnSpc>
              <a:spcPct val="100000"/>
            </a:lnSpc>
          </a:pPr>
          <a:r>
            <a:rPr lang="en-US"/>
            <a:t>Cater to diverse skill levels and learning styles</a:t>
          </a:r>
          <a:endParaRPr lang="en-US" dirty="0"/>
        </a:p>
      </dgm:t>
    </dgm:pt>
    <dgm:pt modelId="{0B2022C5-89A0-43DC-A6F4-3FA9EAC140A3}" type="parTrans" cxnId="{7519CA7F-784C-48AD-9BF3-F55844B3D54E}">
      <dgm:prSet/>
      <dgm:spPr/>
      <dgm:t>
        <a:bodyPr/>
        <a:lstStyle/>
        <a:p>
          <a:endParaRPr lang="en-US"/>
        </a:p>
      </dgm:t>
    </dgm:pt>
    <dgm:pt modelId="{5BA6979F-8ACD-4AFD-B0B9-88BB33B016AE}" type="sibTrans" cxnId="{7519CA7F-784C-48AD-9BF3-F55844B3D54E}">
      <dgm:prSet/>
      <dgm:spPr/>
      <dgm:t>
        <a:bodyPr/>
        <a:lstStyle/>
        <a:p>
          <a:endParaRPr lang="en-US"/>
        </a:p>
      </dgm:t>
    </dgm:pt>
    <dgm:pt modelId="{16C4646C-4D79-42FE-8BF8-76EB793803D3}">
      <dgm:prSet/>
      <dgm:spPr/>
      <dgm:t>
        <a:bodyPr/>
        <a:lstStyle/>
        <a:p>
          <a:pPr>
            <a:lnSpc>
              <a:spcPct val="100000"/>
            </a:lnSpc>
          </a:pPr>
          <a:r>
            <a:rPr lang="en-GB"/>
            <a:t>Encourages exploration of mathematical concepts</a:t>
          </a:r>
          <a:endParaRPr lang="en-GB" dirty="0"/>
        </a:p>
      </dgm:t>
    </dgm:pt>
    <dgm:pt modelId="{0F6AF2EC-2BE8-42BB-9DC0-5C91A51EB067}" type="parTrans" cxnId="{90C98755-E110-4A27-B1E2-F46AA45C49B6}">
      <dgm:prSet/>
      <dgm:spPr/>
      <dgm:t>
        <a:bodyPr/>
        <a:lstStyle/>
        <a:p>
          <a:endParaRPr lang="en-IE"/>
        </a:p>
      </dgm:t>
    </dgm:pt>
    <dgm:pt modelId="{07839D50-B07A-4B11-B4CC-96E89527B68E}" type="sibTrans" cxnId="{90C98755-E110-4A27-B1E2-F46AA45C49B6}">
      <dgm:prSet/>
      <dgm:spPr/>
      <dgm:t>
        <a:bodyPr/>
        <a:lstStyle/>
        <a:p>
          <a:endParaRPr lang="en-IE"/>
        </a:p>
      </dgm:t>
    </dgm:pt>
    <dgm:pt modelId="{B9E0B8A1-10C3-4ED3-A3C2-2AFAAC9F2953}">
      <dgm:prSet/>
      <dgm:spPr/>
      <dgm:t>
        <a:bodyPr/>
        <a:lstStyle/>
        <a:p>
          <a:pPr>
            <a:lnSpc>
              <a:spcPct val="100000"/>
            </a:lnSpc>
          </a:pPr>
          <a:r>
            <a:rPr lang="en-IE"/>
            <a:t>Builds confidence in problem-solving</a:t>
          </a:r>
          <a:endParaRPr lang="en-IE" dirty="0"/>
        </a:p>
      </dgm:t>
    </dgm:pt>
    <dgm:pt modelId="{8CDA4087-42A8-45FA-8E06-E91EC15DD730}" type="parTrans" cxnId="{9A5E8549-8CF3-4720-9A17-756FE6BD3655}">
      <dgm:prSet/>
      <dgm:spPr/>
      <dgm:t>
        <a:bodyPr/>
        <a:lstStyle/>
        <a:p>
          <a:endParaRPr lang="en-IE"/>
        </a:p>
      </dgm:t>
    </dgm:pt>
    <dgm:pt modelId="{EFDCD3F3-F487-43E8-99D4-9B85E096129E}" type="sibTrans" cxnId="{9A5E8549-8CF3-4720-9A17-756FE6BD3655}">
      <dgm:prSet/>
      <dgm:spPr/>
      <dgm:t>
        <a:bodyPr/>
        <a:lstStyle/>
        <a:p>
          <a:endParaRPr lang="en-IE"/>
        </a:p>
      </dgm:t>
    </dgm:pt>
    <dgm:pt modelId="{FCB2C347-FBFA-4FDD-9F7D-E6CF0CC89375}">
      <dgm:prSet/>
      <dgm:spPr/>
      <dgm:t>
        <a:bodyPr/>
        <a:lstStyle/>
        <a:p>
          <a:pPr>
            <a:lnSpc>
              <a:spcPct val="100000"/>
            </a:lnSpc>
          </a:pPr>
          <a:r>
            <a:rPr lang="en-GB"/>
            <a:t>Enhances communication and reasoning skills</a:t>
          </a:r>
          <a:endParaRPr lang="en-GB" dirty="0"/>
        </a:p>
      </dgm:t>
    </dgm:pt>
    <dgm:pt modelId="{F258E85B-E403-4C25-B0DC-2C444D9657A0}" type="parTrans" cxnId="{5C5ADCC4-B29A-4F30-BCA8-FB4D72885768}">
      <dgm:prSet/>
      <dgm:spPr/>
      <dgm:t>
        <a:bodyPr/>
        <a:lstStyle/>
        <a:p>
          <a:endParaRPr lang="en-IE"/>
        </a:p>
      </dgm:t>
    </dgm:pt>
    <dgm:pt modelId="{C51F4203-4961-45F2-B735-785BBE885522}" type="sibTrans" cxnId="{5C5ADCC4-B29A-4F30-BCA8-FB4D72885768}">
      <dgm:prSet/>
      <dgm:spPr/>
      <dgm:t>
        <a:bodyPr/>
        <a:lstStyle/>
        <a:p>
          <a:endParaRPr lang="en-IE"/>
        </a:p>
      </dgm:t>
    </dgm:pt>
    <dgm:pt modelId="{5DB5725D-3EA9-4017-A4A6-FBB009CF497F}">
      <dgm:prSet/>
      <dgm:spPr/>
      <dgm:t>
        <a:bodyPr/>
        <a:lstStyle/>
        <a:p>
          <a:pPr>
            <a:lnSpc>
              <a:spcPct val="100000"/>
            </a:lnSpc>
          </a:pPr>
          <a:r>
            <a:rPr lang="en-GB"/>
            <a:t>Engages all learners, from beginners to advanced</a:t>
          </a:r>
          <a:endParaRPr lang="en-GB" dirty="0"/>
        </a:p>
      </dgm:t>
    </dgm:pt>
    <dgm:pt modelId="{7CB1B030-7F41-476E-A2BE-3A5C6F79157B}" type="parTrans" cxnId="{A79A8AEA-2D59-4E08-9D5E-2B02BEC2F072}">
      <dgm:prSet/>
      <dgm:spPr/>
      <dgm:t>
        <a:bodyPr/>
        <a:lstStyle/>
        <a:p>
          <a:endParaRPr lang="en-IE"/>
        </a:p>
      </dgm:t>
    </dgm:pt>
    <dgm:pt modelId="{77116370-718B-448D-8EAC-BF6F9015F369}" type="sibTrans" cxnId="{A79A8AEA-2D59-4E08-9D5E-2B02BEC2F072}">
      <dgm:prSet/>
      <dgm:spPr/>
      <dgm:t>
        <a:bodyPr/>
        <a:lstStyle/>
        <a:p>
          <a:endParaRPr lang="en-IE"/>
        </a:p>
      </dgm:t>
    </dgm:pt>
    <dgm:pt modelId="{1450AD14-4A7B-4421-94ED-57A468A58086}" type="pres">
      <dgm:prSet presAssocID="{54F0848B-BEF5-4867-910B-E4056E8DB7CA}" presName="vert0" presStyleCnt="0">
        <dgm:presLayoutVars>
          <dgm:dir/>
          <dgm:animOne val="branch"/>
          <dgm:animLvl val="lvl"/>
        </dgm:presLayoutVars>
      </dgm:prSet>
      <dgm:spPr/>
    </dgm:pt>
    <dgm:pt modelId="{06EEC9A3-5E3B-435C-A59F-AF5F864C753C}" type="pres">
      <dgm:prSet presAssocID="{3E6AE322-CC4E-4734-980B-1B42C9D57B82}" presName="thickLine" presStyleLbl="alignNode1" presStyleIdx="0" presStyleCnt="7"/>
      <dgm:spPr/>
    </dgm:pt>
    <dgm:pt modelId="{0B1104FA-9FB1-4B13-87B8-980F147B86C2}" type="pres">
      <dgm:prSet presAssocID="{3E6AE322-CC4E-4734-980B-1B42C9D57B82}" presName="horz1" presStyleCnt="0"/>
      <dgm:spPr/>
    </dgm:pt>
    <dgm:pt modelId="{022CAA1F-4C95-4B10-80FE-C456B90DFC4A}" type="pres">
      <dgm:prSet presAssocID="{3E6AE322-CC4E-4734-980B-1B42C9D57B82}" presName="tx1" presStyleLbl="revTx" presStyleIdx="0" presStyleCnt="7"/>
      <dgm:spPr/>
    </dgm:pt>
    <dgm:pt modelId="{A7EDEFF3-0B35-4882-991C-BA555EBA4EE2}" type="pres">
      <dgm:prSet presAssocID="{3E6AE322-CC4E-4734-980B-1B42C9D57B82}" presName="vert1" presStyleCnt="0"/>
      <dgm:spPr/>
    </dgm:pt>
    <dgm:pt modelId="{4BD30C55-508E-470D-A652-C27A8CF11506}" type="pres">
      <dgm:prSet presAssocID="{A5C2D1BD-F9FA-421D-96CA-4DFED06AA653}" presName="thickLine" presStyleLbl="alignNode1" presStyleIdx="1" presStyleCnt="7"/>
      <dgm:spPr/>
    </dgm:pt>
    <dgm:pt modelId="{E91C5697-BFD4-4209-819C-99F346C8A720}" type="pres">
      <dgm:prSet presAssocID="{A5C2D1BD-F9FA-421D-96CA-4DFED06AA653}" presName="horz1" presStyleCnt="0"/>
      <dgm:spPr/>
    </dgm:pt>
    <dgm:pt modelId="{14ED65F2-1C51-4E2E-94F9-1CD6D3372D50}" type="pres">
      <dgm:prSet presAssocID="{A5C2D1BD-F9FA-421D-96CA-4DFED06AA653}" presName="tx1" presStyleLbl="revTx" presStyleIdx="1" presStyleCnt="7"/>
      <dgm:spPr/>
    </dgm:pt>
    <dgm:pt modelId="{A3D82330-4F45-496A-AC43-E1F7D50B79A3}" type="pres">
      <dgm:prSet presAssocID="{A5C2D1BD-F9FA-421D-96CA-4DFED06AA653}" presName="vert1" presStyleCnt="0"/>
      <dgm:spPr/>
    </dgm:pt>
    <dgm:pt modelId="{72C9F715-59E8-416F-8851-C0BBC1C81418}" type="pres">
      <dgm:prSet presAssocID="{D03ABD6D-CFB0-4FB5-93FE-E27C11994416}" presName="thickLine" presStyleLbl="alignNode1" presStyleIdx="2" presStyleCnt="7"/>
      <dgm:spPr/>
    </dgm:pt>
    <dgm:pt modelId="{3BDC342C-B832-4079-A2EB-8EC3404736AB}" type="pres">
      <dgm:prSet presAssocID="{D03ABD6D-CFB0-4FB5-93FE-E27C11994416}" presName="horz1" presStyleCnt="0"/>
      <dgm:spPr/>
    </dgm:pt>
    <dgm:pt modelId="{F7724776-8490-48AB-B166-3380E17AB508}" type="pres">
      <dgm:prSet presAssocID="{D03ABD6D-CFB0-4FB5-93FE-E27C11994416}" presName="tx1" presStyleLbl="revTx" presStyleIdx="2" presStyleCnt="7"/>
      <dgm:spPr/>
    </dgm:pt>
    <dgm:pt modelId="{9A2BD53F-4322-45CF-9DE5-76678C18BA8F}" type="pres">
      <dgm:prSet presAssocID="{D03ABD6D-CFB0-4FB5-93FE-E27C11994416}" presName="vert1" presStyleCnt="0"/>
      <dgm:spPr/>
    </dgm:pt>
    <dgm:pt modelId="{9C1C278A-4A64-4F23-B55D-FC63721DEF65}" type="pres">
      <dgm:prSet presAssocID="{16C4646C-4D79-42FE-8BF8-76EB793803D3}" presName="thickLine" presStyleLbl="alignNode1" presStyleIdx="3" presStyleCnt="7"/>
      <dgm:spPr/>
    </dgm:pt>
    <dgm:pt modelId="{4BB33454-0438-4859-8CE0-384B63F78DBE}" type="pres">
      <dgm:prSet presAssocID="{16C4646C-4D79-42FE-8BF8-76EB793803D3}" presName="horz1" presStyleCnt="0"/>
      <dgm:spPr/>
    </dgm:pt>
    <dgm:pt modelId="{A1470BF1-BDD8-4BCD-AE13-D1C750DD8E62}" type="pres">
      <dgm:prSet presAssocID="{16C4646C-4D79-42FE-8BF8-76EB793803D3}" presName="tx1" presStyleLbl="revTx" presStyleIdx="3" presStyleCnt="7"/>
      <dgm:spPr/>
    </dgm:pt>
    <dgm:pt modelId="{5E3C6872-4B88-48FA-ADE5-B6018E3D18AC}" type="pres">
      <dgm:prSet presAssocID="{16C4646C-4D79-42FE-8BF8-76EB793803D3}" presName="vert1" presStyleCnt="0"/>
      <dgm:spPr/>
    </dgm:pt>
    <dgm:pt modelId="{B7593815-F712-447B-BB0C-A50F1BA31DC1}" type="pres">
      <dgm:prSet presAssocID="{B9E0B8A1-10C3-4ED3-A3C2-2AFAAC9F2953}" presName="thickLine" presStyleLbl="alignNode1" presStyleIdx="4" presStyleCnt="7"/>
      <dgm:spPr/>
    </dgm:pt>
    <dgm:pt modelId="{2F6053A2-705C-4C9E-996E-F318671C579E}" type="pres">
      <dgm:prSet presAssocID="{B9E0B8A1-10C3-4ED3-A3C2-2AFAAC9F2953}" presName="horz1" presStyleCnt="0"/>
      <dgm:spPr/>
    </dgm:pt>
    <dgm:pt modelId="{045BB881-104C-4D12-A7E0-6AF3EBDC645D}" type="pres">
      <dgm:prSet presAssocID="{B9E0B8A1-10C3-4ED3-A3C2-2AFAAC9F2953}" presName="tx1" presStyleLbl="revTx" presStyleIdx="4" presStyleCnt="7"/>
      <dgm:spPr/>
    </dgm:pt>
    <dgm:pt modelId="{2E87249B-1395-4084-BE8F-C1493362ABAC}" type="pres">
      <dgm:prSet presAssocID="{B9E0B8A1-10C3-4ED3-A3C2-2AFAAC9F2953}" presName="vert1" presStyleCnt="0"/>
      <dgm:spPr/>
    </dgm:pt>
    <dgm:pt modelId="{0CFC514E-F287-4BAF-AA82-AF3ADAFDE051}" type="pres">
      <dgm:prSet presAssocID="{FCB2C347-FBFA-4FDD-9F7D-E6CF0CC89375}" presName="thickLine" presStyleLbl="alignNode1" presStyleIdx="5" presStyleCnt="7"/>
      <dgm:spPr/>
    </dgm:pt>
    <dgm:pt modelId="{F0D2883F-D49F-4AA7-B1EA-129E8A66FA26}" type="pres">
      <dgm:prSet presAssocID="{FCB2C347-FBFA-4FDD-9F7D-E6CF0CC89375}" presName="horz1" presStyleCnt="0"/>
      <dgm:spPr/>
    </dgm:pt>
    <dgm:pt modelId="{066C37C1-63DF-42B9-AD2F-AFE6BFFE74F8}" type="pres">
      <dgm:prSet presAssocID="{FCB2C347-FBFA-4FDD-9F7D-E6CF0CC89375}" presName="tx1" presStyleLbl="revTx" presStyleIdx="5" presStyleCnt="7"/>
      <dgm:spPr/>
    </dgm:pt>
    <dgm:pt modelId="{1BE40FAE-A858-4E0D-BBC8-DFBE516B2A36}" type="pres">
      <dgm:prSet presAssocID="{FCB2C347-FBFA-4FDD-9F7D-E6CF0CC89375}" presName="vert1" presStyleCnt="0"/>
      <dgm:spPr/>
    </dgm:pt>
    <dgm:pt modelId="{D14BA642-B429-41DA-B046-6FC5838DA79A}" type="pres">
      <dgm:prSet presAssocID="{5DB5725D-3EA9-4017-A4A6-FBB009CF497F}" presName="thickLine" presStyleLbl="alignNode1" presStyleIdx="6" presStyleCnt="7"/>
      <dgm:spPr/>
    </dgm:pt>
    <dgm:pt modelId="{1BEC0D4D-9B96-466D-80CE-09FD0CD85FC2}" type="pres">
      <dgm:prSet presAssocID="{5DB5725D-3EA9-4017-A4A6-FBB009CF497F}" presName="horz1" presStyleCnt="0"/>
      <dgm:spPr/>
    </dgm:pt>
    <dgm:pt modelId="{24295FF4-8CFB-44D5-AC50-E5AB79CCEA45}" type="pres">
      <dgm:prSet presAssocID="{5DB5725D-3EA9-4017-A4A6-FBB009CF497F}" presName="tx1" presStyleLbl="revTx" presStyleIdx="6" presStyleCnt="7"/>
      <dgm:spPr/>
    </dgm:pt>
    <dgm:pt modelId="{E24E56EA-34E8-4956-BA84-41B388D13581}" type="pres">
      <dgm:prSet presAssocID="{5DB5725D-3EA9-4017-A4A6-FBB009CF497F}" presName="vert1" presStyleCnt="0"/>
      <dgm:spPr/>
    </dgm:pt>
  </dgm:ptLst>
  <dgm:cxnLst>
    <dgm:cxn modelId="{EC4EB639-B123-4A52-8754-C0C40EC15D6A}" type="presOf" srcId="{16C4646C-4D79-42FE-8BF8-76EB793803D3}" destId="{A1470BF1-BDD8-4BCD-AE13-D1C750DD8E62}" srcOrd="0" destOrd="0" presId="urn:microsoft.com/office/officeart/2008/layout/LinedList"/>
    <dgm:cxn modelId="{20FF713E-89A0-4BD7-86F9-E2562C0EB1A3}" type="presOf" srcId="{A5C2D1BD-F9FA-421D-96CA-4DFED06AA653}" destId="{14ED65F2-1C51-4E2E-94F9-1CD6D3372D50}" srcOrd="0" destOrd="0" presId="urn:microsoft.com/office/officeart/2008/layout/LinedList"/>
    <dgm:cxn modelId="{242E953F-085E-43AB-A7F8-007C853D5911}" srcId="{54F0848B-BEF5-4867-910B-E4056E8DB7CA}" destId="{3E6AE322-CC4E-4734-980B-1B42C9D57B82}" srcOrd="0" destOrd="0" parTransId="{F2585BA4-64B3-4477-98EA-4970A959C669}" sibTransId="{C6B8BC33-1AC4-4491-A25C-58619CE2EE68}"/>
    <dgm:cxn modelId="{F9751066-50DA-4845-A779-08F72BC99FB1}" type="presOf" srcId="{3E6AE322-CC4E-4734-980B-1B42C9D57B82}" destId="{022CAA1F-4C95-4B10-80FE-C456B90DFC4A}" srcOrd="0" destOrd="0" presId="urn:microsoft.com/office/officeart/2008/layout/LinedList"/>
    <dgm:cxn modelId="{9A5E8549-8CF3-4720-9A17-756FE6BD3655}" srcId="{54F0848B-BEF5-4867-910B-E4056E8DB7CA}" destId="{B9E0B8A1-10C3-4ED3-A3C2-2AFAAC9F2953}" srcOrd="4" destOrd="0" parTransId="{8CDA4087-42A8-45FA-8E06-E91EC15DD730}" sibTransId="{EFDCD3F3-F487-43E8-99D4-9B85E096129E}"/>
    <dgm:cxn modelId="{D8BD024D-C68B-4B76-9B7A-D14274F9787C}" type="presOf" srcId="{54F0848B-BEF5-4867-910B-E4056E8DB7CA}" destId="{1450AD14-4A7B-4421-94ED-57A468A58086}" srcOrd="0" destOrd="0" presId="urn:microsoft.com/office/officeart/2008/layout/LinedList"/>
    <dgm:cxn modelId="{90C98755-E110-4A27-B1E2-F46AA45C49B6}" srcId="{54F0848B-BEF5-4867-910B-E4056E8DB7CA}" destId="{16C4646C-4D79-42FE-8BF8-76EB793803D3}" srcOrd="3" destOrd="0" parTransId="{0F6AF2EC-2BE8-42BB-9DC0-5C91A51EB067}" sibTransId="{07839D50-B07A-4B11-B4CC-96E89527B68E}"/>
    <dgm:cxn modelId="{7519CA7F-784C-48AD-9BF3-F55844B3D54E}" srcId="{54F0848B-BEF5-4867-910B-E4056E8DB7CA}" destId="{D03ABD6D-CFB0-4FB5-93FE-E27C11994416}" srcOrd="2" destOrd="0" parTransId="{0B2022C5-89A0-43DC-A6F4-3FA9EAC140A3}" sibTransId="{5BA6979F-8ACD-4AFD-B0B9-88BB33B016AE}"/>
    <dgm:cxn modelId="{5F07D08D-5AB8-4FB1-A6CD-4642510DE2AE}" type="presOf" srcId="{D03ABD6D-CFB0-4FB5-93FE-E27C11994416}" destId="{F7724776-8490-48AB-B166-3380E17AB508}" srcOrd="0" destOrd="0" presId="urn:microsoft.com/office/officeart/2008/layout/LinedList"/>
    <dgm:cxn modelId="{EA82ADA5-3CAB-4EC9-BDD6-56481A27D092}" type="presOf" srcId="{B9E0B8A1-10C3-4ED3-A3C2-2AFAAC9F2953}" destId="{045BB881-104C-4D12-A7E0-6AF3EBDC645D}" srcOrd="0" destOrd="0" presId="urn:microsoft.com/office/officeart/2008/layout/LinedList"/>
    <dgm:cxn modelId="{5C5ADCC4-B29A-4F30-BCA8-FB4D72885768}" srcId="{54F0848B-BEF5-4867-910B-E4056E8DB7CA}" destId="{FCB2C347-FBFA-4FDD-9F7D-E6CF0CC89375}" srcOrd="5" destOrd="0" parTransId="{F258E85B-E403-4C25-B0DC-2C444D9657A0}" sibTransId="{C51F4203-4961-45F2-B735-785BBE885522}"/>
    <dgm:cxn modelId="{BA8CBEC7-517A-4ED5-BA7B-FC9EE8FBFC58}" srcId="{54F0848B-BEF5-4867-910B-E4056E8DB7CA}" destId="{A5C2D1BD-F9FA-421D-96CA-4DFED06AA653}" srcOrd="1" destOrd="0" parTransId="{907BF30F-9AFA-4D58-9200-50BBB9443B84}" sibTransId="{08F4FF5A-C5F6-459C-8D53-2DA7676FBB54}"/>
    <dgm:cxn modelId="{A96B25C9-817E-4729-991B-8D9909CB32E7}" type="presOf" srcId="{FCB2C347-FBFA-4FDD-9F7D-E6CF0CC89375}" destId="{066C37C1-63DF-42B9-AD2F-AFE6BFFE74F8}" srcOrd="0" destOrd="0" presId="urn:microsoft.com/office/officeart/2008/layout/LinedList"/>
    <dgm:cxn modelId="{957380E2-54FA-433F-90F8-3C0C10BC10E2}" type="presOf" srcId="{5DB5725D-3EA9-4017-A4A6-FBB009CF497F}" destId="{24295FF4-8CFB-44D5-AC50-E5AB79CCEA45}" srcOrd="0" destOrd="0" presId="urn:microsoft.com/office/officeart/2008/layout/LinedList"/>
    <dgm:cxn modelId="{A79A8AEA-2D59-4E08-9D5E-2B02BEC2F072}" srcId="{54F0848B-BEF5-4867-910B-E4056E8DB7CA}" destId="{5DB5725D-3EA9-4017-A4A6-FBB009CF497F}" srcOrd="6" destOrd="0" parTransId="{7CB1B030-7F41-476E-A2BE-3A5C6F79157B}" sibTransId="{77116370-718B-448D-8EAC-BF6F9015F369}"/>
    <dgm:cxn modelId="{F3CF3A88-04CE-478B-950A-B1E0EF77A978}" type="presParOf" srcId="{1450AD14-4A7B-4421-94ED-57A468A58086}" destId="{06EEC9A3-5E3B-435C-A59F-AF5F864C753C}" srcOrd="0" destOrd="0" presId="urn:microsoft.com/office/officeart/2008/layout/LinedList"/>
    <dgm:cxn modelId="{EAD57537-DE8A-4642-84AD-0A9B277BC4E0}" type="presParOf" srcId="{1450AD14-4A7B-4421-94ED-57A468A58086}" destId="{0B1104FA-9FB1-4B13-87B8-980F147B86C2}" srcOrd="1" destOrd="0" presId="urn:microsoft.com/office/officeart/2008/layout/LinedList"/>
    <dgm:cxn modelId="{691F13EC-F39D-4AFA-88B4-26492D7BAEF1}" type="presParOf" srcId="{0B1104FA-9FB1-4B13-87B8-980F147B86C2}" destId="{022CAA1F-4C95-4B10-80FE-C456B90DFC4A}" srcOrd="0" destOrd="0" presId="urn:microsoft.com/office/officeart/2008/layout/LinedList"/>
    <dgm:cxn modelId="{A1F1DAE2-3077-4AF1-B4C7-747D2931DB8C}" type="presParOf" srcId="{0B1104FA-9FB1-4B13-87B8-980F147B86C2}" destId="{A7EDEFF3-0B35-4882-991C-BA555EBA4EE2}" srcOrd="1" destOrd="0" presId="urn:microsoft.com/office/officeart/2008/layout/LinedList"/>
    <dgm:cxn modelId="{9037D77B-78A2-4382-93AA-0F6979F1C1BF}" type="presParOf" srcId="{1450AD14-4A7B-4421-94ED-57A468A58086}" destId="{4BD30C55-508E-470D-A652-C27A8CF11506}" srcOrd="2" destOrd="0" presId="urn:microsoft.com/office/officeart/2008/layout/LinedList"/>
    <dgm:cxn modelId="{3C0AB205-AEF3-4D1D-B2C8-82EE5A1849BD}" type="presParOf" srcId="{1450AD14-4A7B-4421-94ED-57A468A58086}" destId="{E91C5697-BFD4-4209-819C-99F346C8A720}" srcOrd="3" destOrd="0" presId="urn:microsoft.com/office/officeart/2008/layout/LinedList"/>
    <dgm:cxn modelId="{03DC20C0-754C-463F-8DC9-120A7C8FE82E}" type="presParOf" srcId="{E91C5697-BFD4-4209-819C-99F346C8A720}" destId="{14ED65F2-1C51-4E2E-94F9-1CD6D3372D50}" srcOrd="0" destOrd="0" presId="urn:microsoft.com/office/officeart/2008/layout/LinedList"/>
    <dgm:cxn modelId="{2F626B4A-93F4-4DD5-91FD-6B255A0E3040}" type="presParOf" srcId="{E91C5697-BFD4-4209-819C-99F346C8A720}" destId="{A3D82330-4F45-496A-AC43-E1F7D50B79A3}" srcOrd="1" destOrd="0" presId="urn:microsoft.com/office/officeart/2008/layout/LinedList"/>
    <dgm:cxn modelId="{D7157999-D77A-4892-BE7B-23D6DA345047}" type="presParOf" srcId="{1450AD14-4A7B-4421-94ED-57A468A58086}" destId="{72C9F715-59E8-416F-8851-C0BBC1C81418}" srcOrd="4" destOrd="0" presId="urn:microsoft.com/office/officeart/2008/layout/LinedList"/>
    <dgm:cxn modelId="{EE8D3646-2507-459B-A7C0-0072190DA58D}" type="presParOf" srcId="{1450AD14-4A7B-4421-94ED-57A468A58086}" destId="{3BDC342C-B832-4079-A2EB-8EC3404736AB}" srcOrd="5" destOrd="0" presId="urn:microsoft.com/office/officeart/2008/layout/LinedList"/>
    <dgm:cxn modelId="{25B0742A-133E-4160-A774-E708B5A12DCC}" type="presParOf" srcId="{3BDC342C-B832-4079-A2EB-8EC3404736AB}" destId="{F7724776-8490-48AB-B166-3380E17AB508}" srcOrd="0" destOrd="0" presId="urn:microsoft.com/office/officeart/2008/layout/LinedList"/>
    <dgm:cxn modelId="{9A7252D9-EA53-406F-BA2C-E6A95D222D79}" type="presParOf" srcId="{3BDC342C-B832-4079-A2EB-8EC3404736AB}" destId="{9A2BD53F-4322-45CF-9DE5-76678C18BA8F}" srcOrd="1" destOrd="0" presId="urn:microsoft.com/office/officeart/2008/layout/LinedList"/>
    <dgm:cxn modelId="{4F670B5B-BDAA-46C8-8658-96FFD08000FC}" type="presParOf" srcId="{1450AD14-4A7B-4421-94ED-57A468A58086}" destId="{9C1C278A-4A64-4F23-B55D-FC63721DEF65}" srcOrd="6" destOrd="0" presId="urn:microsoft.com/office/officeart/2008/layout/LinedList"/>
    <dgm:cxn modelId="{864FDBA5-920D-4637-9F60-3AD16154C5B6}" type="presParOf" srcId="{1450AD14-4A7B-4421-94ED-57A468A58086}" destId="{4BB33454-0438-4859-8CE0-384B63F78DBE}" srcOrd="7" destOrd="0" presId="urn:microsoft.com/office/officeart/2008/layout/LinedList"/>
    <dgm:cxn modelId="{839D9AFA-6373-40D0-9671-978C877E4A32}" type="presParOf" srcId="{4BB33454-0438-4859-8CE0-384B63F78DBE}" destId="{A1470BF1-BDD8-4BCD-AE13-D1C750DD8E62}" srcOrd="0" destOrd="0" presId="urn:microsoft.com/office/officeart/2008/layout/LinedList"/>
    <dgm:cxn modelId="{B44B9D21-E47C-47FB-AC9A-DBDD74326F9D}" type="presParOf" srcId="{4BB33454-0438-4859-8CE0-384B63F78DBE}" destId="{5E3C6872-4B88-48FA-ADE5-B6018E3D18AC}" srcOrd="1" destOrd="0" presId="urn:microsoft.com/office/officeart/2008/layout/LinedList"/>
    <dgm:cxn modelId="{F3EE1A1E-F2EE-48DA-AEC6-FB29A677305E}" type="presParOf" srcId="{1450AD14-4A7B-4421-94ED-57A468A58086}" destId="{B7593815-F712-447B-BB0C-A50F1BA31DC1}" srcOrd="8" destOrd="0" presId="urn:microsoft.com/office/officeart/2008/layout/LinedList"/>
    <dgm:cxn modelId="{08C1108F-2AFD-410E-BD8F-7580D3643ED7}" type="presParOf" srcId="{1450AD14-4A7B-4421-94ED-57A468A58086}" destId="{2F6053A2-705C-4C9E-996E-F318671C579E}" srcOrd="9" destOrd="0" presId="urn:microsoft.com/office/officeart/2008/layout/LinedList"/>
    <dgm:cxn modelId="{271CF76B-4E4F-401F-8AC1-6C76E86CE2AB}" type="presParOf" srcId="{2F6053A2-705C-4C9E-996E-F318671C579E}" destId="{045BB881-104C-4D12-A7E0-6AF3EBDC645D}" srcOrd="0" destOrd="0" presId="urn:microsoft.com/office/officeart/2008/layout/LinedList"/>
    <dgm:cxn modelId="{5B971A10-7554-41AE-83DF-74C217FDC805}" type="presParOf" srcId="{2F6053A2-705C-4C9E-996E-F318671C579E}" destId="{2E87249B-1395-4084-BE8F-C1493362ABAC}" srcOrd="1" destOrd="0" presId="urn:microsoft.com/office/officeart/2008/layout/LinedList"/>
    <dgm:cxn modelId="{54FAF71C-DAFF-4B57-ACA7-AD41D98EAA3D}" type="presParOf" srcId="{1450AD14-4A7B-4421-94ED-57A468A58086}" destId="{0CFC514E-F287-4BAF-AA82-AF3ADAFDE051}" srcOrd="10" destOrd="0" presId="urn:microsoft.com/office/officeart/2008/layout/LinedList"/>
    <dgm:cxn modelId="{89D575AC-F60C-4D77-8309-0AB52374550E}" type="presParOf" srcId="{1450AD14-4A7B-4421-94ED-57A468A58086}" destId="{F0D2883F-D49F-4AA7-B1EA-129E8A66FA26}" srcOrd="11" destOrd="0" presId="urn:microsoft.com/office/officeart/2008/layout/LinedList"/>
    <dgm:cxn modelId="{6BD16D6E-BABD-4F6F-B825-A4A3AB2E2333}" type="presParOf" srcId="{F0D2883F-D49F-4AA7-B1EA-129E8A66FA26}" destId="{066C37C1-63DF-42B9-AD2F-AFE6BFFE74F8}" srcOrd="0" destOrd="0" presId="urn:microsoft.com/office/officeart/2008/layout/LinedList"/>
    <dgm:cxn modelId="{3AB81716-EFEB-466D-B753-0E4082C639B2}" type="presParOf" srcId="{F0D2883F-D49F-4AA7-B1EA-129E8A66FA26}" destId="{1BE40FAE-A858-4E0D-BBC8-DFBE516B2A36}" srcOrd="1" destOrd="0" presId="urn:microsoft.com/office/officeart/2008/layout/LinedList"/>
    <dgm:cxn modelId="{47298A5B-A0D3-416E-9F93-9237BD093C46}" type="presParOf" srcId="{1450AD14-4A7B-4421-94ED-57A468A58086}" destId="{D14BA642-B429-41DA-B046-6FC5838DA79A}" srcOrd="12" destOrd="0" presId="urn:microsoft.com/office/officeart/2008/layout/LinedList"/>
    <dgm:cxn modelId="{3053D112-E790-4F1B-9AEC-BF6848C9BC5A}" type="presParOf" srcId="{1450AD14-4A7B-4421-94ED-57A468A58086}" destId="{1BEC0D4D-9B96-466D-80CE-09FD0CD85FC2}" srcOrd="13" destOrd="0" presId="urn:microsoft.com/office/officeart/2008/layout/LinedList"/>
    <dgm:cxn modelId="{1AE25BF2-FCBD-45B0-A004-4920DC08C62C}" type="presParOf" srcId="{1BEC0D4D-9B96-466D-80CE-09FD0CD85FC2}" destId="{24295FF4-8CFB-44D5-AC50-E5AB79CCEA45}" srcOrd="0" destOrd="0" presId="urn:microsoft.com/office/officeart/2008/layout/LinedList"/>
    <dgm:cxn modelId="{44F4151B-9004-42FF-B2B3-B6F3E416436A}" type="presParOf" srcId="{1BEC0D4D-9B96-466D-80CE-09FD0CD85FC2}" destId="{E24E56EA-34E8-4956-BA84-41B388D1358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E1D19C-94FA-432B-8698-3A5E337F0F1F}" type="doc">
      <dgm:prSet loTypeId="urn:microsoft.com/office/officeart/2018/5/layout/IconCircleLabelList" loCatId="icon" qsTypeId="urn:microsoft.com/office/officeart/2005/8/quickstyle/simple1" qsCatId="simple" csTypeId="urn:microsoft.com/office/officeart/2018/5/colors/Iconchunking_coloredtext_accent1_2" csCatId="accent1" phldr="1"/>
      <dgm:spPr/>
      <dgm:t>
        <a:bodyPr/>
        <a:lstStyle/>
        <a:p>
          <a:endParaRPr lang="en-US"/>
        </a:p>
      </dgm:t>
    </dgm:pt>
    <dgm:pt modelId="{5FAFB81D-15B9-41C2-B6F6-2C1DF7E109E9}">
      <dgm:prSet/>
      <dgm:spPr/>
      <dgm:t>
        <a:bodyPr/>
        <a:lstStyle/>
        <a:p>
          <a:pPr>
            <a:defRPr cap="all"/>
          </a:pPr>
          <a:r>
            <a:rPr lang="en-US"/>
            <a:t>Online resources with open-question banks</a:t>
          </a:r>
        </a:p>
      </dgm:t>
    </dgm:pt>
    <dgm:pt modelId="{C6B13B5B-C9BF-4378-A2BA-AE920E30ABD2}" type="parTrans" cxnId="{63130ED5-2995-4B86-B05E-B40B3ACB4A53}">
      <dgm:prSet/>
      <dgm:spPr/>
      <dgm:t>
        <a:bodyPr/>
        <a:lstStyle/>
        <a:p>
          <a:endParaRPr lang="en-US"/>
        </a:p>
      </dgm:t>
    </dgm:pt>
    <dgm:pt modelId="{B3B8C821-E3E1-4231-9C4C-0E7C8EC7861A}" type="sibTrans" cxnId="{63130ED5-2995-4B86-B05E-B40B3ACB4A53}">
      <dgm:prSet/>
      <dgm:spPr/>
      <dgm:t>
        <a:bodyPr/>
        <a:lstStyle/>
        <a:p>
          <a:endParaRPr lang="en-US"/>
        </a:p>
      </dgm:t>
    </dgm:pt>
    <dgm:pt modelId="{56C1CC9F-4977-4E6D-AFC3-B04EA2315E62}">
      <dgm:prSet/>
      <dgm:spPr/>
      <dgm:t>
        <a:bodyPr/>
        <a:lstStyle/>
        <a:p>
          <a:pPr>
            <a:defRPr cap="all"/>
          </a:pPr>
          <a:r>
            <a:rPr lang="en-GB"/>
            <a:t>T</a:t>
          </a:r>
          <a:r>
            <a:rPr lang="en-US"/>
            <a:t>ools for creating dynamic questions: GeoGebra, Desmos</a:t>
          </a:r>
        </a:p>
      </dgm:t>
    </dgm:pt>
    <dgm:pt modelId="{6A84B140-F7D4-41F0-9017-37E9B06200DD}" type="parTrans" cxnId="{9FB3819B-D20A-484E-A7AB-E92CCD8CC301}">
      <dgm:prSet/>
      <dgm:spPr/>
      <dgm:t>
        <a:bodyPr/>
        <a:lstStyle/>
        <a:p>
          <a:endParaRPr lang="en-US"/>
        </a:p>
      </dgm:t>
    </dgm:pt>
    <dgm:pt modelId="{68D23C3F-71AF-47D9-981F-61CEDA7F7516}" type="sibTrans" cxnId="{9FB3819B-D20A-484E-A7AB-E92CCD8CC301}">
      <dgm:prSet/>
      <dgm:spPr/>
      <dgm:t>
        <a:bodyPr/>
        <a:lstStyle/>
        <a:p>
          <a:endParaRPr lang="en-US"/>
        </a:p>
      </dgm:t>
    </dgm:pt>
    <dgm:pt modelId="{5116A41F-094D-4E2F-98A6-4E94744948E6}">
      <dgm:prSet/>
      <dgm:spPr/>
      <dgm:t>
        <a:bodyPr/>
        <a:lstStyle/>
        <a:p>
          <a:pPr>
            <a:defRPr cap="all"/>
          </a:pPr>
          <a:r>
            <a:rPr lang="en-US"/>
            <a:t>Professional development workshops</a:t>
          </a:r>
        </a:p>
      </dgm:t>
    </dgm:pt>
    <dgm:pt modelId="{B7760505-283D-4DC4-BFF3-037EADAF9A39}" type="parTrans" cxnId="{23C353CD-6EE5-4809-9E28-BA9662162E32}">
      <dgm:prSet/>
      <dgm:spPr/>
      <dgm:t>
        <a:bodyPr/>
        <a:lstStyle/>
        <a:p>
          <a:endParaRPr lang="en-US"/>
        </a:p>
      </dgm:t>
    </dgm:pt>
    <dgm:pt modelId="{17831CA5-A264-47D2-B506-B0D07AD5DDC9}" type="sibTrans" cxnId="{23C353CD-6EE5-4809-9E28-BA9662162E32}">
      <dgm:prSet/>
      <dgm:spPr/>
      <dgm:t>
        <a:bodyPr/>
        <a:lstStyle/>
        <a:p>
          <a:endParaRPr lang="en-US"/>
        </a:p>
      </dgm:t>
    </dgm:pt>
    <dgm:pt modelId="{2FDDA9EB-30F2-4F11-B75E-9727003A3756}" type="pres">
      <dgm:prSet presAssocID="{07E1D19C-94FA-432B-8698-3A5E337F0F1F}" presName="root" presStyleCnt="0">
        <dgm:presLayoutVars>
          <dgm:dir/>
          <dgm:resizeHandles val="exact"/>
        </dgm:presLayoutVars>
      </dgm:prSet>
      <dgm:spPr/>
    </dgm:pt>
    <dgm:pt modelId="{15C1CC0C-6F71-4077-85DC-CBF8F55E25FA}" type="pres">
      <dgm:prSet presAssocID="{5FAFB81D-15B9-41C2-B6F6-2C1DF7E109E9}" presName="compNode" presStyleCnt="0"/>
      <dgm:spPr/>
    </dgm:pt>
    <dgm:pt modelId="{4BC0D64D-DC8C-4D33-8065-A7706977722C}" type="pres">
      <dgm:prSet presAssocID="{5FAFB81D-15B9-41C2-B6F6-2C1DF7E109E9}" presName="iconBgRect" presStyleLbl="bgShp" presStyleIdx="0" presStyleCnt="3"/>
      <dgm:spPr/>
    </dgm:pt>
    <dgm:pt modelId="{BA0E5749-7637-44F2-9D1A-2A4B7703FCFC}" type="pres">
      <dgm:prSet presAssocID="{5FAFB81D-15B9-41C2-B6F6-2C1DF7E109E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5ACCDF96-E750-48EE-92F5-C716859057A0}" type="pres">
      <dgm:prSet presAssocID="{5FAFB81D-15B9-41C2-B6F6-2C1DF7E109E9}" presName="spaceRect" presStyleCnt="0"/>
      <dgm:spPr/>
    </dgm:pt>
    <dgm:pt modelId="{74581464-9A96-4F62-AEA8-6FFEEF5EA0D8}" type="pres">
      <dgm:prSet presAssocID="{5FAFB81D-15B9-41C2-B6F6-2C1DF7E109E9}" presName="textRect" presStyleLbl="revTx" presStyleIdx="0" presStyleCnt="3">
        <dgm:presLayoutVars>
          <dgm:chMax val="1"/>
          <dgm:chPref val="1"/>
        </dgm:presLayoutVars>
      </dgm:prSet>
      <dgm:spPr/>
    </dgm:pt>
    <dgm:pt modelId="{5D713E5C-7F1C-42A2-88FF-CEEC829C405E}" type="pres">
      <dgm:prSet presAssocID="{B3B8C821-E3E1-4231-9C4C-0E7C8EC7861A}" presName="sibTrans" presStyleCnt="0"/>
      <dgm:spPr/>
    </dgm:pt>
    <dgm:pt modelId="{0E5FEE23-F477-40C8-9239-845C37C4A912}" type="pres">
      <dgm:prSet presAssocID="{56C1CC9F-4977-4E6D-AFC3-B04EA2315E62}" presName="compNode" presStyleCnt="0"/>
      <dgm:spPr/>
    </dgm:pt>
    <dgm:pt modelId="{12B7B5D8-D597-4038-82B1-AAA0EB591C38}" type="pres">
      <dgm:prSet presAssocID="{56C1CC9F-4977-4E6D-AFC3-B04EA2315E62}" presName="iconBgRect" presStyleLbl="bgShp" presStyleIdx="1" presStyleCnt="3"/>
      <dgm:spPr/>
    </dgm:pt>
    <dgm:pt modelId="{F2A79C9C-EB01-491B-8DF8-D9FFD6E75693}" type="pres">
      <dgm:prSet presAssocID="{56C1CC9F-4977-4E6D-AFC3-B04EA2315E6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ools"/>
        </a:ext>
      </dgm:extLst>
    </dgm:pt>
    <dgm:pt modelId="{38DA85D7-4EAF-43A5-A17C-E42F1A0F2A58}" type="pres">
      <dgm:prSet presAssocID="{56C1CC9F-4977-4E6D-AFC3-B04EA2315E62}" presName="spaceRect" presStyleCnt="0"/>
      <dgm:spPr/>
    </dgm:pt>
    <dgm:pt modelId="{C48C860A-6DD1-4538-92F9-C8138EBC4024}" type="pres">
      <dgm:prSet presAssocID="{56C1CC9F-4977-4E6D-AFC3-B04EA2315E62}" presName="textRect" presStyleLbl="revTx" presStyleIdx="1" presStyleCnt="3">
        <dgm:presLayoutVars>
          <dgm:chMax val="1"/>
          <dgm:chPref val="1"/>
        </dgm:presLayoutVars>
      </dgm:prSet>
      <dgm:spPr/>
    </dgm:pt>
    <dgm:pt modelId="{DDE0C026-05D3-42E8-85E0-6F3CF59E9C8C}" type="pres">
      <dgm:prSet presAssocID="{68D23C3F-71AF-47D9-981F-61CEDA7F7516}" presName="sibTrans" presStyleCnt="0"/>
      <dgm:spPr/>
    </dgm:pt>
    <dgm:pt modelId="{6F56CBB4-6DBE-4E6B-9461-664EF5AD2E86}" type="pres">
      <dgm:prSet presAssocID="{5116A41F-094D-4E2F-98A6-4E94744948E6}" presName="compNode" presStyleCnt="0"/>
      <dgm:spPr/>
    </dgm:pt>
    <dgm:pt modelId="{0B44D783-EB72-4EE6-B471-9F13DEB265FA}" type="pres">
      <dgm:prSet presAssocID="{5116A41F-094D-4E2F-98A6-4E94744948E6}" presName="iconBgRect" presStyleLbl="bgShp" presStyleIdx="2" presStyleCnt="3"/>
      <dgm:spPr/>
    </dgm:pt>
    <dgm:pt modelId="{08C3A863-7DE1-4D5A-9FA7-AB05909D85B3}" type="pres">
      <dgm:prSet presAssocID="{5116A41F-094D-4E2F-98A6-4E94744948E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eacher"/>
        </a:ext>
      </dgm:extLst>
    </dgm:pt>
    <dgm:pt modelId="{CC81CF73-296E-439B-A0F8-C785495FB559}" type="pres">
      <dgm:prSet presAssocID="{5116A41F-094D-4E2F-98A6-4E94744948E6}" presName="spaceRect" presStyleCnt="0"/>
      <dgm:spPr/>
    </dgm:pt>
    <dgm:pt modelId="{4E358878-13F6-438E-AEFD-BDE05C1BC442}" type="pres">
      <dgm:prSet presAssocID="{5116A41F-094D-4E2F-98A6-4E94744948E6}" presName="textRect" presStyleLbl="revTx" presStyleIdx="2" presStyleCnt="3">
        <dgm:presLayoutVars>
          <dgm:chMax val="1"/>
          <dgm:chPref val="1"/>
        </dgm:presLayoutVars>
      </dgm:prSet>
      <dgm:spPr/>
    </dgm:pt>
  </dgm:ptLst>
  <dgm:cxnLst>
    <dgm:cxn modelId="{97FE6D06-B810-4D5D-89CB-B06B3CA00812}" type="presOf" srcId="{07E1D19C-94FA-432B-8698-3A5E337F0F1F}" destId="{2FDDA9EB-30F2-4F11-B75E-9727003A3756}" srcOrd="0" destOrd="0" presId="urn:microsoft.com/office/officeart/2018/5/layout/IconCircleLabelList"/>
    <dgm:cxn modelId="{4D0EED11-8B6E-44F4-B5EE-1E69EAF3CE54}" type="presOf" srcId="{5116A41F-094D-4E2F-98A6-4E94744948E6}" destId="{4E358878-13F6-438E-AEFD-BDE05C1BC442}" srcOrd="0" destOrd="0" presId="urn:microsoft.com/office/officeart/2018/5/layout/IconCircleLabelList"/>
    <dgm:cxn modelId="{9C6CE377-284D-419B-9D32-A51D3B80B55E}" type="presOf" srcId="{56C1CC9F-4977-4E6D-AFC3-B04EA2315E62}" destId="{C48C860A-6DD1-4538-92F9-C8138EBC4024}" srcOrd="0" destOrd="0" presId="urn:microsoft.com/office/officeart/2018/5/layout/IconCircleLabelList"/>
    <dgm:cxn modelId="{9FB3819B-D20A-484E-A7AB-E92CCD8CC301}" srcId="{07E1D19C-94FA-432B-8698-3A5E337F0F1F}" destId="{56C1CC9F-4977-4E6D-AFC3-B04EA2315E62}" srcOrd="1" destOrd="0" parTransId="{6A84B140-F7D4-41F0-9017-37E9B06200DD}" sibTransId="{68D23C3F-71AF-47D9-981F-61CEDA7F7516}"/>
    <dgm:cxn modelId="{23C353CD-6EE5-4809-9E28-BA9662162E32}" srcId="{07E1D19C-94FA-432B-8698-3A5E337F0F1F}" destId="{5116A41F-094D-4E2F-98A6-4E94744948E6}" srcOrd="2" destOrd="0" parTransId="{B7760505-283D-4DC4-BFF3-037EADAF9A39}" sibTransId="{17831CA5-A264-47D2-B506-B0D07AD5DDC9}"/>
    <dgm:cxn modelId="{E61FE8CD-D578-45CF-B9E4-8E95D2F5C1E5}" type="presOf" srcId="{5FAFB81D-15B9-41C2-B6F6-2C1DF7E109E9}" destId="{74581464-9A96-4F62-AEA8-6FFEEF5EA0D8}" srcOrd="0" destOrd="0" presId="urn:microsoft.com/office/officeart/2018/5/layout/IconCircleLabelList"/>
    <dgm:cxn modelId="{63130ED5-2995-4B86-B05E-B40B3ACB4A53}" srcId="{07E1D19C-94FA-432B-8698-3A5E337F0F1F}" destId="{5FAFB81D-15B9-41C2-B6F6-2C1DF7E109E9}" srcOrd="0" destOrd="0" parTransId="{C6B13B5B-C9BF-4378-A2BA-AE920E30ABD2}" sibTransId="{B3B8C821-E3E1-4231-9C4C-0E7C8EC7861A}"/>
    <dgm:cxn modelId="{B06D4B9F-D378-4517-99DF-0431CB784D43}" type="presParOf" srcId="{2FDDA9EB-30F2-4F11-B75E-9727003A3756}" destId="{15C1CC0C-6F71-4077-85DC-CBF8F55E25FA}" srcOrd="0" destOrd="0" presId="urn:microsoft.com/office/officeart/2018/5/layout/IconCircleLabelList"/>
    <dgm:cxn modelId="{4F39BB30-7C57-4635-B610-9CEAFE7DA594}" type="presParOf" srcId="{15C1CC0C-6F71-4077-85DC-CBF8F55E25FA}" destId="{4BC0D64D-DC8C-4D33-8065-A7706977722C}" srcOrd="0" destOrd="0" presId="urn:microsoft.com/office/officeart/2018/5/layout/IconCircleLabelList"/>
    <dgm:cxn modelId="{335C970C-5644-437D-9374-D302E0F93678}" type="presParOf" srcId="{15C1CC0C-6F71-4077-85DC-CBF8F55E25FA}" destId="{BA0E5749-7637-44F2-9D1A-2A4B7703FCFC}" srcOrd="1" destOrd="0" presId="urn:microsoft.com/office/officeart/2018/5/layout/IconCircleLabelList"/>
    <dgm:cxn modelId="{B6C66FCA-B9DF-4496-8FE9-A8A9FFC14FE1}" type="presParOf" srcId="{15C1CC0C-6F71-4077-85DC-CBF8F55E25FA}" destId="{5ACCDF96-E750-48EE-92F5-C716859057A0}" srcOrd="2" destOrd="0" presId="urn:microsoft.com/office/officeart/2018/5/layout/IconCircleLabelList"/>
    <dgm:cxn modelId="{FE027F2C-985F-407D-AC60-26009DAF5E6F}" type="presParOf" srcId="{15C1CC0C-6F71-4077-85DC-CBF8F55E25FA}" destId="{74581464-9A96-4F62-AEA8-6FFEEF5EA0D8}" srcOrd="3" destOrd="0" presId="urn:microsoft.com/office/officeart/2018/5/layout/IconCircleLabelList"/>
    <dgm:cxn modelId="{C536EE22-B6F8-40BE-8657-CA44EE145210}" type="presParOf" srcId="{2FDDA9EB-30F2-4F11-B75E-9727003A3756}" destId="{5D713E5C-7F1C-42A2-88FF-CEEC829C405E}" srcOrd="1" destOrd="0" presId="urn:microsoft.com/office/officeart/2018/5/layout/IconCircleLabelList"/>
    <dgm:cxn modelId="{AE6BF390-091E-4391-9237-4ABA14C8F50C}" type="presParOf" srcId="{2FDDA9EB-30F2-4F11-B75E-9727003A3756}" destId="{0E5FEE23-F477-40C8-9239-845C37C4A912}" srcOrd="2" destOrd="0" presId="urn:microsoft.com/office/officeart/2018/5/layout/IconCircleLabelList"/>
    <dgm:cxn modelId="{AF3B63C6-BCFD-4491-928B-7CB75062B11B}" type="presParOf" srcId="{0E5FEE23-F477-40C8-9239-845C37C4A912}" destId="{12B7B5D8-D597-4038-82B1-AAA0EB591C38}" srcOrd="0" destOrd="0" presId="urn:microsoft.com/office/officeart/2018/5/layout/IconCircleLabelList"/>
    <dgm:cxn modelId="{2B5C7772-2829-4103-AD75-28B1768F0C36}" type="presParOf" srcId="{0E5FEE23-F477-40C8-9239-845C37C4A912}" destId="{F2A79C9C-EB01-491B-8DF8-D9FFD6E75693}" srcOrd="1" destOrd="0" presId="urn:microsoft.com/office/officeart/2018/5/layout/IconCircleLabelList"/>
    <dgm:cxn modelId="{9017B6C3-577D-41B1-8BAC-DB644534BE4A}" type="presParOf" srcId="{0E5FEE23-F477-40C8-9239-845C37C4A912}" destId="{38DA85D7-4EAF-43A5-A17C-E42F1A0F2A58}" srcOrd="2" destOrd="0" presId="urn:microsoft.com/office/officeart/2018/5/layout/IconCircleLabelList"/>
    <dgm:cxn modelId="{4D4466FE-4B34-4132-9622-BE171AECD8BE}" type="presParOf" srcId="{0E5FEE23-F477-40C8-9239-845C37C4A912}" destId="{C48C860A-6DD1-4538-92F9-C8138EBC4024}" srcOrd="3" destOrd="0" presId="urn:microsoft.com/office/officeart/2018/5/layout/IconCircleLabelList"/>
    <dgm:cxn modelId="{E4D9944C-657B-41FB-AB07-2F5D728544CE}" type="presParOf" srcId="{2FDDA9EB-30F2-4F11-B75E-9727003A3756}" destId="{DDE0C026-05D3-42E8-85E0-6F3CF59E9C8C}" srcOrd="3" destOrd="0" presId="urn:microsoft.com/office/officeart/2018/5/layout/IconCircleLabelList"/>
    <dgm:cxn modelId="{2FA5FBC6-3C57-4E28-B691-BC7F45CDD223}" type="presParOf" srcId="{2FDDA9EB-30F2-4F11-B75E-9727003A3756}" destId="{6F56CBB4-6DBE-4E6B-9461-664EF5AD2E86}" srcOrd="4" destOrd="0" presId="urn:microsoft.com/office/officeart/2018/5/layout/IconCircleLabelList"/>
    <dgm:cxn modelId="{C427417F-1F13-4C1E-8A80-4C31B62B00A7}" type="presParOf" srcId="{6F56CBB4-6DBE-4E6B-9461-664EF5AD2E86}" destId="{0B44D783-EB72-4EE6-B471-9F13DEB265FA}" srcOrd="0" destOrd="0" presId="urn:microsoft.com/office/officeart/2018/5/layout/IconCircleLabelList"/>
    <dgm:cxn modelId="{C185D702-5108-4CE0-BECE-46F6CFAAB904}" type="presParOf" srcId="{6F56CBB4-6DBE-4E6B-9461-664EF5AD2E86}" destId="{08C3A863-7DE1-4D5A-9FA7-AB05909D85B3}" srcOrd="1" destOrd="0" presId="urn:microsoft.com/office/officeart/2018/5/layout/IconCircleLabelList"/>
    <dgm:cxn modelId="{2D35B590-B36A-4DFB-8308-A3E0DCA78D12}" type="presParOf" srcId="{6F56CBB4-6DBE-4E6B-9461-664EF5AD2E86}" destId="{CC81CF73-296E-439B-A0F8-C785495FB559}" srcOrd="2" destOrd="0" presId="urn:microsoft.com/office/officeart/2018/5/layout/IconCircleLabelList"/>
    <dgm:cxn modelId="{9A0DDBD2-E872-4B1D-AEC2-2FC78CD9A850}" type="presParOf" srcId="{6F56CBB4-6DBE-4E6B-9461-664EF5AD2E86}" destId="{4E358878-13F6-438E-AEFD-BDE05C1BC44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EEC9A3-5E3B-435C-A59F-AF5F864C753C}">
      <dsp:nvSpPr>
        <dsp:cNvPr id="0" name=""/>
        <dsp:cNvSpPr/>
      </dsp:nvSpPr>
      <dsp:spPr>
        <a:xfrm>
          <a:off x="0" y="511"/>
          <a:ext cx="8195871"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2CAA1F-4C95-4B10-80FE-C456B90DFC4A}">
      <dsp:nvSpPr>
        <dsp:cNvPr id="0" name=""/>
        <dsp:cNvSpPr/>
      </dsp:nvSpPr>
      <dsp:spPr>
        <a:xfrm>
          <a:off x="0" y="511"/>
          <a:ext cx="8195871" cy="59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kern="1200"/>
            <a:t>Encourage critical thinking and problem-solving</a:t>
          </a:r>
          <a:endParaRPr lang="en-US" sz="2500" kern="1200" dirty="0"/>
        </a:p>
      </dsp:txBody>
      <dsp:txXfrm>
        <a:off x="0" y="511"/>
        <a:ext cx="8195871" cy="598825"/>
      </dsp:txXfrm>
    </dsp:sp>
    <dsp:sp modelId="{4BD30C55-508E-470D-A652-C27A8CF11506}">
      <dsp:nvSpPr>
        <dsp:cNvPr id="0" name=""/>
        <dsp:cNvSpPr/>
      </dsp:nvSpPr>
      <dsp:spPr>
        <a:xfrm>
          <a:off x="0" y="599337"/>
          <a:ext cx="8195871" cy="0"/>
        </a:xfrm>
        <a:prstGeom prst="line">
          <a:avLst/>
        </a:prstGeom>
        <a:solidFill>
          <a:schemeClr val="accent2">
            <a:hueOff val="780253"/>
            <a:satOff val="-973"/>
            <a:lumOff val="229"/>
            <a:alphaOff val="0"/>
          </a:schemeClr>
        </a:solidFill>
        <a:ln w="25400" cap="flat" cmpd="sng" algn="ctr">
          <a:solidFill>
            <a:schemeClr val="accent2">
              <a:hueOff val="780253"/>
              <a:satOff val="-973"/>
              <a:lumOff val="2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ED65F2-1C51-4E2E-94F9-1CD6D3372D50}">
      <dsp:nvSpPr>
        <dsp:cNvPr id="0" name=""/>
        <dsp:cNvSpPr/>
      </dsp:nvSpPr>
      <dsp:spPr>
        <a:xfrm>
          <a:off x="0" y="599337"/>
          <a:ext cx="8195871" cy="59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kern="1200"/>
            <a:t>Promote discussion and collaborative learning</a:t>
          </a:r>
          <a:endParaRPr lang="en-US" sz="2500" kern="1200" dirty="0"/>
        </a:p>
      </dsp:txBody>
      <dsp:txXfrm>
        <a:off x="0" y="599337"/>
        <a:ext cx="8195871" cy="598825"/>
      </dsp:txXfrm>
    </dsp:sp>
    <dsp:sp modelId="{72C9F715-59E8-416F-8851-C0BBC1C81418}">
      <dsp:nvSpPr>
        <dsp:cNvPr id="0" name=""/>
        <dsp:cNvSpPr/>
      </dsp:nvSpPr>
      <dsp:spPr>
        <a:xfrm>
          <a:off x="0" y="1198163"/>
          <a:ext cx="8195871" cy="0"/>
        </a:xfrm>
        <a:prstGeom prst="line">
          <a:avLst/>
        </a:prstGeom>
        <a:solidFill>
          <a:schemeClr val="accent2">
            <a:hueOff val="1560506"/>
            <a:satOff val="-1946"/>
            <a:lumOff val="458"/>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724776-8490-48AB-B166-3380E17AB508}">
      <dsp:nvSpPr>
        <dsp:cNvPr id="0" name=""/>
        <dsp:cNvSpPr/>
      </dsp:nvSpPr>
      <dsp:spPr>
        <a:xfrm>
          <a:off x="0" y="1198163"/>
          <a:ext cx="8195871" cy="59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kern="1200"/>
            <a:t>Cater to diverse skill levels and learning styles</a:t>
          </a:r>
          <a:endParaRPr lang="en-US" sz="2500" kern="1200" dirty="0"/>
        </a:p>
      </dsp:txBody>
      <dsp:txXfrm>
        <a:off x="0" y="1198163"/>
        <a:ext cx="8195871" cy="598825"/>
      </dsp:txXfrm>
    </dsp:sp>
    <dsp:sp modelId="{9C1C278A-4A64-4F23-B55D-FC63721DEF65}">
      <dsp:nvSpPr>
        <dsp:cNvPr id="0" name=""/>
        <dsp:cNvSpPr/>
      </dsp:nvSpPr>
      <dsp:spPr>
        <a:xfrm>
          <a:off x="0" y="1796989"/>
          <a:ext cx="8195871" cy="0"/>
        </a:xfrm>
        <a:prstGeom prst="line">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470BF1-BDD8-4BCD-AE13-D1C750DD8E62}">
      <dsp:nvSpPr>
        <dsp:cNvPr id="0" name=""/>
        <dsp:cNvSpPr/>
      </dsp:nvSpPr>
      <dsp:spPr>
        <a:xfrm>
          <a:off x="0" y="1796989"/>
          <a:ext cx="8195871" cy="59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GB" sz="2500" kern="1200"/>
            <a:t>Encourages exploration of mathematical concepts</a:t>
          </a:r>
          <a:endParaRPr lang="en-GB" sz="2500" kern="1200" dirty="0"/>
        </a:p>
      </dsp:txBody>
      <dsp:txXfrm>
        <a:off x="0" y="1796989"/>
        <a:ext cx="8195871" cy="598825"/>
      </dsp:txXfrm>
    </dsp:sp>
    <dsp:sp modelId="{B7593815-F712-447B-BB0C-A50F1BA31DC1}">
      <dsp:nvSpPr>
        <dsp:cNvPr id="0" name=""/>
        <dsp:cNvSpPr/>
      </dsp:nvSpPr>
      <dsp:spPr>
        <a:xfrm>
          <a:off x="0" y="2395815"/>
          <a:ext cx="8195871" cy="0"/>
        </a:xfrm>
        <a:prstGeom prst="line">
          <a:avLst/>
        </a:prstGeom>
        <a:solidFill>
          <a:schemeClr val="accent2">
            <a:hueOff val="3121013"/>
            <a:satOff val="-3893"/>
            <a:lumOff val="915"/>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5BB881-104C-4D12-A7E0-6AF3EBDC645D}">
      <dsp:nvSpPr>
        <dsp:cNvPr id="0" name=""/>
        <dsp:cNvSpPr/>
      </dsp:nvSpPr>
      <dsp:spPr>
        <a:xfrm>
          <a:off x="0" y="2395815"/>
          <a:ext cx="8195871" cy="59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IE" sz="2500" kern="1200"/>
            <a:t>Builds confidence in problem-solving</a:t>
          </a:r>
          <a:endParaRPr lang="en-IE" sz="2500" kern="1200" dirty="0"/>
        </a:p>
      </dsp:txBody>
      <dsp:txXfrm>
        <a:off x="0" y="2395815"/>
        <a:ext cx="8195871" cy="598825"/>
      </dsp:txXfrm>
    </dsp:sp>
    <dsp:sp modelId="{0CFC514E-F287-4BAF-AA82-AF3ADAFDE051}">
      <dsp:nvSpPr>
        <dsp:cNvPr id="0" name=""/>
        <dsp:cNvSpPr/>
      </dsp:nvSpPr>
      <dsp:spPr>
        <a:xfrm>
          <a:off x="0" y="2994641"/>
          <a:ext cx="8195871" cy="0"/>
        </a:xfrm>
        <a:prstGeom prst="line">
          <a:avLst/>
        </a:prstGeom>
        <a:solidFill>
          <a:schemeClr val="accent2">
            <a:hueOff val="3901266"/>
            <a:satOff val="-4866"/>
            <a:lumOff val="1144"/>
            <a:alphaOff val="0"/>
          </a:schemeClr>
        </a:solidFill>
        <a:ln w="25400" cap="flat" cmpd="sng" algn="ctr">
          <a:solidFill>
            <a:schemeClr val="accent2">
              <a:hueOff val="3901266"/>
              <a:satOff val="-4866"/>
              <a:lumOff val="114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6C37C1-63DF-42B9-AD2F-AFE6BFFE74F8}">
      <dsp:nvSpPr>
        <dsp:cNvPr id="0" name=""/>
        <dsp:cNvSpPr/>
      </dsp:nvSpPr>
      <dsp:spPr>
        <a:xfrm>
          <a:off x="0" y="2994641"/>
          <a:ext cx="8195871" cy="59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GB" sz="2500" kern="1200"/>
            <a:t>Enhances communication and reasoning skills</a:t>
          </a:r>
          <a:endParaRPr lang="en-GB" sz="2500" kern="1200" dirty="0"/>
        </a:p>
      </dsp:txBody>
      <dsp:txXfrm>
        <a:off x="0" y="2994641"/>
        <a:ext cx="8195871" cy="598825"/>
      </dsp:txXfrm>
    </dsp:sp>
    <dsp:sp modelId="{D14BA642-B429-41DA-B046-6FC5838DA79A}">
      <dsp:nvSpPr>
        <dsp:cNvPr id="0" name=""/>
        <dsp:cNvSpPr/>
      </dsp:nvSpPr>
      <dsp:spPr>
        <a:xfrm>
          <a:off x="0" y="3593467"/>
          <a:ext cx="8195871" cy="0"/>
        </a:xfrm>
        <a:prstGeom prst="line">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295FF4-8CFB-44D5-AC50-E5AB79CCEA45}">
      <dsp:nvSpPr>
        <dsp:cNvPr id="0" name=""/>
        <dsp:cNvSpPr/>
      </dsp:nvSpPr>
      <dsp:spPr>
        <a:xfrm>
          <a:off x="0" y="3593467"/>
          <a:ext cx="8195871" cy="59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GB" sz="2500" kern="1200"/>
            <a:t>Engages all learners, from beginners to advanced</a:t>
          </a:r>
          <a:endParaRPr lang="en-GB" sz="2500" kern="1200" dirty="0"/>
        </a:p>
      </dsp:txBody>
      <dsp:txXfrm>
        <a:off x="0" y="3593467"/>
        <a:ext cx="8195871" cy="5988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C0D64D-DC8C-4D33-8065-A7706977722C}">
      <dsp:nvSpPr>
        <dsp:cNvPr id="0" name=""/>
        <dsp:cNvSpPr/>
      </dsp:nvSpPr>
      <dsp:spPr>
        <a:xfrm>
          <a:off x="530099" y="893772"/>
          <a:ext cx="1406812" cy="1406812"/>
        </a:xfrm>
        <a:prstGeom prst="ellipse">
          <a:avLst/>
        </a:prstGeom>
        <a:solidFill>
          <a:schemeClr val="accent1">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0E5749-7637-44F2-9D1A-2A4B7703FCFC}">
      <dsp:nvSpPr>
        <dsp:cNvPr id="0" name=""/>
        <dsp:cNvSpPr/>
      </dsp:nvSpPr>
      <dsp:spPr>
        <a:xfrm>
          <a:off x="829912" y="1193584"/>
          <a:ext cx="807187" cy="807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4581464-9A96-4F62-AEA8-6FFEEF5EA0D8}">
      <dsp:nvSpPr>
        <dsp:cNvPr id="0" name=""/>
        <dsp:cNvSpPr/>
      </dsp:nvSpPr>
      <dsp:spPr>
        <a:xfrm>
          <a:off x="80381" y="2738772"/>
          <a:ext cx="23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Online resources with open-question banks</a:t>
          </a:r>
        </a:p>
      </dsp:txBody>
      <dsp:txXfrm>
        <a:off x="80381" y="2738772"/>
        <a:ext cx="2306250" cy="720000"/>
      </dsp:txXfrm>
    </dsp:sp>
    <dsp:sp modelId="{12B7B5D8-D597-4038-82B1-AAA0EB591C38}">
      <dsp:nvSpPr>
        <dsp:cNvPr id="0" name=""/>
        <dsp:cNvSpPr/>
      </dsp:nvSpPr>
      <dsp:spPr>
        <a:xfrm>
          <a:off x="3239943" y="893772"/>
          <a:ext cx="1406812" cy="1406812"/>
        </a:xfrm>
        <a:prstGeom prst="ellipse">
          <a:avLst/>
        </a:prstGeom>
        <a:solidFill>
          <a:schemeClr val="accent1">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A79C9C-EB01-491B-8DF8-D9FFD6E75693}">
      <dsp:nvSpPr>
        <dsp:cNvPr id="0" name=""/>
        <dsp:cNvSpPr/>
      </dsp:nvSpPr>
      <dsp:spPr>
        <a:xfrm>
          <a:off x="3539756" y="1193584"/>
          <a:ext cx="807187" cy="807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48C860A-6DD1-4538-92F9-C8138EBC4024}">
      <dsp:nvSpPr>
        <dsp:cNvPr id="0" name=""/>
        <dsp:cNvSpPr/>
      </dsp:nvSpPr>
      <dsp:spPr>
        <a:xfrm>
          <a:off x="2790224" y="2738772"/>
          <a:ext cx="23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GB" sz="1700" kern="1200"/>
            <a:t>T</a:t>
          </a:r>
          <a:r>
            <a:rPr lang="en-US" sz="1700" kern="1200"/>
            <a:t>ools for creating dynamic questions: GeoGebra, Desmos</a:t>
          </a:r>
        </a:p>
      </dsp:txBody>
      <dsp:txXfrm>
        <a:off x="2790224" y="2738772"/>
        <a:ext cx="2306250" cy="720000"/>
      </dsp:txXfrm>
    </dsp:sp>
    <dsp:sp modelId="{0B44D783-EB72-4EE6-B471-9F13DEB265FA}">
      <dsp:nvSpPr>
        <dsp:cNvPr id="0" name=""/>
        <dsp:cNvSpPr/>
      </dsp:nvSpPr>
      <dsp:spPr>
        <a:xfrm>
          <a:off x="5949787" y="893772"/>
          <a:ext cx="1406812" cy="1406812"/>
        </a:xfrm>
        <a:prstGeom prst="ellipse">
          <a:avLst/>
        </a:prstGeom>
        <a:solidFill>
          <a:schemeClr val="accent1">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C3A863-7DE1-4D5A-9FA7-AB05909D85B3}">
      <dsp:nvSpPr>
        <dsp:cNvPr id="0" name=""/>
        <dsp:cNvSpPr/>
      </dsp:nvSpPr>
      <dsp:spPr>
        <a:xfrm>
          <a:off x="6249600" y="1193584"/>
          <a:ext cx="807187" cy="807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E358878-13F6-438E-AEFD-BDE05C1BC442}">
      <dsp:nvSpPr>
        <dsp:cNvPr id="0" name=""/>
        <dsp:cNvSpPr/>
      </dsp:nvSpPr>
      <dsp:spPr>
        <a:xfrm>
          <a:off x="5500068" y="2738772"/>
          <a:ext cx="23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Professional development workshops</a:t>
          </a:r>
        </a:p>
      </dsp:txBody>
      <dsp:txXfrm>
        <a:off x="5500068" y="2738772"/>
        <a:ext cx="2306250" cy="72000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AA21D5-1D42-4488-BA4D-F4AD11295AED}" type="datetimeFigureOut">
              <a:rPr lang="en-IE" smtClean="0"/>
              <a:t>22/11/2024</a:t>
            </a:fld>
            <a:endParaRPr lang="en-I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C91346-ED75-4D06-B751-CD4372A3D380}" type="slidenum">
              <a:rPr lang="en-IE" smtClean="0"/>
              <a:t>‹#›</a:t>
            </a:fld>
            <a:endParaRPr lang="en-IE"/>
          </a:p>
        </p:txBody>
      </p:sp>
    </p:spTree>
    <p:extLst>
      <p:ext uri="{BB962C8B-B14F-4D97-AF65-F5344CB8AC3E}">
        <p14:creationId xmlns:p14="http://schemas.microsoft.com/office/powerpoint/2010/main" val="1506238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Incorporating open tasks into math instruction can significantly enhance students' problem-solving skills, encouraging them to think critically, explore different approaches, and develop a deeper understanding of mathematical concepts. </a:t>
            </a:r>
            <a:endParaRPr lang="en-IE" dirty="0"/>
          </a:p>
        </p:txBody>
      </p:sp>
      <p:sp>
        <p:nvSpPr>
          <p:cNvPr id="4" name="Slide Number Placeholder 3"/>
          <p:cNvSpPr>
            <a:spLocks noGrp="1"/>
          </p:cNvSpPr>
          <p:nvPr>
            <p:ph type="sldNum" sz="quarter" idx="5"/>
          </p:nvPr>
        </p:nvSpPr>
        <p:spPr/>
        <p:txBody>
          <a:bodyPr/>
          <a:lstStyle/>
          <a:p>
            <a:fld id="{B2C91346-ED75-4D06-B751-CD4372A3D380}" type="slidenum">
              <a:rPr lang="en-IE" smtClean="0"/>
              <a:t>3</a:t>
            </a:fld>
            <a:endParaRPr lang="en-IE"/>
          </a:p>
        </p:txBody>
      </p:sp>
    </p:spTree>
    <p:extLst>
      <p:ext uri="{BB962C8B-B14F-4D97-AF65-F5344CB8AC3E}">
        <p14:creationId xmlns:p14="http://schemas.microsoft.com/office/powerpoint/2010/main" val="412443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Outline of the Book:</a:t>
            </a:r>
            <a:endParaRPr lang="en-GB" dirty="0"/>
          </a:p>
          <a:p>
            <a:pPr>
              <a:buFont typeface="+mj-lt"/>
              <a:buAutoNum type="arabicPeriod"/>
            </a:pPr>
            <a:r>
              <a:rPr lang="en-GB" b="1" dirty="0"/>
              <a:t>The Significance of an Open-Ended Approach:</a:t>
            </a:r>
            <a:r>
              <a:rPr lang="en-GB" dirty="0"/>
              <a:t> This chapter discusses the importance of incorporating open-ended problems in mathematics education to enhance students' analytical and creative abilities.</a:t>
            </a:r>
          </a:p>
          <a:p>
            <a:pPr>
              <a:buFont typeface="+mj-lt"/>
              <a:buAutoNum type="arabicPeriod"/>
            </a:pPr>
            <a:r>
              <a:rPr lang="en-GB" b="1" dirty="0"/>
              <a:t>An Example of Lesson Plan Development:</a:t>
            </a:r>
            <a:r>
              <a:rPr lang="en-GB" dirty="0"/>
              <a:t> Provides a detailed example of how to develop a lesson plan using the open-ended approach, illustrating the practical application of the method.</a:t>
            </a:r>
          </a:p>
          <a:p>
            <a:pPr>
              <a:buFont typeface="+mj-lt"/>
              <a:buAutoNum type="arabicPeriod"/>
            </a:pPr>
            <a:r>
              <a:rPr lang="en-GB" b="1" dirty="0"/>
              <a:t>Developing Lesson Plans:</a:t>
            </a:r>
            <a:r>
              <a:rPr lang="en-GB" dirty="0"/>
              <a:t> Offers guidance on creating lesson plans that integrate open-ended problems, emphasizing flexibility and adaptability in teaching strategies.</a:t>
            </a:r>
          </a:p>
          <a:p>
            <a:pPr>
              <a:buFont typeface="+mj-lt"/>
              <a:buAutoNum type="arabicPeriod"/>
            </a:pPr>
            <a:r>
              <a:rPr lang="en-GB" b="1" dirty="0"/>
              <a:t>Examples of Teaching in Elementary Schools:</a:t>
            </a:r>
            <a:r>
              <a:rPr lang="en-GB" dirty="0"/>
              <a:t> Presents case studies and examples of implementing the open-ended approach in elementary school settings, highlighting its effectiveness in early education.</a:t>
            </a:r>
          </a:p>
          <a:p>
            <a:pPr>
              <a:buFont typeface="+mj-lt"/>
              <a:buAutoNum type="arabicPeriod"/>
            </a:pPr>
            <a:r>
              <a:rPr lang="en-GB" b="1" dirty="0"/>
              <a:t>Examples of Teaching in the Lower Secondary Schools:</a:t>
            </a:r>
            <a:r>
              <a:rPr lang="en-GB" dirty="0"/>
              <a:t> Explores the application of open-ended problems in lower secondary education, demonstrating how this approach can be adapted for older students.</a:t>
            </a:r>
          </a:p>
          <a:p>
            <a:pPr>
              <a:buFont typeface="+mj-lt"/>
              <a:buAutoNum type="arabicPeriod"/>
            </a:pPr>
            <a:r>
              <a:rPr lang="en-GB" b="1" dirty="0"/>
              <a:t>Examples of Teaching in the Upper Secondary Schools:</a:t>
            </a:r>
            <a:r>
              <a:rPr lang="en-GB" dirty="0"/>
              <a:t> Discusses the use of the open-ended approach in upper secondary schools, providing examples of complex problem-solving scenarios suitable for advanced students.</a:t>
            </a:r>
          </a:p>
          <a:p>
            <a:pPr>
              <a:buFont typeface="+mj-lt"/>
              <a:buAutoNum type="arabicPeriod"/>
            </a:pPr>
            <a:r>
              <a:rPr lang="en-GB" b="1" dirty="0"/>
              <a:t>Round-Table Discussions to Review the Project:</a:t>
            </a:r>
            <a:r>
              <a:rPr lang="en-GB" dirty="0"/>
              <a:t> Concludes with discussions and reflections on the implementation of the open-ended approach, offering insights and recommendations for educators.</a:t>
            </a:r>
          </a:p>
          <a:p>
            <a:endParaRPr lang="en-IE" dirty="0"/>
          </a:p>
        </p:txBody>
      </p:sp>
      <p:sp>
        <p:nvSpPr>
          <p:cNvPr id="4" name="Slide Number Placeholder 3"/>
          <p:cNvSpPr>
            <a:spLocks noGrp="1"/>
          </p:cNvSpPr>
          <p:nvPr>
            <p:ph type="sldNum" sz="quarter" idx="5"/>
          </p:nvPr>
        </p:nvSpPr>
        <p:spPr/>
        <p:txBody>
          <a:bodyPr/>
          <a:lstStyle/>
          <a:p>
            <a:fld id="{B2C91346-ED75-4D06-B751-CD4372A3D380}" type="slidenum">
              <a:rPr lang="en-IE" smtClean="0"/>
              <a:t>4</a:t>
            </a:fld>
            <a:endParaRPr lang="en-IE"/>
          </a:p>
        </p:txBody>
      </p:sp>
    </p:spTree>
    <p:extLst>
      <p:ext uri="{BB962C8B-B14F-4D97-AF65-F5344CB8AC3E}">
        <p14:creationId xmlns:p14="http://schemas.microsoft.com/office/powerpoint/2010/main" val="2056688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Open tasks support student problem solving skills. Here are examples of how open tasks help students develop their problem-solving skills: Student Thinking: Open tasks typically have multiple entry points, allowing students to approach the problem from different angles. This encourages students to think creatively and consider several ways to tackle the problem, which is an essential aspect of effective problem solving. Open tasks require students to </a:t>
            </a:r>
            <a:r>
              <a:rPr lang="en-GB" dirty="0" err="1"/>
              <a:t>analyze</a:t>
            </a:r>
            <a:r>
              <a:rPr lang="en-GB" dirty="0"/>
              <a:t> the problem, identify patterns, connections, and relationships, and make informed decisions about which strategies to use. This process enhances their critical thinking and spatial thinking skills as they evaluate different options and consider the best approach. Open tasks promote higher-order thinking skills, such as analysis, synthesis, and evaluation. Students need to synthesize information, make connections between different concepts, and evaluate the validity of their solutions. Flexibility and Adaptability: Since open tasks do not have a single prescribed solution path, students need to be flexible and adaptable in their problem-solving strategies. They may need to adjust their approach based on the information they uncover as they work through the problem. Collaboration and Communication: Open tasks frequently encourage students to collaborate and share their approaches, strategies, and findings. Collaborative problem solving improves communication skills and exposes students to new perspectives and solutions. Engagement and Motivation: In comparison to routine exercises, open tasks are more engaging and motivating for students. The tasks' open-ended nature piques students' curiosity and encourages them to put in more effort and time investigating potential solutions. Deeper Understanding: Students gain a deeper understanding of the underlying mathematical concepts and principles as they work on open tasks. They gain insights into why certain strategies work and others do not, resulting in a more comprehensive understanding of the subject. Problem Definition: Students are frequently required to clarify the problem statement, define relevant variables, and consider the scope of the problem in open tasks. This problem-solving practice can help them approach several types of mathematical challenges more effectively. Real World Connection: Frequently open tasks are designed to simulate real-world problems, making mathematical concepts more relatable and applicable. This connection to real-life situations can motivate students to solve the problem and help them see the practical value of mathematics. Productive Disposition: Open tasks may be more difficult and require sustained effort to complete. This experience fosters qualities such as perseverance, resilience, and a willingness to work through difficulties—all of which are important in problem solving.</a:t>
            </a:r>
            <a:endParaRPr lang="en-IE" dirty="0"/>
          </a:p>
        </p:txBody>
      </p:sp>
      <p:sp>
        <p:nvSpPr>
          <p:cNvPr id="4" name="Slide Number Placeholder 3"/>
          <p:cNvSpPr>
            <a:spLocks noGrp="1"/>
          </p:cNvSpPr>
          <p:nvPr>
            <p:ph type="sldNum" sz="quarter" idx="5"/>
          </p:nvPr>
        </p:nvSpPr>
        <p:spPr/>
        <p:txBody>
          <a:bodyPr/>
          <a:lstStyle/>
          <a:p>
            <a:fld id="{B2C91346-ED75-4D06-B751-CD4372A3D380}" type="slidenum">
              <a:rPr lang="en-IE" smtClean="0"/>
              <a:t>8</a:t>
            </a:fld>
            <a:endParaRPr lang="en-IE"/>
          </a:p>
        </p:txBody>
      </p:sp>
    </p:spTree>
    <p:extLst>
      <p:ext uri="{BB962C8B-B14F-4D97-AF65-F5344CB8AC3E}">
        <p14:creationId xmlns:p14="http://schemas.microsoft.com/office/powerpoint/2010/main" val="168952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2C91346-ED75-4D06-B751-CD4372A3D380}" type="slidenum">
              <a:rPr lang="en-IE" smtClean="0"/>
              <a:t>9</a:t>
            </a:fld>
            <a:endParaRPr lang="en-IE"/>
          </a:p>
        </p:txBody>
      </p:sp>
    </p:spTree>
    <p:extLst>
      <p:ext uri="{BB962C8B-B14F-4D97-AF65-F5344CB8AC3E}">
        <p14:creationId xmlns:p14="http://schemas.microsoft.com/office/powerpoint/2010/main" val="3254590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2C91346-ED75-4D06-B751-CD4372A3D380}" type="slidenum">
              <a:rPr lang="en-IE" smtClean="0"/>
              <a:t>20</a:t>
            </a:fld>
            <a:endParaRPr lang="en-IE"/>
          </a:p>
        </p:txBody>
      </p:sp>
    </p:spTree>
    <p:extLst>
      <p:ext uri="{BB962C8B-B14F-4D97-AF65-F5344CB8AC3E}">
        <p14:creationId xmlns:p14="http://schemas.microsoft.com/office/powerpoint/2010/main" val="694968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11/22/2024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11/22/2024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11/22/2024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polypad.amplify.com/p/xivYJEeZz9Vpg" TargetMode="External"/><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polypad.amplify.com/p/XVcULGKkkQj3A" TargetMode="External"/><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hyperlink" Target="https://polypad.amplify.com/p/fv7zhEAsIFSOzA"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9" name="Group 1038">
            <a:extLst>
              <a:ext uri="{FF2B5EF4-FFF2-40B4-BE49-F238E27FC236}">
                <a16:creationId xmlns:a16="http://schemas.microsoft.com/office/drawing/2014/main" id="{939A67D3-6AC4-BC0F-BF88-7BFB6F9284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400" y="0"/>
            <a:ext cx="5932442" cy="6883029"/>
            <a:chOff x="-19200" y="0"/>
            <a:chExt cx="7909923" cy="6883029"/>
          </a:xfrm>
        </p:grpSpPr>
        <p:sp>
          <p:nvSpPr>
            <p:cNvPr id="1040" name="Rectangle 1039">
              <a:extLst>
                <a:ext uri="{FF2B5EF4-FFF2-40B4-BE49-F238E27FC236}">
                  <a16:creationId xmlns:a16="http://schemas.microsoft.com/office/drawing/2014/main" id="{13A08E5A-3043-1C02-698D-F6D599CE4F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00" y="0"/>
              <a:ext cx="7909923" cy="6883029"/>
            </a:xfrm>
            <a:prstGeom prst="rect">
              <a:avLst/>
            </a:prstGeom>
            <a:gradFill>
              <a:gsLst>
                <a:gs pos="7000">
                  <a:schemeClr val="accent2"/>
                </a:gs>
                <a:gs pos="100000">
                  <a:schemeClr val="accent5"/>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id="{300A5B4D-8C6B-0FF2-BD2E-1E8D8A535E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199" y="0"/>
              <a:ext cx="7909922" cy="6883029"/>
            </a:xfrm>
            <a:prstGeom prst="rect">
              <a:avLst/>
            </a:prstGeom>
            <a:gradFill flip="none" rotWithShape="1">
              <a:gsLst>
                <a:gs pos="0">
                  <a:schemeClr val="accent2"/>
                </a:gs>
                <a:gs pos="60000">
                  <a:schemeClr val="accent5">
                    <a:lumMod val="60000"/>
                    <a:lumOff val="40000"/>
                    <a:alpha val="0"/>
                  </a:schemeClr>
                </a:gs>
              </a:gsLst>
              <a:lin ang="204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042" name="Rectangle 1041">
              <a:extLst>
                <a:ext uri="{FF2B5EF4-FFF2-40B4-BE49-F238E27FC236}">
                  <a16:creationId xmlns:a16="http://schemas.microsoft.com/office/drawing/2014/main" id="{2C9740E8-9D72-EB9D-357E-FA7D5F5C8E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499591" y="-508104"/>
              <a:ext cx="6872341" cy="7909922"/>
            </a:xfrm>
            <a:prstGeom prst="rect">
              <a:avLst/>
            </a:prstGeom>
            <a:gradFill>
              <a:gsLst>
                <a:gs pos="0">
                  <a:schemeClr val="accent5">
                    <a:lumMod val="75000"/>
                    <a:alpha val="46000"/>
                  </a:schemeClr>
                </a:gs>
                <a:gs pos="49000">
                  <a:schemeClr val="accent5">
                    <a:alpha val="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628650" y="1536180"/>
            <a:ext cx="4132849" cy="2582814"/>
          </a:xfrm>
        </p:spPr>
        <p:txBody>
          <a:bodyPr vert="horz" lIns="91440" tIns="45720" rIns="91440" bIns="45720" rtlCol="0" anchor="t">
            <a:normAutofit/>
          </a:bodyPr>
          <a:lstStyle/>
          <a:p>
            <a:pPr algn="l" defTabSz="914400">
              <a:lnSpc>
                <a:spcPct val="90000"/>
              </a:lnSpc>
            </a:pPr>
            <a:r>
              <a:rPr lang="en-US" sz="3600" dirty="0">
                <a:solidFill>
                  <a:srgbClr val="FFFFFF"/>
                </a:solidFill>
              </a:rPr>
              <a:t>Open Tasks in Mathematics: Fostering Thinking and Problem- Solving Skills.</a:t>
            </a:r>
          </a:p>
        </p:txBody>
      </p:sp>
      <p:sp>
        <p:nvSpPr>
          <p:cNvPr id="3" name="Content Placeholder 2"/>
          <p:cNvSpPr>
            <a:spLocks noGrp="1"/>
          </p:cNvSpPr>
          <p:nvPr>
            <p:ph idx="1"/>
          </p:nvPr>
        </p:nvSpPr>
        <p:spPr>
          <a:xfrm>
            <a:off x="628650" y="4159860"/>
            <a:ext cx="4132849" cy="1255750"/>
          </a:xfrm>
        </p:spPr>
        <p:txBody>
          <a:bodyPr vert="horz" lIns="91440" tIns="45720" rIns="91440" bIns="45720" rtlCol="0" anchor="b">
            <a:normAutofit/>
          </a:bodyPr>
          <a:lstStyle/>
          <a:p>
            <a:pPr marL="0" indent="0" defTabSz="914400">
              <a:lnSpc>
                <a:spcPct val="90000"/>
              </a:lnSpc>
              <a:spcBef>
                <a:spcPts val="1000"/>
              </a:spcBef>
              <a:buNone/>
            </a:pPr>
            <a:r>
              <a:rPr lang="en-US" sz="2800" dirty="0">
                <a:solidFill>
                  <a:srgbClr val="FFFFFF"/>
                </a:solidFill>
              </a:rPr>
              <a:t>Aidan Roche</a:t>
            </a:r>
          </a:p>
        </p:txBody>
      </p:sp>
      <p:pic>
        <p:nvPicPr>
          <p:cNvPr id="1028" name="Picture 4" descr="Institutional policies in Ireland - UniSAFE">
            <a:extLst>
              <a:ext uri="{FF2B5EF4-FFF2-40B4-BE49-F238E27FC236}">
                <a16:creationId xmlns:a16="http://schemas.microsoft.com/office/drawing/2014/main" id="{A7E75BB1-B644-20CF-B926-215561DD0D6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635204" y="4019748"/>
            <a:ext cx="1564449" cy="89173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o Image">
            <a:extLst>
              <a:ext uri="{FF2B5EF4-FFF2-40B4-BE49-F238E27FC236}">
                <a16:creationId xmlns:a16="http://schemas.microsoft.com/office/drawing/2014/main" id="{3AA48734-12F2-12F8-73E9-C87D4269D0F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94765" y="737196"/>
            <a:ext cx="2007956" cy="57226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TA Conference &amp; AGM 2024">
            <a:extLst>
              <a:ext uri="{FF2B5EF4-FFF2-40B4-BE49-F238E27FC236}">
                <a16:creationId xmlns:a16="http://schemas.microsoft.com/office/drawing/2014/main" id="{A6726B43-DB9A-2254-C6B0-8DD5FBB0B2B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896856" y="2107901"/>
            <a:ext cx="1203774" cy="115562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ntel Logo PNG Image - PurePNG | Free transparent CC0 PNG Image Library">
            <a:extLst>
              <a:ext uri="{FF2B5EF4-FFF2-40B4-BE49-F238E27FC236}">
                <a16:creationId xmlns:a16="http://schemas.microsoft.com/office/drawing/2014/main" id="{B6BD5168-E926-3152-1551-59C01F24F98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061278" y="5598753"/>
            <a:ext cx="874929" cy="5840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3C4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diagram of a triangle&#10;&#10;Description automatically generated">
            <a:extLst>
              <a:ext uri="{FF2B5EF4-FFF2-40B4-BE49-F238E27FC236}">
                <a16:creationId xmlns:a16="http://schemas.microsoft.com/office/drawing/2014/main" id="{EBCA6FD3-BC0B-CB33-21C4-91239141116A}"/>
              </a:ext>
            </a:extLst>
          </p:cNvPr>
          <p:cNvPicPr>
            <a:picLocks noChangeAspect="1"/>
          </p:cNvPicPr>
          <p:nvPr/>
        </p:nvPicPr>
        <p:blipFill>
          <a:blip r:embed="rId2"/>
          <a:stretch>
            <a:fillRect/>
          </a:stretch>
        </p:blipFill>
        <p:spPr>
          <a:xfrm>
            <a:off x="482600" y="1302512"/>
            <a:ext cx="8178799" cy="4252976"/>
          </a:xfrm>
          <a:prstGeom prst="rect">
            <a:avLst/>
          </a:prstGeom>
        </p:spPr>
      </p:pic>
    </p:spTree>
    <p:extLst>
      <p:ext uri="{BB962C8B-B14F-4D97-AF65-F5344CB8AC3E}">
        <p14:creationId xmlns:p14="http://schemas.microsoft.com/office/powerpoint/2010/main" val="4158942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7DEC74D-6A31-FF00-9204-A348D09A3108}"/>
              </a:ext>
            </a:extLst>
          </p:cNvPr>
          <p:cNvPicPr>
            <a:picLocks noChangeAspect="1"/>
          </p:cNvPicPr>
          <p:nvPr/>
        </p:nvPicPr>
        <p:blipFill>
          <a:blip r:embed="rId2"/>
          <a:stretch>
            <a:fillRect/>
          </a:stretch>
        </p:blipFill>
        <p:spPr>
          <a:xfrm>
            <a:off x="482600" y="822008"/>
            <a:ext cx="8178799" cy="5213984"/>
          </a:xfrm>
          <a:prstGeom prst="rect">
            <a:avLst/>
          </a:prstGeom>
        </p:spPr>
      </p:pic>
    </p:spTree>
    <p:extLst>
      <p:ext uri="{BB962C8B-B14F-4D97-AF65-F5344CB8AC3E}">
        <p14:creationId xmlns:p14="http://schemas.microsoft.com/office/powerpoint/2010/main" val="1497172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EEE5129-B5D7-9D63-8938-163206388D75}"/>
              </a:ext>
            </a:extLst>
          </p:cNvPr>
          <p:cNvPicPr>
            <a:picLocks noChangeAspect="1"/>
          </p:cNvPicPr>
          <p:nvPr/>
        </p:nvPicPr>
        <p:blipFill>
          <a:blip r:embed="rId2"/>
          <a:stretch>
            <a:fillRect/>
          </a:stretch>
        </p:blipFill>
        <p:spPr>
          <a:xfrm>
            <a:off x="482600" y="2151063"/>
            <a:ext cx="8178799" cy="2555874"/>
          </a:xfrm>
          <a:prstGeom prst="rect">
            <a:avLst/>
          </a:prstGeom>
        </p:spPr>
      </p:pic>
    </p:spTree>
    <p:extLst>
      <p:ext uri="{BB962C8B-B14F-4D97-AF65-F5344CB8AC3E}">
        <p14:creationId xmlns:p14="http://schemas.microsoft.com/office/powerpoint/2010/main" val="570600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49CF677-C1A0-6DCA-EDD1-600DE319CDEF}"/>
              </a:ext>
            </a:extLst>
          </p:cNvPr>
          <p:cNvPicPr>
            <a:picLocks noChangeAspect="1"/>
          </p:cNvPicPr>
          <p:nvPr/>
        </p:nvPicPr>
        <p:blipFill>
          <a:blip r:embed="rId2"/>
          <a:stretch>
            <a:fillRect/>
          </a:stretch>
        </p:blipFill>
        <p:spPr>
          <a:xfrm>
            <a:off x="482600" y="1425194"/>
            <a:ext cx="8178799" cy="4007612"/>
          </a:xfrm>
          <a:prstGeom prst="rect">
            <a:avLst/>
          </a:prstGeom>
        </p:spPr>
      </p:pic>
    </p:spTree>
    <p:extLst>
      <p:ext uri="{BB962C8B-B14F-4D97-AF65-F5344CB8AC3E}">
        <p14:creationId xmlns:p14="http://schemas.microsoft.com/office/powerpoint/2010/main" val="2011094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E4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CC2F6F-C292-84A1-B09E-7CA9934D523E}"/>
              </a:ext>
            </a:extLst>
          </p:cNvPr>
          <p:cNvPicPr>
            <a:picLocks noChangeAspect="1"/>
          </p:cNvPicPr>
          <p:nvPr/>
        </p:nvPicPr>
        <p:blipFill>
          <a:blip r:embed="rId2"/>
          <a:stretch>
            <a:fillRect/>
          </a:stretch>
        </p:blipFill>
        <p:spPr>
          <a:xfrm>
            <a:off x="1793431" y="643467"/>
            <a:ext cx="5557137" cy="5571066"/>
          </a:xfrm>
          <a:prstGeom prst="rect">
            <a:avLst/>
          </a:prstGeom>
        </p:spPr>
      </p:pic>
    </p:spTree>
    <p:extLst>
      <p:ext uri="{BB962C8B-B14F-4D97-AF65-F5344CB8AC3E}">
        <p14:creationId xmlns:p14="http://schemas.microsoft.com/office/powerpoint/2010/main" val="3877279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8D94CD-3E0A-29D7-9E04-903D00BE0F1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3E5A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A9FAB06-BB13-0922-2C2E-E2FA63AB37D1}"/>
              </a:ext>
            </a:extLst>
          </p:cNvPr>
          <p:cNvPicPr>
            <a:picLocks noChangeAspect="1"/>
          </p:cNvPicPr>
          <p:nvPr/>
        </p:nvPicPr>
        <p:blipFill>
          <a:blip r:embed="rId2"/>
          <a:stretch>
            <a:fillRect/>
          </a:stretch>
        </p:blipFill>
        <p:spPr>
          <a:xfrm>
            <a:off x="482600" y="862902"/>
            <a:ext cx="8178799" cy="5132196"/>
          </a:xfrm>
          <a:prstGeom prst="rect">
            <a:avLst/>
          </a:prstGeom>
        </p:spPr>
      </p:pic>
    </p:spTree>
    <p:extLst>
      <p:ext uri="{BB962C8B-B14F-4D97-AF65-F5344CB8AC3E}">
        <p14:creationId xmlns:p14="http://schemas.microsoft.com/office/powerpoint/2010/main" val="464788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38E7A0-3517-7411-192B-B7E9BA50F74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tall ruler and stack of styrofoam cups&#10;&#10;Description automatically generated">
            <a:extLst>
              <a:ext uri="{FF2B5EF4-FFF2-40B4-BE49-F238E27FC236}">
                <a16:creationId xmlns:a16="http://schemas.microsoft.com/office/drawing/2014/main" id="{060C2903-E707-2A8E-190D-C8D8DA15FE0D}"/>
              </a:ext>
            </a:extLst>
          </p:cNvPr>
          <p:cNvPicPr>
            <a:picLocks noChangeAspect="1"/>
          </p:cNvPicPr>
          <p:nvPr/>
        </p:nvPicPr>
        <p:blipFill>
          <a:blip r:embed="rId2"/>
          <a:stretch>
            <a:fillRect/>
          </a:stretch>
        </p:blipFill>
        <p:spPr>
          <a:xfrm>
            <a:off x="2768367" y="643467"/>
            <a:ext cx="3607264" cy="5571066"/>
          </a:xfrm>
          <a:prstGeom prst="rect">
            <a:avLst/>
          </a:prstGeom>
        </p:spPr>
      </p:pic>
    </p:spTree>
    <p:extLst>
      <p:ext uri="{BB962C8B-B14F-4D97-AF65-F5344CB8AC3E}">
        <p14:creationId xmlns:p14="http://schemas.microsoft.com/office/powerpoint/2010/main" val="2757731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1573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69C65E5-F670-62D2-4284-55CA1B376FCD}"/>
              </a:ext>
            </a:extLst>
          </p:cNvPr>
          <p:cNvPicPr>
            <a:picLocks noChangeAspect="1"/>
          </p:cNvPicPr>
          <p:nvPr/>
        </p:nvPicPr>
        <p:blipFill>
          <a:blip r:embed="rId2"/>
          <a:stretch>
            <a:fillRect/>
          </a:stretch>
        </p:blipFill>
        <p:spPr>
          <a:xfrm>
            <a:off x="482600" y="1251395"/>
            <a:ext cx="8178799" cy="4355209"/>
          </a:xfrm>
          <a:prstGeom prst="rect">
            <a:avLst/>
          </a:prstGeom>
        </p:spPr>
      </p:pic>
    </p:spTree>
    <p:extLst>
      <p:ext uri="{BB962C8B-B14F-4D97-AF65-F5344CB8AC3E}">
        <p14:creationId xmlns:p14="http://schemas.microsoft.com/office/powerpoint/2010/main" val="1501970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BBEC38-2C88-ADB9-4A92-91ECEBC703BE}"/>
            </a:ext>
          </a:extLst>
        </p:cNvPr>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EE75BBD5-FE28-8A36-054B-85A7DA27F211}"/>
              </a:ext>
            </a:extLst>
          </p:cNvPr>
          <p:cNvPicPr>
            <a:picLocks noChangeAspect="1"/>
          </p:cNvPicPr>
          <p:nvPr/>
        </p:nvPicPr>
        <p:blipFill>
          <a:blip r:embed="rId2"/>
          <a:srcRect t="10866" b="12210"/>
          <a:stretch/>
        </p:blipFill>
        <p:spPr>
          <a:xfrm>
            <a:off x="20" y="1"/>
            <a:ext cx="9143979" cy="6858000"/>
          </a:xfrm>
          <a:prstGeom prst="rect">
            <a:avLst/>
          </a:prstGeom>
        </p:spPr>
      </p:pic>
    </p:spTree>
    <p:extLst>
      <p:ext uri="{BB962C8B-B14F-4D97-AF65-F5344CB8AC3E}">
        <p14:creationId xmlns:p14="http://schemas.microsoft.com/office/powerpoint/2010/main" val="3209872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ack and white triangle with black dots&#10;&#10;Description automatically generated">
            <a:extLst>
              <a:ext uri="{FF2B5EF4-FFF2-40B4-BE49-F238E27FC236}">
                <a16:creationId xmlns:a16="http://schemas.microsoft.com/office/drawing/2014/main" id="{DD759FD8-4C8F-755E-15AB-A214EE3FEE72}"/>
              </a:ext>
            </a:extLst>
          </p:cNvPr>
          <p:cNvPicPr>
            <a:picLocks noChangeAspect="1"/>
          </p:cNvPicPr>
          <p:nvPr/>
        </p:nvPicPr>
        <p:blipFill>
          <a:blip r:embed="rId2"/>
          <a:stretch>
            <a:fillRect/>
          </a:stretch>
        </p:blipFill>
        <p:spPr>
          <a:xfrm>
            <a:off x="1111710" y="643467"/>
            <a:ext cx="6920579" cy="5571066"/>
          </a:xfrm>
          <a:prstGeom prst="rect">
            <a:avLst/>
          </a:prstGeom>
        </p:spPr>
      </p:pic>
    </p:spTree>
    <p:extLst>
      <p:ext uri="{BB962C8B-B14F-4D97-AF65-F5344CB8AC3E}">
        <p14:creationId xmlns:p14="http://schemas.microsoft.com/office/powerpoint/2010/main" val="3961675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7" name="Rectangle 16">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1352" y="350196"/>
            <a:ext cx="3485178" cy="1624520"/>
          </a:xfrm>
        </p:spPr>
        <p:txBody>
          <a:bodyPr anchor="ctr">
            <a:normAutofit/>
          </a:bodyPr>
          <a:lstStyle/>
          <a:p>
            <a:pPr>
              <a:lnSpc>
                <a:spcPct val="90000"/>
              </a:lnSpc>
            </a:pPr>
            <a:r>
              <a:rPr lang="en-GB" sz="3500"/>
              <a:t>Defining Open Questions in Maths</a:t>
            </a:r>
          </a:p>
        </p:txBody>
      </p:sp>
      <p:sp>
        <p:nvSpPr>
          <p:cNvPr id="3" name="Content Placeholder 2"/>
          <p:cNvSpPr>
            <a:spLocks noGrp="1"/>
          </p:cNvSpPr>
          <p:nvPr>
            <p:ph idx="1"/>
          </p:nvPr>
        </p:nvSpPr>
        <p:spPr>
          <a:xfrm>
            <a:off x="571351" y="2743200"/>
            <a:ext cx="3485179" cy="3613149"/>
          </a:xfrm>
        </p:spPr>
        <p:txBody>
          <a:bodyPr anchor="ctr">
            <a:normAutofit/>
          </a:bodyPr>
          <a:lstStyle/>
          <a:p>
            <a:r>
              <a:rPr lang="en-GB" sz="1700" dirty="0"/>
              <a:t>Questions with multiple approaches or answers</a:t>
            </a:r>
          </a:p>
          <a:p>
            <a:endParaRPr lang="en-GB" sz="1700" dirty="0"/>
          </a:p>
          <a:p>
            <a:pPr marL="0" indent="0">
              <a:buNone/>
            </a:pPr>
            <a:r>
              <a:rPr lang="en-GB" sz="1700" dirty="0"/>
              <a:t>Examples:</a:t>
            </a:r>
          </a:p>
          <a:p>
            <a:pPr marL="0" indent="0">
              <a:buNone/>
            </a:pPr>
            <a:endParaRPr lang="en-GB" sz="1700" dirty="0"/>
          </a:p>
          <a:p>
            <a:r>
              <a:rPr lang="en-GB" sz="1700" dirty="0"/>
              <a:t>What numbers add to 10?</a:t>
            </a:r>
          </a:p>
          <a:p>
            <a:r>
              <a:rPr lang="en-GB" sz="1700" dirty="0"/>
              <a:t>How can you represent 1/2 in different ways?</a:t>
            </a:r>
          </a:p>
          <a:p>
            <a:r>
              <a:rPr lang="en-GB" sz="1700" dirty="0"/>
              <a:t>Comparison: Closed questions vs. open questions</a:t>
            </a:r>
          </a:p>
        </p:txBody>
      </p:sp>
      <p:pic>
        <p:nvPicPr>
          <p:cNvPr id="11" name="Picture 10" descr="Different colored question marks">
            <a:extLst>
              <a:ext uri="{FF2B5EF4-FFF2-40B4-BE49-F238E27FC236}">
                <a16:creationId xmlns:a16="http://schemas.microsoft.com/office/drawing/2014/main" id="{AF06C875-78A4-26D0-8649-0A594E959D68}"/>
              </a:ext>
            </a:extLst>
          </p:cNvPr>
          <p:cNvPicPr>
            <a:picLocks noChangeAspect="1"/>
          </p:cNvPicPr>
          <p:nvPr/>
        </p:nvPicPr>
        <p:blipFill>
          <a:blip r:embed="rId2"/>
          <a:srcRect l="29273" r="33185"/>
          <a:stretch/>
        </p:blipFill>
        <p:spPr>
          <a:xfrm>
            <a:off x="4572000" y="1"/>
            <a:ext cx="4577118" cy="6858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3F6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id of black dots&#10;&#10;Description automatically generated">
            <a:extLst>
              <a:ext uri="{FF2B5EF4-FFF2-40B4-BE49-F238E27FC236}">
                <a16:creationId xmlns:a16="http://schemas.microsoft.com/office/drawing/2014/main" id="{68172FAE-4BBD-0639-5A1B-BCDCC5C4E2D2}"/>
              </a:ext>
            </a:extLst>
          </p:cNvPr>
          <p:cNvPicPr>
            <a:picLocks noChangeAspect="1"/>
          </p:cNvPicPr>
          <p:nvPr/>
        </p:nvPicPr>
        <p:blipFill>
          <a:blip r:embed="rId3"/>
          <a:stretch>
            <a:fillRect/>
          </a:stretch>
        </p:blipFill>
        <p:spPr>
          <a:xfrm>
            <a:off x="2071984" y="643467"/>
            <a:ext cx="5000031" cy="5571066"/>
          </a:xfrm>
          <a:prstGeom prst="rect">
            <a:avLst/>
          </a:prstGeom>
        </p:spPr>
      </p:pic>
    </p:spTree>
    <p:extLst>
      <p:ext uri="{BB962C8B-B14F-4D97-AF65-F5344CB8AC3E}">
        <p14:creationId xmlns:p14="http://schemas.microsoft.com/office/powerpoint/2010/main" val="5506231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3C5B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een triangle with black text&#10;&#10;Description automatically generated">
            <a:extLst>
              <a:ext uri="{FF2B5EF4-FFF2-40B4-BE49-F238E27FC236}">
                <a16:creationId xmlns:a16="http://schemas.microsoft.com/office/drawing/2014/main" id="{063BA2B0-D887-A4FE-EC37-35C840502CBE}"/>
              </a:ext>
            </a:extLst>
          </p:cNvPr>
          <p:cNvPicPr>
            <a:picLocks noChangeAspect="1"/>
          </p:cNvPicPr>
          <p:nvPr/>
        </p:nvPicPr>
        <p:blipFill>
          <a:blip r:embed="rId2"/>
          <a:stretch>
            <a:fillRect/>
          </a:stretch>
        </p:blipFill>
        <p:spPr>
          <a:xfrm>
            <a:off x="942640" y="643467"/>
            <a:ext cx="7258718" cy="5571066"/>
          </a:xfrm>
          <a:prstGeom prst="rect">
            <a:avLst/>
          </a:prstGeom>
        </p:spPr>
      </p:pic>
    </p:spTree>
    <p:extLst>
      <p:ext uri="{BB962C8B-B14F-4D97-AF65-F5344CB8AC3E}">
        <p14:creationId xmlns:p14="http://schemas.microsoft.com/office/powerpoint/2010/main" val="28164723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760DCCE-B595-FE32-7272-9266F9619373}"/>
              </a:ext>
            </a:extLst>
          </p:cNvPr>
          <p:cNvPicPr>
            <a:picLocks noChangeAspect="1"/>
          </p:cNvPicPr>
          <p:nvPr/>
        </p:nvPicPr>
        <p:blipFill>
          <a:blip r:embed="rId2"/>
          <a:stretch>
            <a:fillRect/>
          </a:stretch>
        </p:blipFill>
        <p:spPr>
          <a:xfrm>
            <a:off x="2239116" y="643467"/>
            <a:ext cx="4665766" cy="5571066"/>
          </a:xfrm>
          <a:prstGeom prst="rect">
            <a:avLst/>
          </a:prstGeom>
        </p:spPr>
      </p:pic>
      <p:sp>
        <p:nvSpPr>
          <p:cNvPr id="5" name="TextBox 4">
            <a:extLst>
              <a:ext uri="{FF2B5EF4-FFF2-40B4-BE49-F238E27FC236}">
                <a16:creationId xmlns:a16="http://schemas.microsoft.com/office/drawing/2014/main" id="{EED4C991-48A2-2234-8571-88508665E3D3}"/>
              </a:ext>
            </a:extLst>
          </p:cNvPr>
          <p:cNvSpPr txBox="1"/>
          <p:nvPr/>
        </p:nvSpPr>
        <p:spPr>
          <a:xfrm>
            <a:off x="357759" y="6008608"/>
            <a:ext cx="4572000" cy="369332"/>
          </a:xfrm>
          <a:prstGeom prst="rect">
            <a:avLst/>
          </a:prstGeom>
          <a:noFill/>
        </p:spPr>
        <p:txBody>
          <a:bodyPr wrap="square">
            <a:spAutoFit/>
          </a:bodyPr>
          <a:lstStyle/>
          <a:p>
            <a:r>
              <a:rPr lang="en-IE" dirty="0">
                <a:hlinkClick r:id="rId3"/>
              </a:rPr>
              <a:t>Transformations</a:t>
            </a:r>
            <a:endParaRPr lang="en-IE" dirty="0"/>
          </a:p>
        </p:txBody>
      </p:sp>
    </p:spTree>
    <p:extLst>
      <p:ext uri="{BB962C8B-B14F-4D97-AF65-F5344CB8AC3E}">
        <p14:creationId xmlns:p14="http://schemas.microsoft.com/office/powerpoint/2010/main" val="3233104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E42EA9-BCDF-BDDE-A63C-6FB074EFC3F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B834E83-0BAD-0169-7B3E-4CA7E7D60476}"/>
              </a:ext>
            </a:extLst>
          </p:cNvPr>
          <p:cNvPicPr>
            <a:picLocks noChangeAspect="1"/>
          </p:cNvPicPr>
          <p:nvPr/>
        </p:nvPicPr>
        <p:blipFill>
          <a:blip r:embed="rId2"/>
          <a:stretch>
            <a:fillRect/>
          </a:stretch>
        </p:blipFill>
        <p:spPr>
          <a:xfrm>
            <a:off x="482600" y="2018158"/>
            <a:ext cx="8178799" cy="2821684"/>
          </a:xfrm>
          <a:prstGeom prst="rect">
            <a:avLst/>
          </a:prstGeom>
        </p:spPr>
      </p:pic>
    </p:spTree>
    <p:extLst>
      <p:ext uri="{BB962C8B-B14F-4D97-AF65-F5344CB8AC3E}">
        <p14:creationId xmlns:p14="http://schemas.microsoft.com/office/powerpoint/2010/main" val="11874010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4F8F6D-F7E4-A2C5-8635-53ABBC0F3DD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7114807-051A-7B0E-15E8-BEDF6AD002BA}"/>
              </a:ext>
            </a:extLst>
          </p:cNvPr>
          <p:cNvPicPr>
            <a:picLocks noChangeAspect="1"/>
          </p:cNvPicPr>
          <p:nvPr/>
        </p:nvPicPr>
        <p:blipFill>
          <a:blip r:embed="rId2"/>
          <a:stretch>
            <a:fillRect/>
          </a:stretch>
        </p:blipFill>
        <p:spPr>
          <a:xfrm>
            <a:off x="482600" y="1956817"/>
            <a:ext cx="8178799" cy="2944366"/>
          </a:xfrm>
          <a:prstGeom prst="rect">
            <a:avLst/>
          </a:prstGeom>
        </p:spPr>
      </p:pic>
      <p:sp>
        <p:nvSpPr>
          <p:cNvPr id="5" name="TextBox 4">
            <a:extLst>
              <a:ext uri="{FF2B5EF4-FFF2-40B4-BE49-F238E27FC236}">
                <a16:creationId xmlns:a16="http://schemas.microsoft.com/office/drawing/2014/main" id="{85417E99-BE4B-B718-6894-FCB2390A9383}"/>
              </a:ext>
            </a:extLst>
          </p:cNvPr>
          <p:cNvSpPr txBox="1"/>
          <p:nvPr/>
        </p:nvSpPr>
        <p:spPr>
          <a:xfrm>
            <a:off x="357759" y="6008608"/>
            <a:ext cx="6448398" cy="369332"/>
          </a:xfrm>
          <a:prstGeom prst="rect">
            <a:avLst/>
          </a:prstGeom>
          <a:noFill/>
        </p:spPr>
        <p:txBody>
          <a:bodyPr wrap="square">
            <a:spAutoFit/>
          </a:bodyPr>
          <a:lstStyle/>
          <a:p>
            <a:r>
              <a:rPr lang="en-IE" dirty="0">
                <a:hlinkClick r:id="rId3"/>
              </a:rPr>
              <a:t>https://polypad.amplify.com/p/XVcULGKkkQj3A</a:t>
            </a:r>
            <a:r>
              <a:rPr lang="en-IE" dirty="0"/>
              <a:t> </a:t>
            </a:r>
          </a:p>
        </p:txBody>
      </p:sp>
    </p:spTree>
    <p:extLst>
      <p:ext uri="{BB962C8B-B14F-4D97-AF65-F5344CB8AC3E}">
        <p14:creationId xmlns:p14="http://schemas.microsoft.com/office/powerpoint/2010/main" val="29584457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0060" y="325369"/>
            <a:ext cx="3276451" cy="1956841"/>
          </a:xfrm>
        </p:spPr>
        <p:txBody>
          <a:bodyPr anchor="b">
            <a:normAutofit/>
          </a:bodyPr>
          <a:lstStyle/>
          <a:p>
            <a:r>
              <a:rPr lang="en-IE" sz="4700"/>
              <a:t>Practical Ideas</a:t>
            </a:r>
          </a:p>
        </p:txBody>
      </p:sp>
      <p:sp>
        <p:nvSpPr>
          <p:cNvPr id="2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80060" y="2872899"/>
            <a:ext cx="3182691" cy="3320668"/>
          </a:xfrm>
        </p:spPr>
        <p:txBody>
          <a:bodyPr>
            <a:normAutofit/>
          </a:bodyPr>
          <a:lstStyle/>
          <a:p>
            <a:pPr>
              <a:lnSpc>
                <a:spcPct val="90000"/>
              </a:lnSpc>
            </a:pPr>
            <a:r>
              <a:rPr lang="en-GB" sz="1900"/>
              <a:t>In how many ways… Is there another way?</a:t>
            </a:r>
          </a:p>
          <a:p>
            <a:pPr>
              <a:lnSpc>
                <a:spcPct val="90000"/>
              </a:lnSpc>
            </a:pPr>
            <a:r>
              <a:rPr lang="en-GB" sz="1900"/>
              <a:t>Group work: Solve an open-ended problem collaboratively</a:t>
            </a:r>
          </a:p>
          <a:p>
            <a:pPr>
              <a:lnSpc>
                <a:spcPct val="90000"/>
              </a:lnSpc>
            </a:pPr>
            <a:r>
              <a:rPr lang="en-GB" sz="1900"/>
              <a:t>'What if' scenarios: Modify a problem and explore results</a:t>
            </a:r>
          </a:p>
          <a:p>
            <a:pPr>
              <a:lnSpc>
                <a:spcPct val="90000"/>
              </a:lnSpc>
            </a:pPr>
            <a:r>
              <a:rPr lang="en-GB" sz="1900"/>
              <a:t>Real-world contexts: E.g., What shapes can you design for a park?</a:t>
            </a:r>
          </a:p>
        </p:txBody>
      </p:sp>
      <p:pic>
        <p:nvPicPr>
          <p:cNvPr id="4" name="Picture 3" descr="A_group_of_students_collaboratively_designing_a_pa_converted.png"/>
          <p:cNvPicPr>
            <a:picLocks noChangeAspect="1"/>
          </p:cNvPicPr>
          <p:nvPr/>
        </p:nvPicPr>
        <p:blipFill>
          <a:blip r:embed="rId2"/>
          <a:srcRect l="11829" r="12944"/>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Hands-on top of each other">
            <a:extLst>
              <a:ext uri="{FF2B5EF4-FFF2-40B4-BE49-F238E27FC236}">
                <a16:creationId xmlns:a16="http://schemas.microsoft.com/office/drawing/2014/main" id="{A56ED2AA-9707-A864-51EC-51894685AD34}"/>
              </a:ext>
            </a:extLst>
          </p:cNvPr>
          <p:cNvPicPr>
            <a:picLocks noChangeAspect="1"/>
          </p:cNvPicPr>
          <p:nvPr/>
        </p:nvPicPr>
        <p:blipFill>
          <a:blip r:embed="rId2"/>
          <a:srcRect l="48990" r="4745" b="1"/>
          <a:stretch/>
        </p:blipFill>
        <p:spPr>
          <a:xfrm>
            <a:off x="1891767" y="10"/>
            <a:ext cx="7252231" cy="6857990"/>
          </a:xfrm>
          <a:prstGeom prst="rect">
            <a:avLst/>
          </a:prstGeom>
        </p:spPr>
      </p:pic>
      <p:sp>
        <p:nvSpPr>
          <p:cNvPr id="44" name="Rectangle 4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6"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28650" y="365125"/>
            <a:ext cx="2866641" cy="1899912"/>
          </a:xfrm>
        </p:spPr>
        <p:txBody>
          <a:bodyPr>
            <a:normAutofit/>
          </a:bodyPr>
          <a:lstStyle/>
          <a:p>
            <a:r>
              <a:rPr lang="en-IE" sz="3500"/>
              <a:t>Overcoming Barriers</a:t>
            </a:r>
          </a:p>
        </p:txBody>
      </p:sp>
      <p:sp>
        <p:nvSpPr>
          <p:cNvPr id="19" name="Content Placeholder 2"/>
          <p:cNvSpPr>
            <a:spLocks noGrp="1"/>
          </p:cNvSpPr>
          <p:nvPr>
            <p:ph idx="1"/>
          </p:nvPr>
        </p:nvSpPr>
        <p:spPr>
          <a:xfrm>
            <a:off x="628650" y="2434201"/>
            <a:ext cx="2866641" cy="3742762"/>
          </a:xfrm>
        </p:spPr>
        <p:txBody>
          <a:bodyPr>
            <a:normAutofit/>
          </a:bodyPr>
          <a:lstStyle/>
          <a:p>
            <a:r>
              <a:rPr lang="en-GB" sz="1700"/>
              <a:t>Challenge: Students are reluctant to engage. Solution: Start with simpler open-ended tasks</a:t>
            </a:r>
          </a:p>
          <a:p>
            <a:r>
              <a:rPr lang="en-GB" sz="1700"/>
              <a:t>Challenge: Time management. Solution: Use strategically during lessons</a:t>
            </a:r>
          </a:p>
          <a:p>
            <a:r>
              <a:rPr lang="en-GB" sz="1700"/>
              <a:t>Challenge: Assessing open-question responses. Solution: Focus on reasoning over correctness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557188"/>
            <a:ext cx="7886700" cy="1133499"/>
          </a:xfrm>
        </p:spPr>
        <p:txBody>
          <a:bodyPr>
            <a:normAutofit/>
          </a:bodyPr>
          <a:lstStyle/>
          <a:p>
            <a:r>
              <a:rPr lang="en-IE" sz="4500"/>
              <a:t>Supporting Materials</a:t>
            </a:r>
          </a:p>
        </p:txBody>
      </p:sp>
      <p:graphicFrame>
        <p:nvGraphicFramePr>
          <p:cNvPr id="5" name="Content Placeholder 2">
            <a:extLst>
              <a:ext uri="{FF2B5EF4-FFF2-40B4-BE49-F238E27FC236}">
                <a16:creationId xmlns:a16="http://schemas.microsoft.com/office/drawing/2014/main" id="{956D041D-9D8A-8CFB-20FB-AC883159DE22}"/>
              </a:ext>
            </a:extLst>
          </p:cNvPr>
          <p:cNvGraphicFramePr>
            <a:graphicFrameLocks noGrp="1"/>
          </p:cNvGraphicFramePr>
          <p:nvPr>
            <p:ph idx="1"/>
            <p:extLst>
              <p:ext uri="{D42A27DB-BD31-4B8C-83A1-F6EECF244321}">
                <p14:modId xmlns:p14="http://schemas.microsoft.com/office/powerpoint/2010/main" val="2147564411"/>
              </p:ext>
            </p:extLst>
          </p:nvPr>
        </p:nvGraphicFramePr>
        <p:xfrm>
          <a:off x="628650" y="1828800"/>
          <a:ext cx="78867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Different colored question marks">
            <a:extLst>
              <a:ext uri="{FF2B5EF4-FFF2-40B4-BE49-F238E27FC236}">
                <a16:creationId xmlns:a16="http://schemas.microsoft.com/office/drawing/2014/main" id="{10727D40-8BF4-ED7E-757B-695C5855577B}"/>
              </a:ext>
            </a:extLst>
          </p:cNvPr>
          <p:cNvPicPr>
            <a:picLocks noChangeAspect="1"/>
          </p:cNvPicPr>
          <p:nvPr/>
        </p:nvPicPr>
        <p:blipFill>
          <a:blip r:embed="rId2"/>
          <a:srcRect l="18386" r="22131"/>
          <a:stretch/>
        </p:blipFill>
        <p:spPr>
          <a:xfrm>
            <a:off x="1891767" y="10"/>
            <a:ext cx="7252231" cy="6857990"/>
          </a:xfrm>
          <a:prstGeom prst="rect">
            <a:avLst/>
          </a:prstGeom>
        </p:spPr>
      </p:pic>
      <p:sp>
        <p:nvSpPr>
          <p:cNvPr id="44" name="Rectangle 4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6"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28650" y="365125"/>
            <a:ext cx="2866641" cy="1899912"/>
          </a:xfrm>
        </p:spPr>
        <p:txBody>
          <a:bodyPr vert="horz" lIns="91440" tIns="45720" rIns="91440" bIns="45720" rtlCol="0">
            <a:normAutofit/>
          </a:bodyPr>
          <a:lstStyle/>
          <a:p>
            <a:pPr defTabSz="914400"/>
            <a:r>
              <a:rPr lang="en-US" sz="3500"/>
              <a:t>Questions?</a:t>
            </a:r>
          </a:p>
        </p:txBody>
      </p:sp>
      <p:sp>
        <p:nvSpPr>
          <p:cNvPr id="7" name="Content Placeholder 6">
            <a:extLst>
              <a:ext uri="{FF2B5EF4-FFF2-40B4-BE49-F238E27FC236}">
                <a16:creationId xmlns:a16="http://schemas.microsoft.com/office/drawing/2014/main" id="{12C2C30E-5DEA-ABED-C774-76C7DBDA99EA}"/>
              </a:ext>
            </a:extLst>
          </p:cNvPr>
          <p:cNvSpPr>
            <a:spLocks noGrp="1"/>
          </p:cNvSpPr>
          <p:nvPr>
            <p:ph idx="1"/>
          </p:nvPr>
        </p:nvSpPr>
        <p:spPr>
          <a:xfrm>
            <a:off x="628650" y="2434201"/>
            <a:ext cx="2866641" cy="3742762"/>
          </a:xfrm>
        </p:spPr>
        <p:txBody>
          <a:bodyPr>
            <a:normAutofit/>
          </a:bodyPr>
          <a:lstStyle/>
          <a:p>
            <a:pPr marL="0" indent="0">
              <a:buNone/>
            </a:pPr>
            <a:endParaRPr lang="en-IE" sz="17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F723CE9-B9B9-61C7-5081-18C591A02F7E}"/>
              </a:ext>
            </a:extLst>
          </p:cNvPr>
          <p:cNvSpPr txBox="1"/>
          <p:nvPr/>
        </p:nvSpPr>
        <p:spPr>
          <a:xfrm>
            <a:off x="178654" y="5283216"/>
            <a:ext cx="8786692" cy="1292662"/>
          </a:xfrm>
          <a:prstGeom prst="rect">
            <a:avLst/>
          </a:prstGeom>
          <a:noFill/>
        </p:spPr>
        <p:txBody>
          <a:bodyPr wrap="square">
            <a:spAutoFit/>
          </a:bodyPr>
          <a:lstStyle/>
          <a:p>
            <a:r>
              <a:rPr lang="en-GB" sz="2400" b="1" dirty="0"/>
              <a:t>Open tasks </a:t>
            </a:r>
            <a:r>
              <a:rPr lang="en-GB" dirty="0"/>
              <a:t>play a crucial role in supporting problem-solving skills in mathematics by fostering creativity, deep thinking, and a more profound understanding of mathematical concepts. In Japanese maths classrooms open ended tasks are extensively used (Becker &amp; Shimada, 1997; Stigler &amp; Hiebert, 1999, 2009). </a:t>
            </a:r>
            <a:endParaRPr lang="en-IE" dirty="0"/>
          </a:p>
        </p:txBody>
      </p:sp>
      <p:pic>
        <p:nvPicPr>
          <p:cNvPr id="7" name="Picture 6">
            <a:extLst>
              <a:ext uri="{FF2B5EF4-FFF2-40B4-BE49-F238E27FC236}">
                <a16:creationId xmlns:a16="http://schemas.microsoft.com/office/drawing/2014/main" id="{4EB32720-FD95-F46B-86BA-5E81F2BD008B}"/>
              </a:ext>
            </a:extLst>
          </p:cNvPr>
          <p:cNvPicPr>
            <a:picLocks noChangeAspect="1"/>
          </p:cNvPicPr>
          <p:nvPr/>
        </p:nvPicPr>
        <p:blipFill>
          <a:blip r:embed="rId3"/>
          <a:stretch>
            <a:fillRect/>
          </a:stretch>
        </p:blipFill>
        <p:spPr>
          <a:xfrm>
            <a:off x="-53788" y="169938"/>
            <a:ext cx="9144000" cy="5012053"/>
          </a:xfrm>
          <a:prstGeom prst="rect">
            <a:avLst/>
          </a:prstGeom>
        </p:spPr>
      </p:pic>
    </p:spTree>
    <p:extLst>
      <p:ext uri="{BB962C8B-B14F-4D97-AF65-F5344CB8AC3E}">
        <p14:creationId xmlns:p14="http://schemas.microsoft.com/office/powerpoint/2010/main" val="4013760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A306729-8663-14E7-E4F9-A1935F583641}"/>
              </a:ext>
            </a:extLst>
          </p:cNvPr>
          <p:cNvSpPr txBox="1"/>
          <p:nvPr/>
        </p:nvSpPr>
        <p:spPr>
          <a:xfrm>
            <a:off x="5036024" y="1934457"/>
            <a:ext cx="3712192" cy="3693319"/>
          </a:xfrm>
          <a:prstGeom prst="rect">
            <a:avLst/>
          </a:prstGeom>
          <a:noFill/>
        </p:spPr>
        <p:txBody>
          <a:bodyPr wrap="square">
            <a:spAutoFit/>
          </a:bodyPr>
          <a:lstStyle/>
          <a:p>
            <a:r>
              <a:rPr lang="en-GB" dirty="0"/>
              <a:t>"The Open-Ended Approach: A New Proposal for Teaching Mathematics" is a seminal work edited by Jerry P. Becker and Shigeru Shimada, published in 1997 by the National Council of Teachers of Mathematics (NCTM). This book introduces the open-ended approach to mathematics education, a method that encourages students to explore multiple solutions to problems, thereby fostering higher-order thinking and problem-solving skills.</a:t>
            </a:r>
          </a:p>
        </p:txBody>
      </p:sp>
      <p:pic>
        <p:nvPicPr>
          <p:cNvPr id="2050" name="Picture 2" descr="The Open-Ended Approach: A New Proposal for Teaching Mathematics: Jerry ...">
            <a:extLst>
              <a:ext uri="{FF2B5EF4-FFF2-40B4-BE49-F238E27FC236}">
                <a16:creationId xmlns:a16="http://schemas.microsoft.com/office/drawing/2014/main" id="{3AA21A49-7718-93ED-4BFD-C598C585B8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79" y="0"/>
            <a:ext cx="45021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1622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33A706-F15C-3358-D487-6E33EE1ED9E2}"/>
              </a:ext>
            </a:extLst>
          </p:cNvPr>
          <p:cNvPicPr>
            <a:picLocks noChangeAspect="1"/>
          </p:cNvPicPr>
          <p:nvPr/>
        </p:nvPicPr>
        <p:blipFill>
          <a:blip r:embed="rId2"/>
          <a:stretch>
            <a:fillRect/>
          </a:stretch>
        </p:blipFill>
        <p:spPr>
          <a:xfrm>
            <a:off x="2151138" y="305515"/>
            <a:ext cx="4674891" cy="3264933"/>
          </a:xfrm>
          <a:prstGeom prst="rect">
            <a:avLst/>
          </a:prstGeom>
        </p:spPr>
      </p:pic>
      <p:pic>
        <p:nvPicPr>
          <p:cNvPr id="5" name="Picture 4">
            <a:extLst>
              <a:ext uri="{FF2B5EF4-FFF2-40B4-BE49-F238E27FC236}">
                <a16:creationId xmlns:a16="http://schemas.microsoft.com/office/drawing/2014/main" id="{B8D129AF-4CFD-AF7B-E7B8-34AEEACE32AF}"/>
              </a:ext>
            </a:extLst>
          </p:cNvPr>
          <p:cNvPicPr>
            <a:picLocks noChangeAspect="1"/>
          </p:cNvPicPr>
          <p:nvPr/>
        </p:nvPicPr>
        <p:blipFill>
          <a:blip r:embed="rId3"/>
          <a:stretch>
            <a:fillRect/>
          </a:stretch>
        </p:blipFill>
        <p:spPr>
          <a:xfrm>
            <a:off x="2156850" y="3975818"/>
            <a:ext cx="2142507" cy="2154199"/>
          </a:xfrm>
          <a:prstGeom prst="rect">
            <a:avLst/>
          </a:prstGeom>
        </p:spPr>
      </p:pic>
      <p:pic>
        <p:nvPicPr>
          <p:cNvPr id="7" name="Picture 6">
            <a:extLst>
              <a:ext uri="{FF2B5EF4-FFF2-40B4-BE49-F238E27FC236}">
                <a16:creationId xmlns:a16="http://schemas.microsoft.com/office/drawing/2014/main" id="{2ECD43D5-B2A3-2668-9EA5-1B7713DD7370}"/>
              </a:ext>
            </a:extLst>
          </p:cNvPr>
          <p:cNvPicPr>
            <a:picLocks noChangeAspect="1"/>
          </p:cNvPicPr>
          <p:nvPr/>
        </p:nvPicPr>
        <p:blipFill>
          <a:blip r:embed="rId4"/>
          <a:stretch>
            <a:fillRect/>
          </a:stretch>
        </p:blipFill>
        <p:spPr>
          <a:xfrm>
            <a:off x="4671830" y="3975818"/>
            <a:ext cx="2154199" cy="2154199"/>
          </a:xfrm>
          <a:prstGeom prst="rect">
            <a:avLst/>
          </a:prstGeom>
        </p:spPr>
      </p:pic>
    </p:spTree>
    <p:extLst>
      <p:ext uri="{BB962C8B-B14F-4D97-AF65-F5344CB8AC3E}">
        <p14:creationId xmlns:p14="http://schemas.microsoft.com/office/powerpoint/2010/main" val="3530154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ack and red squares with black lines&#10;&#10;Description automatically generated with medium confidence">
            <a:extLst>
              <a:ext uri="{FF2B5EF4-FFF2-40B4-BE49-F238E27FC236}">
                <a16:creationId xmlns:a16="http://schemas.microsoft.com/office/drawing/2014/main" id="{D891084D-B7D2-8BAF-E905-DB4A355B3FA9}"/>
              </a:ext>
            </a:extLst>
          </p:cNvPr>
          <p:cNvPicPr>
            <a:picLocks noChangeAspect="1"/>
          </p:cNvPicPr>
          <p:nvPr/>
        </p:nvPicPr>
        <p:blipFill>
          <a:blip r:embed="rId2"/>
          <a:stretch>
            <a:fillRect/>
          </a:stretch>
        </p:blipFill>
        <p:spPr>
          <a:xfrm>
            <a:off x="482600" y="1895476"/>
            <a:ext cx="8178799" cy="3067048"/>
          </a:xfrm>
          <a:prstGeom prst="rect">
            <a:avLst/>
          </a:prstGeom>
        </p:spPr>
      </p:pic>
      <p:sp>
        <p:nvSpPr>
          <p:cNvPr id="5" name="TextBox 4">
            <a:extLst>
              <a:ext uri="{FF2B5EF4-FFF2-40B4-BE49-F238E27FC236}">
                <a16:creationId xmlns:a16="http://schemas.microsoft.com/office/drawing/2014/main" id="{EA52F153-6643-0789-2BDA-7916108E84BC}"/>
              </a:ext>
            </a:extLst>
          </p:cNvPr>
          <p:cNvSpPr txBox="1"/>
          <p:nvPr/>
        </p:nvSpPr>
        <p:spPr>
          <a:xfrm>
            <a:off x="357758" y="5827904"/>
            <a:ext cx="5589683" cy="369332"/>
          </a:xfrm>
          <a:prstGeom prst="rect">
            <a:avLst/>
          </a:prstGeom>
          <a:noFill/>
        </p:spPr>
        <p:txBody>
          <a:bodyPr wrap="square">
            <a:spAutoFit/>
          </a:bodyPr>
          <a:lstStyle/>
          <a:p>
            <a:r>
              <a:rPr lang="en-IE" dirty="0">
                <a:hlinkClick r:id="rId3"/>
              </a:rPr>
              <a:t>https://polypad.amplify.com/p/fv7zhEAsIFSOzA</a:t>
            </a:r>
            <a:r>
              <a:rPr lang="en-IE" dirty="0"/>
              <a:t> </a:t>
            </a:r>
          </a:p>
        </p:txBody>
      </p:sp>
    </p:spTree>
    <p:extLst>
      <p:ext uri="{BB962C8B-B14F-4D97-AF65-F5344CB8AC3E}">
        <p14:creationId xmlns:p14="http://schemas.microsoft.com/office/powerpoint/2010/main" val="221067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C14EBB-2968-1B9D-63B9-BD91AD2D5D7F}"/>
              </a:ext>
            </a:extLst>
          </p:cNvPr>
          <p:cNvSpPr/>
          <p:nvPr/>
        </p:nvSpPr>
        <p:spPr>
          <a:xfrm>
            <a:off x="249565" y="291532"/>
            <a:ext cx="8644870" cy="5401479"/>
          </a:xfrm>
          <a:prstGeom prst="rect">
            <a:avLst/>
          </a:prstGeom>
          <a:noFill/>
        </p:spPr>
        <p:txBody>
          <a:bodyPr wrap="square" lIns="91440" tIns="45720" rIns="91440" bIns="45720">
            <a:spAutoFit/>
          </a:bodyPr>
          <a:lstStyle/>
          <a:p>
            <a:pPr algn="ctr"/>
            <a:r>
              <a:rPr lang="en-US" sz="11500" b="0" cap="none" spc="0" dirty="0">
                <a:ln w="0"/>
                <a:solidFill>
                  <a:schemeClr val="tx1"/>
                </a:solidFill>
                <a:effectLst>
                  <a:outerShdw blurRad="38100" dist="19050" dir="2700000" algn="tl" rotWithShape="0">
                    <a:schemeClr val="dk1">
                      <a:alpha val="40000"/>
                    </a:schemeClr>
                  </a:outerShdw>
                </a:effectLst>
              </a:rPr>
              <a:t>Which is the odd one out: 2, 3, 6, 9?</a:t>
            </a:r>
          </a:p>
        </p:txBody>
      </p:sp>
      <p:sp>
        <p:nvSpPr>
          <p:cNvPr id="4" name="TextBox 3">
            <a:extLst>
              <a:ext uri="{FF2B5EF4-FFF2-40B4-BE49-F238E27FC236}">
                <a16:creationId xmlns:a16="http://schemas.microsoft.com/office/drawing/2014/main" id="{0B4B6572-2F17-A6B8-31F7-4A7872F5E850}"/>
              </a:ext>
            </a:extLst>
          </p:cNvPr>
          <p:cNvSpPr txBox="1"/>
          <p:nvPr/>
        </p:nvSpPr>
        <p:spPr>
          <a:xfrm>
            <a:off x="199598" y="6108343"/>
            <a:ext cx="8944401" cy="369332"/>
          </a:xfrm>
          <a:prstGeom prst="rect">
            <a:avLst/>
          </a:prstGeom>
          <a:noFill/>
        </p:spPr>
        <p:txBody>
          <a:bodyPr wrap="square">
            <a:spAutoFit/>
          </a:bodyPr>
          <a:lstStyle/>
          <a:p>
            <a:r>
              <a:rPr lang="en-GB" dirty="0"/>
              <a:t>"Teaching and Evaluating 'Open-Ended' Problems" by </a:t>
            </a:r>
            <a:r>
              <a:rPr lang="en-GB" dirty="0" err="1"/>
              <a:t>Klavir</a:t>
            </a:r>
            <a:r>
              <a:rPr lang="en-GB" dirty="0"/>
              <a:t> and Hershkovitz (2008)</a:t>
            </a:r>
            <a:endParaRPr lang="en-IE" dirty="0"/>
          </a:p>
        </p:txBody>
      </p:sp>
    </p:spTree>
    <p:extLst>
      <p:ext uri="{BB962C8B-B14F-4D97-AF65-F5344CB8AC3E}">
        <p14:creationId xmlns:p14="http://schemas.microsoft.com/office/powerpoint/2010/main" val="982268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IE" sz="3500" dirty="0">
                <a:solidFill>
                  <a:srgbClr val="FFFFFF"/>
                </a:solidFill>
              </a:rPr>
              <a:t>Why Use Open Questions?</a:t>
            </a:r>
          </a:p>
        </p:txBody>
      </p:sp>
      <p:graphicFrame>
        <p:nvGraphicFramePr>
          <p:cNvPr id="17" name="Content Placeholder 2">
            <a:extLst>
              <a:ext uri="{FF2B5EF4-FFF2-40B4-BE49-F238E27FC236}">
                <a16:creationId xmlns:a16="http://schemas.microsoft.com/office/drawing/2014/main" id="{AAE80688-CF1B-7619-7AD9-907A13486FF5}"/>
              </a:ext>
            </a:extLst>
          </p:cNvPr>
          <p:cNvGraphicFramePr>
            <a:graphicFrameLocks noGrp="1"/>
          </p:cNvGraphicFramePr>
          <p:nvPr>
            <p:ph idx="1"/>
            <p:extLst>
              <p:ext uri="{D42A27DB-BD31-4B8C-83A1-F6EECF244321}">
                <p14:modId xmlns:p14="http://schemas.microsoft.com/office/powerpoint/2010/main" val="3175653961"/>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856B6-8E73-B416-68E9-FDFFEBC6C6BB}"/>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11CA7E-13E3-65EB-71FB-662383A887AE}"/>
              </a:ext>
            </a:extLst>
          </p:cNvPr>
          <p:cNvSpPr>
            <a:spLocks noGrp="1"/>
          </p:cNvSpPr>
          <p:nvPr>
            <p:ph type="title"/>
          </p:nvPr>
        </p:nvSpPr>
        <p:spPr>
          <a:xfrm>
            <a:off x="4885341" y="365125"/>
            <a:ext cx="3630007" cy="1807305"/>
          </a:xfrm>
        </p:spPr>
        <p:txBody>
          <a:bodyPr>
            <a:normAutofit/>
          </a:bodyPr>
          <a:lstStyle/>
          <a:p>
            <a:r>
              <a:rPr lang="en-GB"/>
              <a:t>CBA 1</a:t>
            </a:r>
            <a:endParaRPr lang="en-IE"/>
          </a:p>
        </p:txBody>
      </p:sp>
      <p:pic>
        <p:nvPicPr>
          <p:cNvPr id="5" name="Picture 4">
            <a:extLst>
              <a:ext uri="{FF2B5EF4-FFF2-40B4-BE49-F238E27FC236}">
                <a16:creationId xmlns:a16="http://schemas.microsoft.com/office/drawing/2014/main" id="{4C48A28A-84D1-8F9E-7789-310470516631}"/>
              </a:ext>
            </a:extLst>
          </p:cNvPr>
          <p:cNvPicPr>
            <a:picLocks noChangeAspect="1"/>
          </p:cNvPicPr>
          <p:nvPr/>
        </p:nvPicPr>
        <p:blipFill>
          <a:blip r:embed="rId3"/>
          <a:srcRect l="22937" r="28900" b="-2"/>
          <a:stretch/>
        </p:blipFill>
        <p:spPr>
          <a:xfrm>
            <a:off x="20" y="10"/>
            <a:ext cx="4587406"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A509345F-4265-91B7-DD78-A40073FD783A}"/>
              </a:ext>
            </a:extLst>
          </p:cNvPr>
          <p:cNvSpPr>
            <a:spLocks noGrp="1"/>
          </p:cNvSpPr>
          <p:nvPr>
            <p:ph idx="1"/>
          </p:nvPr>
        </p:nvSpPr>
        <p:spPr>
          <a:xfrm>
            <a:off x="4885341" y="2333297"/>
            <a:ext cx="3630007" cy="3843666"/>
          </a:xfrm>
        </p:spPr>
        <p:txBody>
          <a:bodyPr>
            <a:normAutofit/>
          </a:bodyPr>
          <a:lstStyle/>
          <a:p>
            <a:pPr marL="0" indent="0">
              <a:buNone/>
            </a:pPr>
            <a:r>
              <a:rPr lang="en-GB" sz="1700" dirty="0"/>
              <a:t>The NCCA recommends the use of rich task-based learning experiences in preparing students for Classroom Based Assessment (CBA) 1 - Mathematical Investigation. CBA 1 provides an opportunity for teachers to engage students in open-ended problem-solving tasks. The CBA 1 Features of Quality (below) make it explicit that students should use multiple representations and schematic representations in their Mathematical Investigations (JCT, 2019)</a:t>
            </a:r>
            <a:endParaRPr lang="en-IE" sz="1700" dirty="0"/>
          </a:p>
        </p:txBody>
      </p:sp>
    </p:spTree>
    <p:extLst>
      <p:ext uri="{BB962C8B-B14F-4D97-AF65-F5344CB8AC3E}">
        <p14:creationId xmlns:p14="http://schemas.microsoft.com/office/powerpoint/2010/main" val="21077119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1151</Words>
  <Application>Microsoft Office PowerPoint</Application>
  <PresentationFormat>On-screen Show (4:3)</PresentationFormat>
  <Paragraphs>56</Paragraphs>
  <Slides>28</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Aptos</vt:lpstr>
      <vt:lpstr>Arial</vt:lpstr>
      <vt:lpstr>Calibri</vt:lpstr>
      <vt:lpstr>Office Theme</vt:lpstr>
      <vt:lpstr>Open Tasks in Mathematics: Fostering Thinking and Problem- Solving Skills.</vt:lpstr>
      <vt:lpstr>Defining Open Questions in Maths</vt:lpstr>
      <vt:lpstr>PowerPoint Presentation</vt:lpstr>
      <vt:lpstr>PowerPoint Presentation</vt:lpstr>
      <vt:lpstr>PowerPoint Presentation</vt:lpstr>
      <vt:lpstr>PowerPoint Presentation</vt:lpstr>
      <vt:lpstr>PowerPoint Presentation</vt:lpstr>
      <vt:lpstr>Why Use Open Questions?</vt:lpstr>
      <vt:lpstr>CBA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Practical Ideas</vt:lpstr>
      <vt:lpstr>Overcoming Barriers</vt:lpstr>
      <vt:lpstr>Supporting Materials</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Aidan Roche</cp:lastModifiedBy>
  <cp:revision>3</cp:revision>
  <dcterms:created xsi:type="dcterms:W3CDTF">2013-01-27T09:14:16Z</dcterms:created>
  <dcterms:modified xsi:type="dcterms:W3CDTF">2024-11-22T15:21:31Z</dcterms:modified>
  <cp:category/>
</cp:coreProperties>
</file>