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2" r:id="rId26"/>
    <p:sldId id="281" r:id="rId27"/>
    <p:sldId id="283" r:id="rId28"/>
    <p:sldId id="280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DEF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1016" y="6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99641-6038-AE1C-B504-E5FDAE810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DD85D6-675A-ED40-AD0E-5E11D2FBB2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07C63-272A-6724-A470-B3AC45A16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29B62-89DB-4496-BAB5-F7A7BE30639E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05A19-AC05-2B32-8CCE-5DFFEA917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FDB6D-3650-36DB-A662-53389B6C7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1BFA7-5A80-44BE-8735-7853C7828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41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443BF-80D6-5CA2-5168-822D00F5A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3FC1D2-7D0D-FF43-AC10-47C01DD5D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866F1-73EA-64E4-D40E-1F6A37542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29B62-89DB-4496-BAB5-F7A7BE30639E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D1D2E-892E-DA85-850D-81DA57766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4462B-DDBF-E299-727B-9C8834777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1BFA7-5A80-44BE-8735-7853C7828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608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739548-11EC-55F2-3B34-FDDC4FDB82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A6C282-99E3-6A09-9255-D90520396B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1EB2B9-128E-4FBD-E4AB-C20AA9D70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29B62-89DB-4496-BAB5-F7A7BE30639E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F783D3-B207-BD79-5C21-97858828A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5CFF3-663F-F451-FC9F-B9294D9B5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1BFA7-5A80-44BE-8735-7853C7828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50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74984-B082-CB4E-39D6-25D064B96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21A94-3FAD-2EB9-4B54-98FC0F0DF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B9C67-B6AD-D89B-EA72-49169539C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29B62-89DB-4496-BAB5-F7A7BE30639E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E6089D-EC32-F59D-9F77-9AB7A174A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FCB41B-ABF7-F6D0-D18E-944AB8200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1BFA7-5A80-44BE-8735-7853C7828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46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F68FB-DEAF-EB58-7215-D80BCF97B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01828-669F-0EDF-2785-FE471DE4A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B6318-A20A-1B8B-8808-5E94A66C9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29B62-89DB-4496-BAB5-F7A7BE30639E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AC974-CBB7-D86D-7306-5B601E8FB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E9AEBE-AC0E-E766-475D-BE4298929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1BFA7-5A80-44BE-8735-7853C7828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777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0E961-55A4-8DF9-BEFA-DCE16F87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A9184-AE85-D75A-545C-3571164DA7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E295B6-20B0-8B28-9496-6C62E47C1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CA720A-E714-E984-1B27-89D13F099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29B62-89DB-4496-BAB5-F7A7BE30639E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54A24E-24A7-6030-9F13-EC18734C7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6A9FC8-B53C-4772-C464-1C3DB12D8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1BFA7-5A80-44BE-8735-7853C7828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874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7758D-047F-511F-D7D5-F4EBD9772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5C7B64-1386-C9EE-1E98-9D2CF7073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C35C9-97FC-AA0C-CAC2-062096163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B31A56-41ED-2AC3-90E4-C293DB6A5D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AD734D-B892-9429-929C-2C43D70BBD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1C991C-2453-8182-7853-3E4D23010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29B62-89DB-4496-BAB5-F7A7BE30639E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119A9E-8913-08EF-C7AA-65DCFDB27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A89577-8195-FA5E-30A6-049F9B3D9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1BFA7-5A80-44BE-8735-7853C7828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845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9E178-EC35-481C-6088-E377612E4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9FD82B-C914-C7BE-A237-E5B5BBDFD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29B62-89DB-4496-BAB5-F7A7BE30639E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C0E30-D0FF-D78C-B03E-724425555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D76FCD-9E6E-259C-3304-267678A25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1BFA7-5A80-44BE-8735-7853C7828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21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B0CEDF-7193-43C6-DC4F-5D642DEAB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29B62-89DB-4496-BAB5-F7A7BE30639E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411BFD-C75C-5175-3BB3-9835CAC67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3DC3E-953A-F63F-8824-65BF576F6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1BFA7-5A80-44BE-8735-7853C7828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920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EAEC7-DE4D-563D-ABD3-FD7B7DB0C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E845E-9B4F-B883-27AA-1288E1F52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261E3A-A454-4A3C-A941-501CA11855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31B59-C4E1-D4A7-2AEC-B5CA201F7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29B62-89DB-4496-BAB5-F7A7BE30639E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0000FC-EB2D-5F26-E476-491833565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7560CF-A5FA-2C17-DF78-E381B24C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1BFA7-5A80-44BE-8735-7853C7828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025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D4CD1-58A6-803B-B7CA-D7FC07C65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001883-CAF2-F809-5585-B5F3F5B61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C8E487-D1A9-92CB-2767-9895F2851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62798-F6B6-956B-4DD9-1A491DFC7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29B62-89DB-4496-BAB5-F7A7BE30639E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0E8BB5-EF84-AA13-2919-2E8C56BA4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DF24DB-2E89-8F1A-3A65-EA696D9E3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1BFA7-5A80-44BE-8735-7853C7828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4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EB7422-8C68-B802-2A5C-BD58605C3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41EFD-45D5-813A-CCC3-E26C71EF7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96680-C739-2866-58CC-EFE4131F1C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29B62-89DB-4496-BAB5-F7A7BE30639E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3403F-4089-D2CA-724D-259126F475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A5C74-105E-B902-E443-146C2BF93F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1BFA7-5A80-44BE-8735-7853C7828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58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eneral-southerner.blogspot.com/2018/07/the-school-system-we-should-have-in.html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www.solutiontree.com/dividing_fractions_in_context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vgsilh.com/image/1296538.html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sporcenaluk@gmail.com" TargetMode="Externa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qr-code-png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writing on a chalkboard&#10;&#10;Description automatically generated">
            <a:extLst>
              <a:ext uri="{FF2B5EF4-FFF2-40B4-BE49-F238E27FC236}">
                <a16:creationId xmlns:a16="http://schemas.microsoft.com/office/drawing/2014/main" id="{BD428B80-DD19-E39F-C427-E975B217ADD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659" y="0"/>
            <a:ext cx="12192000" cy="81273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6563A4-91AC-46E9-1E76-88182686D0C3}"/>
              </a:ext>
            </a:extLst>
          </p:cNvPr>
          <p:cNvSpPr txBox="1"/>
          <p:nvPr/>
        </p:nvSpPr>
        <p:spPr>
          <a:xfrm>
            <a:off x="0" y="0"/>
            <a:ext cx="12192000" cy="1446550"/>
          </a:xfrm>
          <a:prstGeom prst="rect">
            <a:avLst/>
          </a:prstGeom>
          <a:solidFill>
            <a:srgbClr val="EDEF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Increasing 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Rigor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in Mathematics Lessons Beginning at the Primary Level </a:t>
            </a:r>
          </a:p>
        </p:txBody>
      </p:sp>
    </p:spTree>
    <p:extLst>
      <p:ext uri="{BB962C8B-B14F-4D97-AF65-F5344CB8AC3E}">
        <p14:creationId xmlns:p14="http://schemas.microsoft.com/office/powerpoint/2010/main" val="4089644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hild playing with a board&#10;&#10;Description automatically generated with medium confidence">
            <a:extLst>
              <a:ext uri="{FF2B5EF4-FFF2-40B4-BE49-F238E27FC236}">
                <a16:creationId xmlns:a16="http://schemas.microsoft.com/office/drawing/2014/main" id="{4AC998DB-0A88-85E8-1E0E-78DE0BBDB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80000" y="1016000"/>
            <a:ext cx="8128000" cy="609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ADCBF7-1F54-BFFE-48A2-A8E5647B4760}"/>
              </a:ext>
            </a:extLst>
          </p:cNvPr>
          <p:cNvSpPr txBox="1"/>
          <p:nvPr/>
        </p:nvSpPr>
        <p:spPr>
          <a:xfrm>
            <a:off x="161544" y="91440"/>
            <a:ext cx="5864352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t>Focus on developing students as mathematicians with </a:t>
            </a:r>
            <a:r>
              <a:rPr lang="en-US" sz="2800" b="1" dirty="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t>mathematical proficiency</a:t>
            </a:r>
          </a:p>
          <a:p>
            <a:endParaRPr lang="en-US" sz="3600" dirty="0"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t>Connect information</a:t>
            </a:r>
          </a:p>
          <a:p>
            <a:endParaRPr lang="en-US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t>Communicate</a:t>
            </a:r>
          </a:p>
          <a:p>
            <a:endParaRPr lang="en-US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t>Construct and justify arguments</a:t>
            </a:r>
          </a:p>
          <a:p>
            <a:endParaRPr lang="en-US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t>Analyse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t> solutions (theirs and others)</a:t>
            </a:r>
          </a:p>
        </p:txBody>
      </p:sp>
    </p:spTree>
    <p:extLst>
      <p:ext uri="{BB962C8B-B14F-4D97-AF65-F5344CB8AC3E}">
        <p14:creationId xmlns:p14="http://schemas.microsoft.com/office/powerpoint/2010/main" val="1108234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igh angle view of a city&#10;&#10;Description automatically generated">
            <a:extLst>
              <a:ext uri="{FF2B5EF4-FFF2-40B4-BE49-F238E27FC236}">
                <a16:creationId xmlns:a16="http://schemas.microsoft.com/office/drawing/2014/main" id="{C0CB4EE8-3D27-8CE1-0322-817EB95EC3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8078763"/>
          </a:xfrm>
          <a:prstGeom prst="rect">
            <a:avLst/>
          </a:prstGeom>
        </p:spPr>
      </p:pic>
      <p:pic>
        <p:nvPicPr>
          <p:cNvPr id="5" name="Picture 4" descr="A construction site with a roller coaster&#10;&#10;Description automatically generated">
            <a:extLst>
              <a:ext uri="{FF2B5EF4-FFF2-40B4-BE49-F238E27FC236}">
                <a16:creationId xmlns:a16="http://schemas.microsoft.com/office/drawing/2014/main" id="{E3843EBC-6C31-9CC6-5E80-C0E32B03F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25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0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hand holding a pencil&#10;&#10;Description automatically generated">
            <a:extLst>
              <a:ext uri="{FF2B5EF4-FFF2-40B4-BE49-F238E27FC236}">
                <a16:creationId xmlns:a16="http://schemas.microsoft.com/office/drawing/2014/main" id="{E7A90142-EFE2-8AF7-9238-3241D2B695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5"/>
          <a:stretch/>
        </p:blipFill>
        <p:spPr>
          <a:xfrm>
            <a:off x="0" y="-620970"/>
            <a:ext cx="12192000" cy="74789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DC652F-F505-859F-A981-F192FEECFC27}"/>
              </a:ext>
            </a:extLst>
          </p:cNvPr>
          <p:cNvSpPr txBox="1"/>
          <p:nvPr/>
        </p:nvSpPr>
        <p:spPr>
          <a:xfrm>
            <a:off x="484632" y="-310485"/>
            <a:ext cx="905256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 a picture of what a classroom might look like (at any level) with: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Productive disposition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Equity and access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Real-world mathematics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Growth mindset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Development of 21st-century skills</a:t>
            </a:r>
          </a:p>
        </p:txBody>
      </p:sp>
    </p:spTree>
    <p:extLst>
      <p:ext uri="{BB962C8B-B14F-4D97-AF65-F5344CB8AC3E}">
        <p14:creationId xmlns:p14="http://schemas.microsoft.com/office/powerpoint/2010/main" val="3221301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ey, now... This is hard work! - Annoyed Picard | Make a Meme">
            <a:extLst>
              <a:ext uri="{FF2B5EF4-FFF2-40B4-BE49-F238E27FC236}">
                <a16:creationId xmlns:a16="http://schemas.microsoft.com/office/drawing/2014/main" id="{9243B292-109E-8D12-530F-C5AD23C7C0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28"/>
          <a:stretch/>
        </p:blipFill>
        <p:spPr bwMode="auto">
          <a:xfrm>
            <a:off x="0" y="0"/>
            <a:ext cx="7607808" cy="686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E1A1D9-3248-1F2F-5F56-791751A9BB7E}"/>
              </a:ext>
            </a:extLst>
          </p:cNvPr>
          <p:cNvSpPr txBox="1"/>
          <p:nvPr/>
        </p:nvSpPr>
        <p:spPr>
          <a:xfrm>
            <a:off x="7952232" y="1545544"/>
            <a:ext cx="413613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How can I find 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 integrate this into my already 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schedule and classroom?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123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aron Burr, Sir | Alexander hamilton, Hamilton, Aaron burr">
            <a:extLst>
              <a:ext uri="{FF2B5EF4-FFF2-40B4-BE49-F238E27FC236}">
                <a16:creationId xmlns:a16="http://schemas.microsoft.com/office/drawing/2014/main" id="{CE9E4521-1314-A272-B9B4-81329F6B8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EA478E-B4C1-A932-029D-CE8702D3910D}"/>
              </a:ext>
            </a:extLst>
          </p:cNvPr>
          <p:cNvSpPr txBox="1"/>
          <p:nvPr/>
        </p:nvSpPr>
        <p:spPr>
          <a:xfrm>
            <a:off x="1563624" y="4480560"/>
            <a:ext cx="1210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Less Can Be More in Teaching Mathematics</a:t>
            </a:r>
          </a:p>
        </p:txBody>
      </p:sp>
    </p:spTree>
    <p:extLst>
      <p:ext uri="{BB962C8B-B14F-4D97-AF65-F5344CB8AC3E}">
        <p14:creationId xmlns:p14="http://schemas.microsoft.com/office/powerpoint/2010/main" val="11967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eacher teaching students in a classroom&#10;&#10;Description automatically generated">
            <a:extLst>
              <a:ext uri="{FF2B5EF4-FFF2-40B4-BE49-F238E27FC236}">
                <a16:creationId xmlns:a16="http://schemas.microsoft.com/office/drawing/2014/main" id="{FE09C66B-E1E6-2C5A-FF54-A832EB2B21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5874" r="14849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B964FD-EDDB-61BE-3CD0-578DD727A9BE}"/>
              </a:ext>
            </a:extLst>
          </p:cNvPr>
          <p:cNvSpPr txBox="1"/>
          <p:nvPr/>
        </p:nvSpPr>
        <p:spPr>
          <a:xfrm>
            <a:off x="6199632" y="181957"/>
            <a:ext cx="5788152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 Is More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Foster productive struggle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Facilitate conversations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Avoid “lifesaver” mentality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Use “just-in-time” scaffolding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Use purposefully planned questions in lessons to help with all the above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433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Knowledge of London: Training to be a London Cabbie | View from the  Mirror">
            <a:extLst>
              <a:ext uri="{FF2B5EF4-FFF2-40B4-BE49-F238E27FC236}">
                <a16:creationId xmlns:a16="http://schemas.microsoft.com/office/drawing/2014/main" id="{32EA28FE-8888-2D6A-CC70-0DA1DC98B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23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206F5D-4900-2961-1E4A-3B3E00314FC6}"/>
              </a:ext>
            </a:extLst>
          </p:cNvPr>
          <p:cNvSpPr txBox="1"/>
          <p:nvPr/>
        </p:nvSpPr>
        <p:spPr>
          <a:xfrm>
            <a:off x="8494776" y="511141"/>
            <a:ext cx="349300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Productive Struggle</a:t>
            </a:r>
          </a:p>
          <a:p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Helps us learn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Helps our brains grow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 a growth mindset mentality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7061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F3D12-C27F-5B61-0B68-7C78248B8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in front of a group of students&#10;&#10;Description automatically generated">
            <a:extLst>
              <a:ext uri="{FF2B5EF4-FFF2-40B4-BE49-F238E27FC236}">
                <a16:creationId xmlns:a16="http://schemas.microsoft.com/office/drawing/2014/main" id="{11665965-E6D9-D4AA-FEE6-1789B605F3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9384" y="0"/>
            <a:ext cx="10287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6B1296-C7AB-FC2D-499D-4F5583E9D591}"/>
              </a:ext>
            </a:extLst>
          </p:cNvPr>
          <p:cNvSpPr txBox="1"/>
          <p:nvPr/>
        </p:nvSpPr>
        <p:spPr>
          <a:xfrm>
            <a:off x="8494776" y="501997"/>
            <a:ext cx="349300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Facilitate Conversations</a:t>
            </a:r>
          </a:p>
          <a:p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us to learn student understanding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 ideas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students process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121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C7445-3D89-F5FE-89ED-312EEB372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view of the water from a boat&#10;&#10;Description automatically generated">
            <a:extLst>
              <a:ext uri="{FF2B5EF4-FFF2-40B4-BE49-F238E27FC236}">
                <a16:creationId xmlns:a16="http://schemas.microsoft.com/office/drawing/2014/main" id="{CD522FC6-95E1-E59C-FDD9-D3794AADB8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90" b="23388"/>
          <a:stretch/>
        </p:blipFill>
        <p:spPr>
          <a:xfrm>
            <a:off x="-490605" y="-1"/>
            <a:ext cx="8601334" cy="68580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80524C-6E47-9874-19AE-7D862307023E}"/>
              </a:ext>
            </a:extLst>
          </p:cNvPr>
          <p:cNvSpPr txBox="1"/>
          <p:nvPr/>
        </p:nvSpPr>
        <p:spPr>
          <a:xfrm>
            <a:off x="8494776" y="501997"/>
            <a:ext cx="349300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the “lifesaver” mentality</a:t>
            </a:r>
          </a:p>
          <a:p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 students that “aha” moment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 them to experience the joy of learning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855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6F580-2659-0A87-4CF0-3BA794C45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B11EC0-1E0A-8DCC-BCFD-6D13533055DA}"/>
              </a:ext>
            </a:extLst>
          </p:cNvPr>
          <p:cNvSpPr txBox="1"/>
          <p:nvPr/>
        </p:nvSpPr>
        <p:spPr>
          <a:xfrm>
            <a:off x="8494776" y="501997"/>
            <a:ext cx="349300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Just-in-Time Scaffolding</a:t>
            </a:r>
          </a:p>
          <a:p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Scaffold when students need it, not before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Scaffold for individual students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hourglass with red sand&#10;&#10;Description automatically generated">
            <a:extLst>
              <a:ext uri="{FF2B5EF4-FFF2-40B4-BE49-F238E27FC236}">
                <a16:creationId xmlns:a16="http://schemas.microsoft.com/office/drawing/2014/main" id="{853A365F-85F0-83CD-CCCE-C62A4027C9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55"/>
          <a:stretch/>
        </p:blipFill>
        <p:spPr>
          <a:xfrm>
            <a:off x="0" y="-191"/>
            <a:ext cx="80453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02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wo women wearing bright colored shirts and matching necklaces&#10;&#10;Description automatically generated with medium confidence">
            <a:extLst>
              <a:ext uri="{FF2B5EF4-FFF2-40B4-BE49-F238E27FC236}">
                <a16:creationId xmlns:a16="http://schemas.microsoft.com/office/drawing/2014/main" id="{F0CB8282-13E9-B3A2-54AA-8AEC99411D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47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6F0D91-F24C-F1FB-C2E9-7F12D4FE4824}"/>
              </a:ext>
            </a:extLst>
          </p:cNvPr>
          <p:cNvSpPr txBox="1"/>
          <p:nvPr/>
        </p:nvSpPr>
        <p:spPr>
          <a:xfrm>
            <a:off x="146304" y="181957"/>
            <a:ext cx="562356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Sarah Porcenaluk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Primary Teacher in the U.S.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Instructional Mathematics Coach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MEd in Mathematics and Science Education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PhD Student and Lecturer at University of Galway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547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D84AF-AA15-849D-4B0B-504F38039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5AB5B9-E13A-040E-DEC1-2D90E2AF91D5}"/>
              </a:ext>
            </a:extLst>
          </p:cNvPr>
          <p:cNvSpPr txBox="1"/>
          <p:nvPr/>
        </p:nvSpPr>
        <p:spPr>
          <a:xfrm>
            <a:off x="8398523" y="363915"/>
            <a:ext cx="349300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Questions in Greater Amounts</a:t>
            </a:r>
          </a:p>
          <a:p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student thinking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Allows processing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Collaboration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Promote critical thinking skills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question mark drawn on a blackboard&#10;&#10;Description automatically generated">
            <a:extLst>
              <a:ext uri="{FF2B5EF4-FFF2-40B4-BE49-F238E27FC236}">
                <a16:creationId xmlns:a16="http://schemas.microsoft.com/office/drawing/2014/main" id="{AC6051A5-3F6D-696E-C173-9104885853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9"/>
          <a:stretch/>
        </p:blipFill>
        <p:spPr>
          <a:xfrm>
            <a:off x="0" y="0"/>
            <a:ext cx="8053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895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with a dinosaur&#10;&#10;Description automatically generated">
            <a:extLst>
              <a:ext uri="{FF2B5EF4-FFF2-40B4-BE49-F238E27FC236}">
                <a16:creationId xmlns:a16="http://schemas.microsoft.com/office/drawing/2014/main" id="{BC21E8AD-77E6-7874-5671-10CAA95DF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63" y="1285874"/>
            <a:ext cx="4774031" cy="47740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DA3F49-0A3E-E036-12BF-8C921261640B}"/>
              </a:ext>
            </a:extLst>
          </p:cNvPr>
          <p:cNvSpPr txBox="1"/>
          <p:nvPr/>
        </p:nvSpPr>
        <p:spPr>
          <a:xfrm>
            <a:off x="5245768" y="320842"/>
            <a:ext cx="715477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accent6">
                    <a:lumMod val="50000"/>
                  </a:schemeClr>
                </a:solidFill>
              </a:rPr>
              <a:t>BRAIN BREAK</a:t>
            </a:r>
          </a:p>
          <a:p>
            <a:endParaRPr lang="en-US" sz="6600" dirty="0"/>
          </a:p>
          <a:p>
            <a:r>
              <a:rPr lang="en-US" sz="6600" dirty="0"/>
              <a:t>Scan the QR Code</a:t>
            </a:r>
          </a:p>
          <a:p>
            <a:endParaRPr lang="en-US" sz="6600" dirty="0"/>
          </a:p>
          <a:p>
            <a:r>
              <a:rPr lang="en-US" sz="6600" dirty="0"/>
              <a:t>Draw the images requested</a:t>
            </a:r>
          </a:p>
        </p:txBody>
      </p:sp>
    </p:spTree>
    <p:extLst>
      <p:ext uri="{BB962C8B-B14F-4D97-AF65-F5344CB8AC3E}">
        <p14:creationId xmlns:p14="http://schemas.microsoft.com/office/powerpoint/2010/main" val="3823791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rue that. | Big bang theory memes, Big bang theory quotes, Big bang theory  funny">
            <a:extLst>
              <a:ext uri="{FF2B5EF4-FFF2-40B4-BE49-F238E27FC236}">
                <a16:creationId xmlns:a16="http://schemas.microsoft.com/office/drawing/2014/main" id="{EBB2DF09-D7CA-011A-517F-9568BF4821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5"/>
          <a:stretch/>
        </p:blipFill>
        <p:spPr bwMode="auto">
          <a:xfrm>
            <a:off x="16042" y="0"/>
            <a:ext cx="64004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DE0E4D-D8B3-977F-2204-B78FE6695FAF}"/>
              </a:ext>
            </a:extLst>
          </p:cNvPr>
          <p:cNvSpPr txBox="1"/>
          <p:nvPr/>
        </p:nvSpPr>
        <p:spPr>
          <a:xfrm>
            <a:off x="6698058" y="428178"/>
            <a:ext cx="528539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Solve the Fractions Problem</a:t>
            </a:r>
          </a:p>
          <a:p>
            <a:endParaRPr lang="en-US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might students succeed?</a:t>
            </a:r>
          </a:p>
          <a:p>
            <a:endParaRPr lang="en-US" sz="4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might students struggle?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0705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275CB2-EFE4-CB99-42D0-E497B725382D}"/>
              </a:ext>
            </a:extLst>
          </p:cNvPr>
          <p:cNvSpPr txBox="1"/>
          <p:nvPr/>
        </p:nvSpPr>
        <p:spPr>
          <a:xfrm>
            <a:off x="561473" y="700843"/>
            <a:ext cx="1148614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Douglas ordered 5 small pizzas during the great pizza sale. He ate 1/6 of one pizza and wants to freeze the remaining 4 5/6 pizzas.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D91DD9-64BD-CE57-BD96-DCBDF37DF6CE}"/>
              </a:ext>
            </a:extLst>
          </p:cNvPr>
          <p:cNvSpPr txBox="1"/>
          <p:nvPr/>
        </p:nvSpPr>
        <p:spPr>
          <a:xfrm>
            <a:off x="561473" y="3429000"/>
            <a:ext cx="1119739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Douglas freezes the remaining pizza in serving-size bags. A serving is 2/3 of a pizza.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How many servings can he make if he uses up all the pizza? </a:t>
            </a:r>
          </a:p>
        </p:txBody>
      </p:sp>
    </p:spTree>
    <p:extLst>
      <p:ext uri="{BB962C8B-B14F-4D97-AF65-F5344CB8AC3E}">
        <p14:creationId xmlns:p14="http://schemas.microsoft.com/office/powerpoint/2010/main" val="21116338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228004-A621-BB33-9CD7-E9D3FCBA9246}"/>
              </a:ext>
            </a:extLst>
          </p:cNvPr>
          <p:cNvSpPr txBox="1"/>
          <p:nvPr/>
        </p:nvSpPr>
        <p:spPr>
          <a:xfrm>
            <a:off x="352925" y="288758"/>
            <a:ext cx="11149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Types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924626-02C2-6276-106F-2B4F053F5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910" y="1045284"/>
            <a:ext cx="8274290" cy="602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073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79476-9410-6EE2-3C5B-76DB086C9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17B50D-F644-423A-B713-BAEB53EE984F}"/>
              </a:ext>
            </a:extLst>
          </p:cNvPr>
          <p:cNvSpPr txBox="1"/>
          <p:nvPr/>
        </p:nvSpPr>
        <p:spPr>
          <a:xfrm>
            <a:off x="352925" y="288758"/>
            <a:ext cx="11149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 Questions for the Pizza Task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B6CCAD-2D9B-01A7-214F-CB2F6ECF7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910" y="1045284"/>
            <a:ext cx="8274290" cy="602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831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9F35F-F0F0-9225-BC42-88DA3E567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A11E7D-8CA8-51B6-E41E-4CA1FA336745}"/>
              </a:ext>
            </a:extLst>
          </p:cNvPr>
          <p:cNvSpPr txBox="1"/>
          <p:nvPr/>
        </p:nvSpPr>
        <p:spPr>
          <a:xfrm>
            <a:off x="352925" y="288758"/>
            <a:ext cx="11149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 Questions for the Pizza Task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2CB395E-E93E-C448-B06B-2326AA33C1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278987"/>
              </p:ext>
            </p:extLst>
          </p:nvPr>
        </p:nvGraphicFramePr>
        <p:xfrm>
          <a:off x="1970506" y="1008424"/>
          <a:ext cx="8250988" cy="58495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25494">
                  <a:extLst>
                    <a:ext uri="{9D8B030D-6E8A-4147-A177-3AD203B41FA5}">
                      <a16:colId xmlns:a16="http://schemas.microsoft.com/office/drawing/2014/main" val="1000558405"/>
                    </a:ext>
                  </a:extLst>
                </a:gridCol>
                <a:gridCol w="4125494">
                  <a:extLst>
                    <a:ext uri="{9D8B030D-6E8A-4147-A177-3AD203B41FA5}">
                      <a16:colId xmlns:a16="http://schemas.microsoft.com/office/drawing/2014/main" val="2192277926"/>
                    </a:ext>
                  </a:extLst>
                </a:gridCol>
              </a:tblGrid>
              <a:tr h="292478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Gathering Info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Probing Thinking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5854886"/>
                  </a:ext>
                </a:extLst>
              </a:tr>
              <a:tr h="292478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Making Thinking Visible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Reflection</a:t>
                      </a:r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58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1971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FA741-F215-2AD0-1677-E48CADF86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rue that. | Big bang theory memes, Big bang theory quotes, Big bang theory  funny">
            <a:hlinkClick r:id="rId2"/>
            <a:extLst>
              <a:ext uri="{FF2B5EF4-FFF2-40B4-BE49-F238E27FC236}">
                <a16:creationId xmlns:a16="http://schemas.microsoft.com/office/drawing/2014/main" id="{7F193712-221E-9171-8B20-5100C05470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5"/>
          <a:stretch/>
        </p:blipFill>
        <p:spPr bwMode="auto">
          <a:xfrm>
            <a:off x="16042" y="0"/>
            <a:ext cx="64004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BFD4D1-569A-DEE3-95B1-845873D2E5F5}"/>
              </a:ext>
            </a:extLst>
          </p:cNvPr>
          <p:cNvSpPr txBox="1"/>
          <p:nvPr/>
        </p:nvSpPr>
        <p:spPr>
          <a:xfrm>
            <a:off x="6698058" y="428178"/>
            <a:ext cx="5285393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see it in action!</a:t>
            </a:r>
          </a:p>
          <a:p>
            <a:endParaRPr lang="en-US" sz="3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notice the teacher doing?</a:t>
            </a:r>
          </a:p>
          <a:p>
            <a:endParaRPr lang="en-US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notice the teacher doing?</a:t>
            </a:r>
          </a:p>
          <a:p>
            <a:endParaRPr lang="en-US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questions/answers are there? </a:t>
            </a:r>
          </a:p>
          <a:p>
            <a:endParaRPr lang="en-US" sz="4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630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ast Food FAILS: Ads vs Reality | Bored Panda">
            <a:extLst>
              <a:ext uri="{FF2B5EF4-FFF2-40B4-BE49-F238E27FC236}">
                <a16:creationId xmlns:a16="http://schemas.microsoft.com/office/drawing/2014/main" id="{59871FBF-3D23-E7C1-87BE-3D3F1EBF5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980" y="429006"/>
            <a:ext cx="9727692" cy="629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7270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61544D-B4EE-AE2A-F5D0-827D6A01A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0"/>
            <a:ext cx="6096000" cy="84557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1E9069-E633-E9CD-A2E3-1E3957553F53}"/>
              </a:ext>
            </a:extLst>
          </p:cNvPr>
          <p:cNvSpPr txBox="1"/>
          <p:nvPr/>
        </p:nvSpPr>
        <p:spPr>
          <a:xfrm>
            <a:off x="315546" y="684210"/>
            <a:ext cx="5285393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takes time</a:t>
            </a:r>
          </a:p>
          <a:p>
            <a:endParaRPr lang="en-US" sz="3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takes patience</a:t>
            </a:r>
          </a:p>
          <a:p>
            <a:endParaRPr lang="en-US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is incremental</a:t>
            </a:r>
          </a:p>
          <a:p>
            <a:endParaRPr lang="en-US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is complex</a:t>
            </a:r>
          </a:p>
          <a:p>
            <a:endParaRPr lang="en-US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is messy</a:t>
            </a:r>
          </a:p>
          <a:p>
            <a:endParaRPr lang="en-US" sz="4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159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art board with a yellow arrow in the center&#10;&#10;Description automatically generated">
            <a:extLst>
              <a:ext uri="{FF2B5EF4-FFF2-40B4-BE49-F238E27FC236}">
                <a16:creationId xmlns:a16="http://schemas.microsoft.com/office/drawing/2014/main" id="{5AE1A0CA-CF34-A0E6-95C9-E1AF2C4478A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320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FF4662-07F6-0573-BBAA-567CAEE842DA}"/>
              </a:ext>
            </a:extLst>
          </p:cNvPr>
          <p:cNvSpPr txBox="1"/>
          <p:nvPr/>
        </p:nvSpPr>
        <p:spPr>
          <a:xfrm>
            <a:off x="0" y="3081528"/>
            <a:ext cx="12192000" cy="1569660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en-US" sz="32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cap="all" dirty="0">
                <a:latin typeface="Arial" panose="020B0604020202020204" pitchFamily="34" charset="0"/>
                <a:cs typeface="Arial" panose="020B0604020202020204" pitchFamily="34" charset="0"/>
              </a:rPr>
              <a:t>Increasing </a:t>
            </a:r>
            <a:r>
              <a:rPr lang="en-US" sz="3200" b="1" cap="all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rigor</a:t>
            </a:r>
            <a:r>
              <a:rPr lang="en-US" sz="3200" cap="all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en-US" sz="3200" b="1" cap="all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US" sz="3200" cap="all" dirty="0">
                <a:latin typeface="Arial" panose="020B0604020202020204" pitchFamily="34" charset="0"/>
                <a:cs typeface="Arial" panose="020B0604020202020204" pitchFamily="34" charset="0"/>
              </a:rPr>
              <a:t> students in mathematics</a:t>
            </a:r>
          </a:p>
          <a:p>
            <a:pPr algn="ctr"/>
            <a:endParaRPr lang="en-US" sz="32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0535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A3CCF-E453-63FF-2212-729D1F753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0846BEE-325A-F99F-8D39-10A41EC5E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292F97-DD52-2482-E2B7-BB818C8022D1}"/>
              </a:ext>
            </a:extLst>
          </p:cNvPr>
          <p:cNvSpPr txBox="1"/>
          <p:nvPr/>
        </p:nvSpPr>
        <p:spPr>
          <a:xfrm>
            <a:off x="397842" y="117282"/>
            <a:ext cx="1202885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en-US" sz="3600" b="1" i="0" dirty="0">
                <a:solidFill>
                  <a:srgbClr val="101218"/>
                </a:solidFill>
                <a:effectLst/>
              </a:rPr>
              <a:t> “The only way to learn mathematics is to do mathematics.”</a:t>
            </a:r>
          </a:p>
          <a:p>
            <a:pPr algn="l" fontAlgn="base"/>
            <a:r>
              <a:rPr lang="en-US" sz="3600" b="1" dirty="0">
                <a:solidFill>
                  <a:srgbClr val="101218"/>
                </a:solidFill>
              </a:rPr>
              <a:t>       -</a:t>
            </a:r>
            <a:r>
              <a:rPr lang="en-US" sz="3600" b="1" i="0" dirty="0">
                <a:solidFill>
                  <a:srgbClr val="101218"/>
                </a:solidFill>
                <a:effectLst/>
              </a:rPr>
              <a:t> Paul </a:t>
            </a:r>
            <a:r>
              <a:rPr lang="en-US" sz="3600" b="1" i="0" dirty="0" err="1">
                <a:solidFill>
                  <a:srgbClr val="101218"/>
                </a:solidFill>
                <a:effectLst/>
              </a:rPr>
              <a:t>Halmos</a:t>
            </a:r>
            <a:endParaRPr lang="en-US" sz="3600" b="1" i="0" dirty="0">
              <a:solidFill>
                <a:srgbClr val="101218"/>
              </a:solidFill>
              <a:effectLst/>
            </a:endParaRPr>
          </a:p>
          <a:p>
            <a:endParaRPr lang="en-US" sz="36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2413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AF2805-489C-9DF4-7FC2-4BD176F7BFF1}"/>
              </a:ext>
            </a:extLst>
          </p:cNvPr>
          <p:cNvSpPr txBox="1"/>
          <p:nvPr/>
        </p:nvSpPr>
        <p:spPr>
          <a:xfrm>
            <a:off x="176022" y="428178"/>
            <a:ext cx="609447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 2, 1 Reflection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3—What are three things you learned today? 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2—What are two things you can implement, or try, in your classroom? </a:t>
            </a:r>
          </a:p>
          <a:p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1—What is one area you want to learn more about?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9F90727-82DF-E232-BA13-4FE557DCEF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352794" y="1664011"/>
            <a:ext cx="5663184" cy="41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73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taking a selfie&#10;&#10;Description automatically generated">
            <a:extLst>
              <a:ext uri="{FF2B5EF4-FFF2-40B4-BE49-F238E27FC236}">
                <a16:creationId xmlns:a16="http://schemas.microsoft.com/office/drawing/2014/main" id="{ED73A899-4F5E-4788-C814-CC8510059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65357A-7CF5-4325-F46F-849F58622E20}"/>
              </a:ext>
            </a:extLst>
          </p:cNvPr>
          <p:cNvSpPr txBox="1"/>
          <p:nvPr/>
        </p:nvSpPr>
        <p:spPr>
          <a:xfrm>
            <a:off x="5506974" y="620202"/>
            <a:ext cx="609447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Sarah Porcenaluk</a:t>
            </a:r>
          </a:p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sporcenaluk@gmail.com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@sarahporcenaluk</a:t>
            </a:r>
          </a:p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Sarahporcenaluk.com</a:t>
            </a:r>
          </a:p>
        </p:txBody>
      </p:sp>
      <p:pic>
        <p:nvPicPr>
          <p:cNvPr id="6" name="Picture 5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27585082-1090-74B0-3DB4-710DA59CC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652" y="3060258"/>
            <a:ext cx="3278124" cy="32781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F168F6-5481-A2F8-6F36-F9FF032EF840}"/>
              </a:ext>
            </a:extLst>
          </p:cNvPr>
          <p:cNvSpPr txBox="1"/>
          <p:nvPr/>
        </p:nvSpPr>
        <p:spPr>
          <a:xfrm>
            <a:off x="5653278" y="2986034"/>
            <a:ext cx="313867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8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reach out with questions, concerns, stories, etc.!</a:t>
            </a:r>
          </a:p>
        </p:txBody>
      </p:sp>
    </p:spTree>
    <p:extLst>
      <p:ext uri="{BB962C8B-B14F-4D97-AF65-F5344CB8AC3E}">
        <p14:creationId xmlns:p14="http://schemas.microsoft.com/office/powerpoint/2010/main" val="1726745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We have a &quot;Plan&quot; - Dr Evil meme | Meme Generator">
            <a:extLst>
              <a:ext uri="{FF2B5EF4-FFF2-40B4-BE49-F238E27FC236}">
                <a16:creationId xmlns:a16="http://schemas.microsoft.com/office/drawing/2014/main" id="{33EE6F10-FF5D-8BBB-E365-DD2FDBA1D9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1" r="10383" b="4255"/>
          <a:stretch/>
        </p:blipFill>
        <p:spPr bwMode="auto">
          <a:xfrm>
            <a:off x="0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40E1C4-5983-5C7F-A173-FE4162FBC924}"/>
              </a:ext>
            </a:extLst>
          </p:cNvPr>
          <p:cNvSpPr txBox="1"/>
          <p:nvPr/>
        </p:nvSpPr>
        <p:spPr>
          <a:xfrm>
            <a:off x="6172200" y="181957"/>
            <a:ext cx="56235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Primary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Maths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Curriculum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Equity and Access to High-level Mathematics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Less is More in Teaching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Fun with Fractions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Real-world examples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Take-aways </a:t>
            </a:r>
          </a:p>
        </p:txBody>
      </p:sp>
    </p:spTree>
    <p:extLst>
      <p:ext uri="{BB962C8B-B14F-4D97-AF65-F5344CB8AC3E}">
        <p14:creationId xmlns:p14="http://schemas.microsoft.com/office/powerpoint/2010/main" val="1631936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amala Harris 'I'm Speaking' Memes From The VP Debate - StayHipp">
            <a:extLst>
              <a:ext uri="{FF2B5EF4-FFF2-40B4-BE49-F238E27FC236}">
                <a16:creationId xmlns:a16="http://schemas.microsoft.com/office/drawing/2014/main" id="{0360FC12-5975-7EC9-A022-771274286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573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D596D3-A056-1D59-526B-D2FF9A22A20D}"/>
              </a:ext>
            </a:extLst>
          </p:cNvPr>
          <p:cNvSpPr txBox="1"/>
          <p:nvPr/>
        </p:nvSpPr>
        <p:spPr>
          <a:xfrm rot="20161867">
            <a:off x="1464760" y="2140091"/>
            <a:ext cx="112508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Interrupt Me</a:t>
            </a:r>
          </a:p>
        </p:txBody>
      </p:sp>
    </p:spTree>
    <p:extLst>
      <p:ext uri="{BB962C8B-B14F-4D97-AF65-F5344CB8AC3E}">
        <p14:creationId xmlns:p14="http://schemas.microsoft.com/office/powerpoint/2010/main" val="93225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A900CC-5AA6-9B86-1678-130403DE9B5B}"/>
              </a:ext>
            </a:extLst>
          </p:cNvPr>
          <p:cNvSpPr txBox="1"/>
          <p:nvPr/>
        </p:nvSpPr>
        <p:spPr>
          <a:xfrm>
            <a:off x="155448" y="-82296"/>
            <a:ext cx="5833872" cy="6846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What do you hope to </a:t>
            </a:r>
            <a:r>
              <a:rPr lang="en-US" sz="6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6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away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from this session today? </a:t>
            </a:r>
          </a:p>
        </p:txBody>
      </p:sp>
      <p:pic>
        <p:nvPicPr>
          <p:cNvPr id="4" name="Picture 3" descr="A qr code on a black background&#10;&#10;Description automatically generated">
            <a:extLst>
              <a:ext uri="{FF2B5EF4-FFF2-40B4-BE49-F238E27FC236}">
                <a16:creationId xmlns:a16="http://schemas.microsoft.com/office/drawing/2014/main" id="{E42267BA-6C7B-6EBA-1453-8470C09A6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71616" y="1192149"/>
            <a:ext cx="5964936" cy="447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71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135D28-C9E8-EA78-A4EE-E67AA338E93C}"/>
              </a:ext>
            </a:extLst>
          </p:cNvPr>
          <p:cNvSpPr txBox="1"/>
          <p:nvPr/>
        </p:nvSpPr>
        <p:spPr>
          <a:xfrm>
            <a:off x="413766" y="308742"/>
            <a:ext cx="120403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rPr>
              <a:t>Which one doesn’t belong? Why?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5A27117-D8C3-0D1D-7FF2-A75450289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539306"/>
              </p:ext>
            </p:extLst>
          </p:nvPr>
        </p:nvGraphicFramePr>
        <p:xfrm>
          <a:off x="1146994" y="1433608"/>
          <a:ext cx="10050378" cy="511565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025189">
                  <a:extLst>
                    <a:ext uri="{9D8B030D-6E8A-4147-A177-3AD203B41FA5}">
                      <a16:colId xmlns:a16="http://schemas.microsoft.com/office/drawing/2014/main" val="3118095299"/>
                    </a:ext>
                  </a:extLst>
                </a:gridCol>
                <a:gridCol w="5025189">
                  <a:extLst>
                    <a:ext uri="{9D8B030D-6E8A-4147-A177-3AD203B41FA5}">
                      <a16:colId xmlns:a16="http://schemas.microsoft.com/office/drawing/2014/main" val="2163872837"/>
                    </a:ext>
                  </a:extLst>
                </a:gridCol>
              </a:tblGrid>
              <a:tr h="2557825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/>
                        <a:t>1375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/>
                        <a:t>4058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0445156"/>
                  </a:ext>
                </a:extLst>
              </a:tr>
              <a:tr h="2557825"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/>
                        <a:t>4379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b="1" dirty="0"/>
                        <a:t>8,492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4788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6303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132DF8-35A2-1BCB-6EA1-45A00F4990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940" r="1790"/>
          <a:stretch/>
        </p:blipFill>
        <p:spPr>
          <a:xfrm>
            <a:off x="2584704" y="64008"/>
            <a:ext cx="7022592" cy="679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96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3DEAC-A3B8-E88D-644E-5D96E7C35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649216-871E-2110-C6A0-5C75786A13E4}"/>
              </a:ext>
            </a:extLst>
          </p:cNvPr>
          <p:cNvSpPr txBox="1"/>
          <p:nvPr/>
        </p:nvSpPr>
        <p:spPr>
          <a:xfrm>
            <a:off x="6187440" y="64008"/>
            <a:ext cx="6096000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Productive Disposition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Equity and Access 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Real-world mathematics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Growth Mindset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Develop higher-level thinking skills for 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21st-century life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F9C49-10E6-050D-E856-FCF1EF856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096000" cy="845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71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3901</TotalTime>
  <Words>527</Words>
  <Application>Microsoft Office PowerPoint</Application>
  <PresentationFormat>Widescreen</PresentationFormat>
  <Paragraphs>168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Porcenaluk, Sarah</dc:creator>
  <cp:lastModifiedBy>Porcenaluk, Sarah</cp:lastModifiedBy>
  <cp:revision>4</cp:revision>
  <dcterms:created xsi:type="dcterms:W3CDTF">2024-02-12T17:26:18Z</dcterms:created>
  <dcterms:modified xsi:type="dcterms:W3CDTF">2024-02-19T20:08:46Z</dcterms:modified>
</cp:coreProperties>
</file>