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64" r:id="rId4"/>
    <p:sldId id="307" r:id="rId5"/>
    <p:sldId id="265" r:id="rId6"/>
    <p:sldId id="267" r:id="rId7"/>
    <p:sldId id="268" r:id="rId8"/>
    <p:sldId id="282" r:id="rId9"/>
    <p:sldId id="269" r:id="rId10"/>
    <p:sldId id="259" r:id="rId11"/>
    <p:sldId id="304" r:id="rId12"/>
    <p:sldId id="273" r:id="rId13"/>
    <p:sldId id="275" r:id="rId14"/>
    <p:sldId id="276" r:id="rId15"/>
    <p:sldId id="274" r:id="rId16"/>
    <p:sldId id="277" r:id="rId17"/>
    <p:sldId id="308" r:id="rId18"/>
    <p:sldId id="278" r:id="rId19"/>
    <p:sldId id="279" r:id="rId20"/>
    <p:sldId id="270" r:id="rId21"/>
    <p:sldId id="303" r:id="rId22"/>
    <p:sldId id="302" r:id="rId23"/>
    <p:sldId id="309" r:id="rId24"/>
    <p:sldId id="286" r:id="rId25"/>
    <p:sldId id="281" r:id="rId26"/>
    <p:sldId id="288" r:id="rId27"/>
    <p:sldId id="283" r:id="rId28"/>
    <p:sldId id="287" r:id="rId29"/>
    <p:sldId id="284" r:id="rId30"/>
    <p:sldId id="289" r:id="rId31"/>
    <p:sldId id="310" r:id="rId32"/>
    <p:sldId id="263" r:id="rId33"/>
    <p:sldId id="297" r:id="rId34"/>
    <p:sldId id="311" r:id="rId35"/>
    <p:sldId id="299" r:id="rId36"/>
    <p:sldId id="290" r:id="rId37"/>
    <p:sldId id="312" r:id="rId38"/>
    <p:sldId id="300" r:id="rId39"/>
    <p:sldId id="328" r:id="rId40"/>
    <p:sldId id="313" r:id="rId41"/>
    <p:sldId id="329" r:id="rId42"/>
    <p:sldId id="327" r:id="rId43"/>
    <p:sldId id="319" r:id="rId44"/>
    <p:sldId id="330" r:id="rId45"/>
    <p:sldId id="335" r:id="rId46"/>
    <p:sldId id="320" r:id="rId47"/>
    <p:sldId id="331" r:id="rId48"/>
    <p:sldId id="334" r:id="rId49"/>
    <p:sldId id="321" r:id="rId50"/>
    <p:sldId id="332" r:id="rId51"/>
    <p:sldId id="337" r:id="rId52"/>
    <p:sldId id="322" r:id="rId53"/>
    <p:sldId id="333" r:id="rId54"/>
    <p:sldId id="336" r:id="rId55"/>
    <p:sldId id="326" r:id="rId56"/>
    <p:sldId id="296" r:id="rId57"/>
    <p:sldId id="338" r:id="rId58"/>
    <p:sldId id="339"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D1528A-96B4-42F3-8680-E517CAF9B010}" type="doc">
      <dgm:prSet loTypeId="urn:microsoft.com/office/officeart/2018/2/layout/IconVerticalSolidList" loCatId="icon" qsTypeId="urn:microsoft.com/office/officeart/2005/8/quickstyle/simple1" qsCatId="simple" csTypeId="urn:microsoft.com/office/officeart/2005/8/colors/colorful4" csCatId="colorful" phldr="1"/>
      <dgm:spPr/>
      <dgm:t>
        <a:bodyPr/>
        <a:lstStyle/>
        <a:p>
          <a:endParaRPr lang="en-US"/>
        </a:p>
      </dgm:t>
    </dgm:pt>
    <dgm:pt modelId="{279930E9-C0D8-4E4D-B5FE-A5B80C8213CA}">
      <dgm:prSet/>
      <dgm:spPr/>
      <dgm:t>
        <a:bodyPr/>
        <a:lstStyle/>
        <a:p>
          <a:pPr>
            <a:lnSpc>
              <a:spcPct val="100000"/>
            </a:lnSpc>
          </a:pPr>
          <a:r>
            <a:rPr lang="en-GB" dirty="0">
              <a:solidFill>
                <a:schemeClr val="bg1"/>
              </a:solidFill>
            </a:rPr>
            <a:t>Students create a question based on a given topic and write the answer on the back. Flashcards are great here, and the question creation can also be done as a homework activity</a:t>
          </a:r>
          <a:r>
            <a:rPr lang="en-GB" dirty="0"/>
            <a:t>. </a:t>
          </a:r>
          <a:endParaRPr lang="en-US" dirty="0"/>
        </a:p>
      </dgm:t>
    </dgm:pt>
    <dgm:pt modelId="{01F97946-C927-427C-B94C-AAD7A96B0C5A}" type="parTrans" cxnId="{F40F2EC5-74D7-40B3-8ED9-6961DBD0F013}">
      <dgm:prSet/>
      <dgm:spPr/>
      <dgm:t>
        <a:bodyPr/>
        <a:lstStyle/>
        <a:p>
          <a:endParaRPr lang="en-US"/>
        </a:p>
      </dgm:t>
    </dgm:pt>
    <dgm:pt modelId="{9D6318CD-45D6-4DAB-9010-FFC46627CFAA}" type="sibTrans" cxnId="{F40F2EC5-74D7-40B3-8ED9-6961DBD0F013}">
      <dgm:prSet/>
      <dgm:spPr/>
      <dgm:t>
        <a:bodyPr/>
        <a:lstStyle/>
        <a:p>
          <a:endParaRPr lang="en-US"/>
        </a:p>
      </dgm:t>
    </dgm:pt>
    <dgm:pt modelId="{6BFA5B7B-18E8-432C-A837-930A315B2501}">
      <dgm:prSet custT="1"/>
      <dgm:spPr/>
      <dgm:t>
        <a:bodyPr/>
        <a:lstStyle/>
        <a:p>
          <a:pPr>
            <a:lnSpc>
              <a:spcPct val="100000"/>
            </a:lnSpc>
          </a:pPr>
          <a:r>
            <a:rPr lang="en-GB" sz="1600" dirty="0">
              <a:solidFill>
                <a:schemeClr val="bg1"/>
              </a:solidFill>
            </a:rPr>
            <a:t>The teacher collects the questions in a ‘basket’ and redistributes the questions for other students to answer. </a:t>
          </a:r>
          <a:endParaRPr lang="en-US" sz="1600" dirty="0">
            <a:solidFill>
              <a:schemeClr val="bg1"/>
            </a:solidFill>
          </a:endParaRPr>
        </a:p>
      </dgm:t>
    </dgm:pt>
    <dgm:pt modelId="{2CA89F6B-5140-4CB1-87F5-39FF3154527B}" type="parTrans" cxnId="{2C087D99-4EE4-4B9B-BFB1-F199E4AD6154}">
      <dgm:prSet/>
      <dgm:spPr/>
      <dgm:t>
        <a:bodyPr/>
        <a:lstStyle/>
        <a:p>
          <a:endParaRPr lang="en-US"/>
        </a:p>
      </dgm:t>
    </dgm:pt>
    <dgm:pt modelId="{2C23DF0F-52A3-4D84-9EB1-11BD0D601ED4}" type="sibTrans" cxnId="{2C087D99-4EE4-4B9B-BFB1-F199E4AD6154}">
      <dgm:prSet/>
      <dgm:spPr/>
      <dgm:t>
        <a:bodyPr/>
        <a:lstStyle/>
        <a:p>
          <a:endParaRPr lang="en-US"/>
        </a:p>
      </dgm:t>
    </dgm:pt>
    <dgm:pt modelId="{62BD7DBD-E58F-4853-A9D1-D80E1729B12D}">
      <dgm:prSet custT="1"/>
      <dgm:spPr/>
      <dgm:t>
        <a:bodyPr/>
        <a:lstStyle/>
        <a:p>
          <a:pPr>
            <a:lnSpc>
              <a:spcPct val="100000"/>
            </a:lnSpc>
          </a:pPr>
          <a:r>
            <a:rPr lang="en-GB" sz="1600" dirty="0">
              <a:solidFill>
                <a:schemeClr val="bg1"/>
              </a:solidFill>
            </a:rPr>
            <a:t>For an excellent retrieval practice opportunity keep the questions for repeated use later.</a:t>
          </a:r>
          <a:endParaRPr lang="en-US" sz="1600" dirty="0">
            <a:solidFill>
              <a:schemeClr val="bg1"/>
            </a:solidFill>
          </a:endParaRPr>
        </a:p>
      </dgm:t>
    </dgm:pt>
    <dgm:pt modelId="{D40B6851-AFE9-43EE-B55A-2F3CC928CF88}" type="parTrans" cxnId="{80673F9C-FD4F-4272-8F58-4CBDA6E11A36}">
      <dgm:prSet/>
      <dgm:spPr/>
      <dgm:t>
        <a:bodyPr/>
        <a:lstStyle/>
        <a:p>
          <a:endParaRPr lang="en-US"/>
        </a:p>
      </dgm:t>
    </dgm:pt>
    <dgm:pt modelId="{5D4238EF-3AE9-4981-900E-0EAB38FADD7D}" type="sibTrans" cxnId="{80673F9C-FD4F-4272-8F58-4CBDA6E11A36}">
      <dgm:prSet/>
      <dgm:spPr/>
      <dgm:t>
        <a:bodyPr/>
        <a:lstStyle/>
        <a:p>
          <a:endParaRPr lang="en-US"/>
        </a:p>
      </dgm:t>
    </dgm:pt>
    <dgm:pt modelId="{F6E36934-2F91-45B2-B39C-4B0B2FE820CC}" type="pres">
      <dgm:prSet presAssocID="{23D1528A-96B4-42F3-8680-E517CAF9B010}" presName="root" presStyleCnt="0">
        <dgm:presLayoutVars>
          <dgm:dir/>
          <dgm:resizeHandles val="exact"/>
        </dgm:presLayoutVars>
      </dgm:prSet>
      <dgm:spPr/>
    </dgm:pt>
    <dgm:pt modelId="{3AFA85F4-A33C-4047-A50F-A6A4CB13D71D}" type="pres">
      <dgm:prSet presAssocID="{279930E9-C0D8-4E4D-B5FE-A5B80C8213CA}" presName="compNode" presStyleCnt="0"/>
      <dgm:spPr/>
    </dgm:pt>
    <dgm:pt modelId="{C72C17F0-D8B9-440F-8D11-C15A7E2023A1}" type="pres">
      <dgm:prSet presAssocID="{279930E9-C0D8-4E4D-B5FE-A5B80C8213CA}" presName="bgRect" presStyleLbl="bgShp" presStyleIdx="0" presStyleCnt="3"/>
      <dgm:spPr>
        <a:solidFill>
          <a:schemeClr val="tx1">
            <a:lumMod val="50000"/>
            <a:lumOff val="50000"/>
          </a:schemeClr>
        </a:solidFill>
      </dgm:spPr>
    </dgm:pt>
    <dgm:pt modelId="{6BB64426-2378-41DF-9807-9E900E4FF833}" type="pres">
      <dgm:prSet presAssocID="{279930E9-C0D8-4E4D-B5FE-A5B80C8213C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estion mark"/>
        </a:ext>
      </dgm:extLst>
    </dgm:pt>
    <dgm:pt modelId="{5E89DA58-E731-4A7F-AD22-718332211D0B}" type="pres">
      <dgm:prSet presAssocID="{279930E9-C0D8-4E4D-B5FE-A5B80C8213CA}" presName="spaceRect" presStyleCnt="0"/>
      <dgm:spPr/>
    </dgm:pt>
    <dgm:pt modelId="{00455DEB-82F8-4EF9-BEF4-BCCA0B8AAA05}" type="pres">
      <dgm:prSet presAssocID="{279930E9-C0D8-4E4D-B5FE-A5B80C8213CA}" presName="parTx" presStyleLbl="revTx" presStyleIdx="0" presStyleCnt="3">
        <dgm:presLayoutVars>
          <dgm:chMax val="0"/>
          <dgm:chPref val="0"/>
        </dgm:presLayoutVars>
      </dgm:prSet>
      <dgm:spPr/>
    </dgm:pt>
    <dgm:pt modelId="{DB030419-045B-4892-BCB2-E227D939C6F5}" type="pres">
      <dgm:prSet presAssocID="{9D6318CD-45D6-4DAB-9010-FFC46627CFAA}" presName="sibTrans" presStyleCnt="0"/>
      <dgm:spPr/>
    </dgm:pt>
    <dgm:pt modelId="{8F4F0423-3297-4F9E-B9BC-2ECB5798D4CF}" type="pres">
      <dgm:prSet presAssocID="{6BFA5B7B-18E8-432C-A837-930A315B2501}" presName="compNode" presStyleCnt="0"/>
      <dgm:spPr/>
    </dgm:pt>
    <dgm:pt modelId="{F3F0C3C0-DEB4-441C-B954-E3DAD19FE236}" type="pres">
      <dgm:prSet presAssocID="{6BFA5B7B-18E8-432C-A837-930A315B2501}" presName="bgRect" presStyleLbl="bgShp" presStyleIdx="1" presStyleCnt="3"/>
      <dgm:spPr>
        <a:solidFill>
          <a:schemeClr val="bg1">
            <a:lumMod val="50000"/>
          </a:schemeClr>
        </a:solidFill>
      </dgm:spPr>
    </dgm:pt>
    <dgm:pt modelId="{BAE86C84-1C4E-4708-99F5-B31F360C4FE3}" type="pres">
      <dgm:prSet presAssocID="{6BFA5B7B-18E8-432C-A837-930A315B250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hopping basket"/>
        </a:ext>
      </dgm:extLst>
    </dgm:pt>
    <dgm:pt modelId="{02723630-ABCA-43D4-8CD7-A7CA5690BA18}" type="pres">
      <dgm:prSet presAssocID="{6BFA5B7B-18E8-432C-A837-930A315B2501}" presName="spaceRect" presStyleCnt="0"/>
      <dgm:spPr/>
    </dgm:pt>
    <dgm:pt modelId="{02128E61-B06C-48A2-9383-DED2041EC3B6}" type="pres">
      <dgm:prSet presAssocID="{6BFA5B7B-18E8-432C-A837-930A315B2501}" presName="parTx" presStyleLbl="revTx" presStyleIdx="1" presStyleCnt="3">
        <dgm:presLayoutVars>
          <dgm:chMax val="0"/>
          <dgm:chPref val="0"/>
        </dgm:presLayoutVars>
      </dgm:prSet>
      <dgm:spPr/>
    </dgm:pt>
    <dgm:pt modelId="{284D9FCF-EA14-4D18-8DD6-41453EC256BE}" type="pres">
      <dgm:prSet presAssocID="{2C23DF0F-52A3-4D84-9EB1-11BD0D601ED4}" presName="sibTrans" presStyleCnt="0"/>
      <dgm:spPr/>
    </dgm:pt>
    <dgm:pt modelId="{1237F3F5-EF1F-4BEF-8E48-5DBA86571B5F}" type="pres">
      <dgm:prSet presAssocID="{62BD7DBD-E58F-4853-A9D1-D80E1729B12D}" presName="compNode" presStyleCnt="0"/>
      <dgm:spPr/>
    </dgm:pt>
    <dgm:pt modelId="{A898D69D-5142-412B-A2EF-0615784007BE}" type="pres">
      <dgm:prSet presAssocID="{62BD7DBD-E58F-4853-A9D1-D80E1729B12D}" presName="bgRect" presStyleLbl="bgShp" presStyleIdx="2" presStyleCnt="3"/>
      <dgm:spPr>
        <a:solidFill>
          <a:schemeClr val="bg1">
            <a:lumMod val="50000"/>
          </a:schemeClr>
        </a:solidFill>
      </dgm:spPr>
    </dgm:pt>
    <dgm:pt modelId="{D8D01D8D-B67B-4F6D-822B-250EB41D2A95}" type="pres">
      <dgm:prSet presAssocID="{62BD7DBD-E58F-4853-A9D1-D80E1729B12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ight Bulb and Gear"/>
        </a:ext>
      </dgm:extLst>
    </dgm:pt>
    <dgm:pt modelId="{D054E9FA-15F7-48FB-8FBD-B94D72B8C86E}" type="pres">
      <dgm:prSet presAssocID="{62BD7DBD-E58F-4853-A9D1-D80E1729B12D}" presName="spaceRect" presStyleCnt="0"/>
      <dgm:spPr/>
    </dgm:pt>
    <dgm:pt modelId="{D26D4A1A-34B3-4378-BC5F-E07A440AA065}" type="pres">
      <dgm:prSet presAssocID="{62BD7DBD-E58F-4853-A9D1-D80E1729B12D}" presName="parTx" presStyleLbl="revTx" presStyleIdx="2" presStyleCnt="3">
        <dgm:presLayoutVars>
          <dgm:chMax val="0"/>
          <dgm:chPref val="0"/>
        </dgm:presLayoutVars>
      </dgm:prSet>
      <dgm:spPr/>
    </dgm:pt>
  </dgm:ptLst>
  <dgm:cxnLst>
    <dgm:cxn modelId="{A39A707A-1B14-4548-9ED2-D90E8C27838F}" type="presOf" srcId="{62BD7DBD-E58F-4853-A9D1-D80E1729B12D}" destId="{D26D4A1A-34B3-4378-BC5F-E07A440AA065}" srcOrd="0" destOrd="0" presId="urn:microsoft.com/office/officeart/2018/2/layout/IconVerticalSolidList"/>
    <dgm:cxn modelId="{97AB9C85-F094-4A30-9217-AEE971C47882}" type="presOf" srcId="{23D1528A-96B4-42F3-8680-E517CAF9B010}" destId="{F6E36934-2F91-45B2-B39C-4B0B2FE820CC}" srcOrd="0" destOrd="0" presId="urn:microsoft.com/office/officeart/2018/2/layout/IconVerticalSolidList"/>
    <dgm:cxn modelId="{82287D93-ABD9-452F-986C-A4CBD2CC15D7}" type="presOf" srcId="{6BFA5B7B-18E8-432C-A837-930A315B2501}" destId="{02128E61-B06C-48A2-9383-DED2041EC3B6}" srcOrd="0" destOrd="0" presId="urn:microsoft.com/office/officeart/2018/2/layout/IconVerticalSolidList"/>
    <dgm:cxn modelId="{2C087D99-4EE4-4B9B-BFB1-F199E4AD6154}" srcId="{23D1528A-96B4-42F3-8680-E517CAF9B010}" destId="{6BFA5B7B-18E8-432C-A837-930A315B2501}" srcOrd="1" destOrd="0" parTransId="{2CA89F6B-5140-4CB1-87F5-39FF3154527B}" sibTransId="{2C23DF0F-52A3-4D84-9EB1-11BD0D601ED4}"/>
    <dgm:cxn modelId="{80673F9C-FD4F-4272-8F58-4CBDA6E11A36}" srcId="{23D1528A-96B4-42F3-8680-E517CAF9B010}" destId="{62BD7DBD-E58F-4853-A9D1-D80E1729B12D}" srcOrd="2" destOrd="0" parTransId="{D40B6851-AFE9-43EE-B55A-2F3CC928CF88}" sibTransId="{5D4238EF-3AE9-4981-900E-0EAB38FADD7D}"/>
    <dgm:cxn modelId="{F40F2EC5-74D7-40B3-8ED9-6961DBD0F013}" srcId="{23D1528A-96B4-42F3-8680-E517CAF9B010}" destId="{279930E9-C0D8-4E4D-B5FE-A5B80C8213CA}" srcOrd="0" destOrd="0" parTransId="{01F97946-C927-427C-B94C-AAD7A96B0C5A}" sibTransId="{9D6318CD-45D6-4DAB-9010-FFC46627CFAA}"/>
    <dgm:cxn modelId="{B0BDEBD2-F070-4ED0-AC7B-0D86A160E021}" type="presOf" srcId="{279930E9-C0D8-4E4D-B5FE-A5B80C8213CA}" destId="{00455DEB-82F8-4EF9-BEF4-BCCA0B8AAA05}" srcOrd="0" destOrd="0" presId="urn:microsoft.com/office/officeart/2018/2/layout/IconVerticalSolidList"/>
    <dgm:cxn modelId="{C0096DB4-4B6F-4B75-BC21-F0D9A8EC137D}" type="presParOf" srcId="{F6E36934-2F91-45B2-B39C-4B0B2FE820CC}" destId="{3AFA85F4-A33C-4047-A50F-A6A4CB13D71D}" srcOrd="0" destOrd="0" presId="urn:microsoft.com/office/officeart/2018/2/layout/IconVerticalSolidList"/>
    <dgm:cxn modelId="{50236922-5440-472A-B111-FD58294C4C7C}" type="presParOf" srcId="{3AFA85F4-A33C-4047-A50F-A6A4CB13D71D}" destId="{C72C17F0-D8B9-440F-8D11-C15A7E2023A1}" srcOrd="0" destOrd="0" presId="urn:microsoft.com/office/officeart/2018/2/layout/IconVerticalSolidList"/>
    <dgm:cxn modelId="{30C72FA8-662B-4397-A70A-1400CBD5ECBC}" type="presParOf" srcId="{3AFA85F4-A33C-4047-A50F-A6A4CB13D71D}" destId="{6BB64426-2378-41DF-9807-9E900E4FF833}" srcOrd="1" destOrd="0" presId="urn:microsoft.com/office/officeart/2018/2/layout/IconVerticalSolidList"/>
    <dgm:cxn modelId="{095AEE62-8B10-421D-A7D1-09F02D3ED63B}" type="presParOf" srcId="{3AFA85F4-A33C-4047-A50F-A6A4CB13D71D}" destId="{5E89DA58-E731-4A7F-AD22-718332211D0B}" srcOrd="2" destOrd="0" presId="urn:microsoft.com/office/officeart/2018/2/layout/IconVerticalSolidList"/>
    <dgm:cxn modelId="{48432745-3A0D-418F-9DA7-CC880FF9249A}" type="presParOf" srcId="{3AFA85F4-A33C-4047-A50F-A6A4CB13D71D}" destId="{00455DEB-82F8-4EF9-BEF4-BCCA0B8AAA05}" srcOrd="3" destOrd="0" presId="urn:microsoft.com/office/officeart/2018/2/layout/IconVerticalSolidList"/>
    <dgm:cxn modelId="{DE060DAD-3FBB-4A09-9A48-DCAA40AFC1E3}" type="presParOf" srcId="{F6E36934-2F91-45B2-B39C-4B0B2FE820CC}" destId="{DB030419-045B-4892-BCB2-E227D939C6F5}" srcOrd="1" destOrd="0" presId="urn:microsoft.com/office/officeart/2018/2/layout/IconVerticalSolidList"/>
    <dgm:cxn modelId="{2FBF0E6D-D960-4201-96D9-1BF31BC82F02}" type="presParOf" srcId="{F6E36934-2F91-45B2-B39C-4B0B2FE820CC}" destId="{8F4F0423-3297-4F9E-B9BC-2ECB5798D4CF}" srcOrd="2" destOrd="0" presId="urn:microsoft.com/office/officeart/2018/2/layout/IconVerticalSolidList"/>
    <dgm:cxn modelId="{AF6A66A2-11B4-44DD-B249-0F7B00F69858}" type="presParOf" srcId="{8F4F0423-3297-4F9E-B9BC-2ECB5798D4CF}" destId="{F3F0C3C0-DEB4-441C-B954-E3DAD19FE236}" srcOrd="0" destOrd="0" presId="urn:microsoft.com/office/officeart/2018/2/layout/IconVerticalSolidList"/>
    <dgm:cxn modelId="{8558FFB0-23A9-4D0C-BF23-488B62344B62}" type="presParOf" srcId="{8F4F0423-3297-4F9E-B9BC-2ECB5798D4CF}" destId="{BAE86C84-1C4E-4708-99F5-B31F360C4FE3}" srcOrd="1" destOrd="0" presId="urn:microsoft.com/office/officeart/2018/2/layout/IconVerticalSolidList"/>
    <dgm:cxn modelId="{1260CEB2-E7A4-4184-AFE1-4A75E2F5882F}" type="presParOf" srcId="{8F4F0423-3297-4F9E-B9BC-2ECB5798D4CF}" destId="{02723630-ABCA-43D4-8CD7-A7CA5690BA18}" srcOrd="2" destOrd="0" presId="urn:microsoft.com/office/officeart/2018/2/layout/IconVerticalSolidList"/>
    <dgm:cxn modelId="{87F1EC57-1C71-4A76-AA41-8EF08E80BFA8}" type="presParOf" srcId="{8F4F0423-3297-4F9E-B9BC-2ECB5798D4CF}" destId="{02128E61-B06C-48A2-9383-DED2041EC3B6}" srcOrd="3" destOrd="0" presId="urn:microsoft.com/office/officeart/2018/2/layout/IconVerticalSolidList"/>
    <dgm:cxn modelId="{35BAFA2F-D5D5-4813-8AF9-DAF28118B1A3}" type="presParOf" srcId="{F6E36934-2F91-45B2-B39C-4B0B2FE820CC}" destId="{284D9FCF-EA14-4D18-8DD6-41453EC256BE}" srcOrd="3" destOrd="0" presId="urn:microsoft.com/office/officeart/2018/2/layout/IconVerticalSolidList"/>
    <dgm:cxn modelId="{C2026E71-B5F7-461F-AF88-105695A8FB0F}" type="presParOf" srcId="{F6E36934-2F91-45B2-B39C-4B0B2FE820CC}" destId="{1237F3F5-EF1F-4BEF-8E48-5DBA86571B5F}" srcOrd="4" destOrd="0" presId="urn:microsoft.com/office/officeart/2018/2/layout/IconVerticalSolidList"/>
    <dgm:cxn modelId="{0B30B107-8351-4E62-B2E9-A79F2A297A50}" type="presParOf" srcId="{1237F3F5-EF1F-4BEF-8E48-5DBA86571B5F}" destId="{A898D69D-5142-412B-A2EF-0615784007BE}" srcOrd="0" destOrd="0" presId="urn:microsoft.com/office/officeart/2018/2/layout/IconVerticalSolidList"/>
    <dgm:cxn modelId="{F3EEA23E-D0F8-461B-B46F-FC8320BE8B17}" type="presParOf" srcId="{1237F3F5-EF1F-4BEF-8E48-5DBA86571B5F}" destId="{D8D01D8D-B67B-4F6D-822B-250EB41D2A95}" srcOrd="1" destOrd="0" presId="urn:microsoft.com/office/officeart/2018/2/layout/IconVerticalSolidList"/>
    <dgm:cxn modelId="{F42A4408-751B-4C7C-9F89-4795A7CFDE0B}" type="presParOf" srcId="{1237F3F5-EF1F-4BEF-8E48-5DBA86571B5F}" destId="{D054E9FA-15F7-48FB-8FBD-B94D72B8C86E}" srcOrd="2" destOrd="0" presId="urn:microsoft.com/office/officeart/2018/2/layout/IconVerticalSolidList"/>
    <dgm:cxn modelId="{05A3D9A6-2C8F-4A4A-805D-32F7A53A3FE5}" type="presParOf" srcId="{1237F3F5-EF1F-4BEF-8E48-5DBA86571B5F}" destId="{D26D4A1A-34B3-4378-BC5F-E07A440AA0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C17F0-D8B9-440F-8D11-C15A7E2023A1}">
      <dsp:nvSpPr>
        <dsp:cNvPr id="0" name=""/>
        <dsp:cNvSpPr/>
      </dsp:nvSpPr>
      <dsp:spPr>
        <a:xfrm>
          <a:off x="0" y="531"/>
          <a:ext cx="5393361" cy="1242935"/>
        </a:xfrm>
        <a:prstGeom prst="roundRect">
          <a:avLst>
            <a:gd name="adj" fmla="val 10000"/>
          </a:avLst>
        </a:prstGeom>
        <a:solidFill>
          <a:schemeClr val="tx1">
            <a:lumMod val="50000"/>
            <a:lumOff val="50000"/>
          </a:schemeClr>
        </a:solidFill>
        <a:ln>
          <a:noFill/>
        </a:ln>
        <a:effectLst/>
      </dsp:spPr>
      <dsp:style>
        <a:lnRef idx="0">
          <a:scrgbClr r="0" g="0" b="0"/>
        </a:lnRef>
        <a:fillRef idx="1">
          <a:scrgbClr r="0" g="0" b="0"/>
        </a:fillRef>
        <a:effectRef idx="0">
          <a:scrgbClr r="0" g="0" b="0"/>
        </a:effectRef>
        <a:fontRef idx="minor"/>
      </dsp:style>
    </dsp:sp>
    <dsp:sp modelId="{6BB64426-2378-41DF-9807-9E900E4FF833}">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455DEB-82F8-4EF9-BEF4-BCCA0B8AAA05}">
      <dsp:nvSpPr>
        <dsp:cNvPr id="0" name=""/>
        <dsp:cNvSpPr/>
      </dsp:nvSpPr>
      <dsp:spPr>
        <a:xfrm>
          <a:off x="1435590" y="531"/>
          <a:ext cx="395777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22300">
            <a:lnSpc>
              <a:spcPct val="100000"/>
            </a:lnSpc>
            <a:spcBef>
              <a:spcPct val="0"/>
            </a:spcBef>
            <a:spcAft>
              <a:spcPct val="35000"/>
            </a:spcAft>
            <a:buNone/>
          </a:pPr>
          <a:r>
            <a:rPr lang="en-GB" sz="1400" kern="1200" dirty="0">
              <a:solidFill>
                <a:schemeClr val="bg1"/>
              </a:solidFill>
            </a:rPr>
            <a:t>Students create a question based on a given topic and write the answer on the back. Flashcards are great here, and the question creation can also be done as a homework activity</a:t>
          </a:r>
          <a:r>
            <a:rPr lang="en-GB" sz="1400" kern="1200" dirty="0"/>
            <a:t>. </a:t>
          </a:r>
          <a:endParaRPr lang="en-US" sz="1400" kern="1200" dirty="0"/>
        </a:p>
      </dsp:txBody>
      <dsp:txXfrm>
        <a:off x="1435590" y="531"/>
        <a:ext cx="3957770" cy="1242935"/>
      </dsp:txXfrm>
    </dsp:sp>
    <dsp:sp modelId="{F3F0C3C0-DEB4-441C-B954-E3DAD19FE236}">
      <dsp:nvSpPr>
        <dsp:cNvPr id="0" name=""/>
        <dsp:cNvSpPr/>
      </dsp:nvSpPr>
      <dsp:spPr>
        <a:xfrm>
          <a:off x="0" y="1554201"/>
          <a:ext cx="5393361" cy="1242935"/>
        </a:xfrm>
        <a:prstGeom prst="roundRect">
          <a:avLst>
            <a:gd name="adj" fmla="val 10000"/>
          </a:avLst>
        </a:prstGeom>
        <a:solidFill>
          <a:schemeClr val="bg1">
            <a:lumMod val="50000"/>
          </a:schemeClr>
        </a:solidFill>
        <a:ln>
          <a:noFill/>
        </a:ln>
        <a:effectLst/>
      </dsp:spPr>
      <dsp:style>
        <a:lnRef idx="0">
          <a:scrgbClr r="0" g="0" b="0"/>
        </a:lnRef>
        <a:fillRef idx="1">
          <a:scrgbClr r="0" g="0" b="0"/>
        </a:fillRef>
        <a:effectRef idx="0">
          <a:scrgbClr r="0" g="0" b="0"/>
        </a:effectRef>
        <a:fontRef idx="minor"/>
      </dsp:style>
    </dsp:sp>
    <dsp:sp modelId="{BAE86C84-1C4E-4708-99F5-B31F360C4FE3}">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128E61-B06C-48A2-9383-DED2041EC3B6}">
      <dsp:nvSpPr>
        <dsp:cNvPr id="0" name=""/>
        <dsp:cNvSpPr/>
      </dsp:nvSpPr>
      <dsp:spPr>
        <a:xfrm>
          <a:off x="1435590" y="1554201"/>
          <a:ext cx="395777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None/>
          </a:pPr>
          <a:r>
            <a:rPr lang="en-GB" sz="1600" kern="1200" dirty="0">
              <a:solidFill>
                <a:schemeClr val="bg1"/>
              </a:solidFill>
            </a:rPr>
            <a:t>The teacher collects the questions in a ‘basket’ and redistributes the questions for other students to answer. </a:t>
          </a:r>
          <a:endParaRPr lang="en-US" sz="1600" kern="1200" dirty="0">
            <a:solidFill>
              <a:schemeClr val="bg1"/>
            </a:solidFill>
          </a:endParaRPr>
        </a:p>
      </dsp:txBody>
      <dsp:txXfrm>
        <a:off x="1435590" y="1554201"/>
        <a:ext cx="3957770" cy="1242935"/>
      </dsp:txXfrm>
    </dsp:sp>
    <dsp:sp modelId="{A898D69D-5142-412B-A2EF-0615784007BE}">
      <dsp:nvSpPr>
        <dsp:cNvPr id="0" name=""/>
        <dsp:cNvSpPr/>
      </dsp:nvSpPr>
      <dsp:spPr>
        <a:xfrm>
          <a:off x="0" y="3107870"/>
          <a:ext cx="5393361" cy="1242935"/>
        </a:xfrm>
        <a:prstGeom prst="roundRect">
          <a:avLst>
            <a:gd name="adj" fmla="val 10000"/>
          </a:avLst>
        </a:prstGeom>
        <a:solidFill>
          <a:schemeClr val="bg1">
            <a:lumMod val="50000"/>
          </a:schemeClr>
        </a:solidFill>
        <a:ln>
          <a:noFill/>
        </a:ln>
        <a:effectLst/>
      </dsp:spPr>
      <dsp:style>
        <a:lnRef idx="0">
          <a:scrgbClr r="0" g="0" b="0"/>
        </a:lnRef>
        <a:fillRef idx="1">
          <a:scrgbClr r="0" g="0" b="0"/>
        </a:fillRef>
        <a:effectRef idx="0">
          <a:scrgbClr r="0" g="0" b="0"/>
        </a:effectRef>
        <a:fontRef idx="minor"/>
      </dsp:style>
    </dsp:sp>
    <dsp:sp modelId="{D8D01D8D-B67B-4F6D-822B-250EB41D2A95}">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6D4A1A-34B3-4378-BC5F-E07A440AA065}">
      <dsp:nvSpPr>
        <dsp:cNvPr id="0" name=""/>
        <dsp:cNvSpPr/>
      </dsp:nvSpPr>
      <dsp:spPr>
        <a:xfrm>
          <a:off x="1435590" y="3107870"/>
          <a:ext cx="395777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711200">
            <a:lnSpc>
              <a:spcPct val="100000"/>
            </a:lnSpc>
            <a:spcBef>
              <a:spcPct val="0"/>
            </a:spcBef>
            <a:spcAft>
              <a:spcPct val="35000"/>
            </a:spcAft>
            <a:buNone/>
          </a:pPr>
          <a:r>
            <a:rPr lang="en-GB" sz="1600" kern="1200" dirty="0">
              <a:solidFill>
                <a:schemeClr val="bg1"/>
              </a:solidFill>
            </a:rPr>
            <a:t>For an excellent retrieval practice opportunity keep the questions for repeated use later.</a:t>
          </a:r>
          <a:endParaRPr lang="en-US" sz="1600" kern="1200" dirty="0">
            <a:solidFill>
              <a:schemeClr val="bg1"/>
            </a:solidFill>
          </a:endParaRPr>
        </a:p>
      </dsp:txBody>
      <dsp:txXfrm>
        <a:off x="1435590" y="3107870"/>
        <a:ext cx="3957770"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58446-523E-449F-9A99-3619A487E0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8A2C61E-0A52-4BFF-9CFD-0EDE61C530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B8A4A8-493C-4CB5-B049-731681F727C6}"/>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5" name="Footer Placeholder 4">
            <a:extLst>
              <a:ext uri="{FF2B5EF4-FFF2-40B4-BE49-F238E27FC236}">
                <a16:creationId xmlns:a16="http://schemas.microsoft.com/office/drawing/2014/main" id="{68AD4688-3AAC-4687-A23C-1CE9620CEE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777182-B76F-4E53-A9FD-2FEB8E89312D}"/>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1858016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9A834-E3C6-45BE-9007-0FDC71D45D8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A532A3-B238-424F-AFAA-E38EA9DB07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F9C2734-A437-470E-9E0B-198D0DF59F19}"/>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5" name="Footer Placeholder 4">
            <a:extLst>
              <a:ext uri="{FF2B5EF4-FFF2-40B4-BE49-F238E27FC236}">
                <a16:creationId xmlns:a16="http://schemas.microsoft.com/office/drawing/2014/main" id="{DEF3B0DE-3D9C-49DD-ACE5-5EA39493F3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887F38-EBB1-45F2-BA40-2B2244DBEC3D}"/>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1862687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3AB16D-53ED-4CFB-992A-599967ABEB9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ABAE547-82EA-4FB5-B208-6EC1E73E15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23B50A-37B1-4B42-B19D-5AAB2EF4602C}"/>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5" name="Footer Placeholder 4">
            <a:extLst>
              <a:ext uri="{FF2B5EF4-FFF2-40B4-BE49-F238E27FC236}">
                <a16:creationId xmlns:a16="http://schemas.microsoft.com/office/drawing/2014/main" id="{DE7789F9-C05E-435D-B55A-ED6FDF7459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BACA9F-3EF9-41CD-A6CE-5FF90621A231}"/>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292864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9FE33-CD29-4EA0-A7F4-2876D2E8CBD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7C4F35-64AD-492A-BDCB-010C0B38DB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5511AD-3776-403D-8462-C2FE666F8808}"/>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5" name="Footer Placeholder 4">
            <a:extLst>
              <a:ext uri="{FF2B5EF4-FFF2-40B4-BE49-F238E27FC236}">
                <a16:creationId xmlns:a16="http://schemas.microsoft.com/office/drawing/2014/main" id="{0B7612F6-DE55-477D-8D9E-7439BA100F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5DBD45-F35D-410C-A8FB-DFD9DC317A7C}"/>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274382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079A2-A39E-4246-863F-06B07FC7A9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28E9EC-49CF-4D36-9A6E-FD75AD99D5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3F2E11-AC1F-4808-920B-864CCF3773AA}"/>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5" name="Footer Placeholder 4">
            <a:extLst>
              <a:ext uri="{FF2B5EF4-FFF2-40B4-BE49-F238E27FC236}">
                <a16:creationId xmlns:a16="http://schemas.microsoft.com/office/drawing/2014/main" id="{DF274989-C4B3-45E8-B19E-12B9752889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F444D8-536E-4828-AE05-B03362172DE5}"/>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2235795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E3C53-D8AC-420E-B116-7917EEAB6E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539DC5-3220-4E7E-B2B0-F26D079A4B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DC4C7BD-518B-42BD-9BA5-0AFF75720F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8B2BCF2-DD52-448E-903C-4B509DBFE1CB}"/>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6" name="Footer Placeholder 5">
            <a:extLst>
              <a:ext uri="{FF2B5EF4-FFF2-40B4-BE49-F238E27FC236}">
                <a16:creationId xmlns:a16="http://schemas.microsoft.com/office/drawing/2014/main" id="{5088615A-9663-4221-95EF-E43D137D04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76B625-F125-4FBA-9E52-D3E7B17349E2}"/>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934858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B61D3-C77F-4602-9AA4-F8C1CECA95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8D8E8F-2275-453B-8AB4-B8E8831327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1569AE-A6CF-43B4-B72A-36BB18A4B6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32C9F40-282D-49D8-BF5A-1D0D303439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2E471C-4F66-4DB0-975B-C7679104FC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E2A3D2E-62B7-496A-9FBB-1F4617D1A73D}"/>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8" name="Footer Placeholder 7">
            <a:extLst>
              <a:ext uri="{FF2B5EF4-FFF2-40B4-BE49-F238E27FC236}">
                <a16:creationId xmlns:a16="http://schemas.microsoft.com/office/drawing/2014/main" id="{D16EABB0-D4C6-42EA-B634-9820868A36D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6DEEF9A-87B0-4A37-82C3-25B01D29E088}"/>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410556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1D52C-B2A2-4F7E-88C4-0D1E58D42FE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214386-3AA9-48F9-896C-C0CCFFD1611C}"/>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4" name="Footer Placeholder 3">
            <a:extLst>
              <a:ext uri="{FF2B5EF4-FFF2-40B4-BE49-F238E27FC236}">
                <a16:creationId xmlns:a16="http://schemas.microsoft.com/office/drawing/2014/main" id="{F759503A-5676-42AF-BAA3-63F3FB415DF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97D8C16-D4FE-4B70-920F-630E9E9C7001}"/>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261660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168226-CE98-4DA6-A9C7-4410BEE0ECFE}"/>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3" name="Footer Placeholder 2">
            <a:extLst>
              <a:ext uri="{FF2B5EF4-FFF2-40B4-BE49-F238E27FC236}">
                <a16:creationId xmlns:a16="http://schemas.microsoft.com/office/drawing/2014/main" id="{7F744592-0EE7-4891-AD65-31A40B63814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BA4D68-8B11-4F0A-A7FB-35D5C57927A9}"/>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1216721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91C9-31F4-421F-B565-E4C0C4519B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845704-7786-4E5D-89A2-2FD1699387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317412B-2773-4A1E-91F4-332FB827E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393C6F-C311-4E56-9408-0215C659EB3A}"/>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6" name="Footer Placeholder 5">
            <a:extLst>
              <a:ext uri="{FF2B5EF4-FFF2-40B4-BE49-F238E27FC236}">
                <a16:creationId xmlns:a16="http://schemas.microsoft.com/office/drawing/2014/main" id="{937D2A25-AC45-4C26-81AA-E401BA5985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4D7A38-D68B-47B5-A2A9-E26280AF2111}"/>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294657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65861-5685-4B83-AFD5-500BDC9EF7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1A2E0E5-9116-47C2-BC00-20C5EAF6D4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9DCC3E7-4440-417E-849A-39D0AD2B6F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4210A4-15E3-46AA-ABBF-A37C694D257B}"/>
              </a:ext>
            </a:extLst>
          </p:cNvPr>
          <p:cNvSpPr>
            <a:spLocks noGrp="1"/>
          </p:cNvSpPr>
          <p:nvPr>
            <p:ph type="dt" sz="half" idx="10"/>
          </p:nvPr>
        </p:nvSpPr>
        <p:spPr/>
        <p:txBody>
          <a:bodyPr/>
          <a:lstStyle/>
          <a:p>
            <a:fld id="{6A7F626C-174E-4BEA-BD60-D41354ABC034}" type="datetimeFigureOut">
              <a:rPr lang="en-GB" smtClean="0"/>
              <a:t>21/02/2024</a:t>
            </a:fld>
            <a:endParaRPr lang="en-GB"/>
          </a:p>
        </p:txBody>
      </p:sp>
      <p:sp>
        <p:nvSpPr>
          <p:cNvPr id="6" name="Footer Placeholder 5">
            <a:extLst>
              <a:ext uri="{FF2B5EF4-FFF2-40B4-BE49-F238E27FC236}">
                <a16:creationId xmlns:a16="http://schemas.microsoft.com/office/drawing/2014/main" id="{D4165842-A446-4388-BD15-CE1A5C7816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161FC2-A1F8-47D4-8FD7-522BDF4ACF5D}"/>
              </a:ext>
            </a:extLst>
          </p:cNvPr>
          <p:cNvSpPr>
            <a:spLocks noGrp="1"/>
          </p:cNvSpPr>
          <p:nvPr>
            <p:ph type="sldNum" sz="quarter" idx="12"/>
          </p:nvPr>
        </p:nvSpPr>
        <p:spPr/>
        <p:txBody>
          <a:bodyPr/>
          <a:lstStyle/>
          <a:p>
            <a:fld id="{91075D13-F677-4210-88C8-76AED7952B25}" type="slidenum">
              <a:rPr lang="en-GB" smtClean="0"/>
              <a:t>‹#›</a:t>
            </a:fld>
            <a:endParaRPr lang="en-GB"/>
          </a:p>
        </p:txBody>
      </p:sp>
    </p:spTree>
    <p:extLst>
      <p:ext uri="{BB962C8B-B14F-4D97-AF65-F5344CB8AC3E}">
        <p14:creationId xmlns:p14="http://schemas.microsoft.com/office/powerpoint/2010/main" val="75844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FD3840-7813-48DB-A98C-D762B8B736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03FD66-6811-4392-A3EE-B5C1D775D6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2FB8C9-BCAE-457A-B259-65D722E26C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F626C-174E-4BEA-BD60-D41354ABC034}" type="datetimeFigureOut">
              <a:rPr lang="en-GB" smtClean="0"/>
              <a:t>21/02/2024</a:t>
            </a:fld>
            <a:endParaRPr lang="en-GB"/>
          </a:p>
        </p:txBody>
      </p:sp>
      <p:sp>
        <p:nvSpPr>
          <p:cNvPr id="5" name="Footer Placeholder 4">
            <a:extLst>
              <a:ext uri="{FF2B5EF4-FFF2-40B4-BE49-F238E27FC236}">
                <a16:creationId xmlns:a16="http://schemas.microsoft.com/office/drawing/2014/main" id="{92B08345-DBC2-48F3-94F8-B708697551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E781308-F993-4D2B-80D8-5F05E0F8DA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075D13-F677-4210-88C8-76AED7952B25}" type="slidenum">
              <a:rPr lang="en-GB" smtClean="0"/>
              <a:t>‹#›</a:t>
            </a:fld>
            <a:endParaRPr lang="en-GB"/>
          </a:p>
        </p:txBody>
      </p:sp>
    </p:spTree>
    <p:extLst>
      <p:ext uri="{BB962C8B-B14F-4D97-AF65-F5344CB8AC3E}">
        <p14:creationId xmlns:p14="http://schemas.microsoft.com/office/powerpoint/2010/main" val="228689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mathswhiteboard.com/"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mathswhiteboard.com/"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open.spotify.com/episode/0luAVu5uQBhITIvh5e9iI6?si=mpSoDbWwT7yJKXnuESyJdQ" TargetMode="External"/><Relationship Id="rId2" Type="http://schemas.openxmlformats.org/officeDocument/2006/relationships/hyperlink" Target="https://www.retrievalpractice.org/" TargetMode="Externa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hyperlink" Target="https://bjorklab.psych.ucla.edu/research/"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740" b="-7740"/>
            </a:stretch>
          </a:blipFill>
        </p:spPr>
      </p:sp>
      <p:sp>
        <p:nvSpPr>
          <p:cNvPr id="3" name="Freeform 3"/>
          <p:cNvSpPr/>
          <p:nvPr/>
        </p:nvSpPr>
        <p:spPr>
          <a:xfrm>
            <a:off x="162179" y="416688"/>
            <a:ext cx="1831830" cy="1831830"/>
          </a:xfrm>
          <a:custGeom>
            <a:avLst/>
            <a:gdLst/>
            <a:ahLst/>
            <a:cxnLst/>
            <a:rect l="l" t="t" r="r" b="b"/>
            <a:pathLst>
              <a:path w="2747745" h="2747745">
                <a:moveTo>
                  <a:pt x="0" y="0"/>
                </a:moveTo>
                <a:lnTo>
                  <a:pt x="2747745" y="0"/>
                </a:lnTo>
                <a:lnTo>
                  <a:pt x="2747745" y="2747746"/>
                </a:lnTo>
                <a:lnTo>
                  <a:pt x="0" y="2747746"/>
                </a:lnTo>
                <a:lnTo>
                  <a:pt x="0" y="0"/>
                </a:lnTo>
                <a:close/>
              </a:path>
            </a:pathLst>
          </a:custGeom>
          <a:blipFill>
            <a:blip r:embed="rId3"/>
            <a:stretch>
              <a:fillRect/>
            </a:stretch>
          </a:blipFill>
        </p:spPr>
      </p:sp>
      <p:sp>
        <p:nvSpPr>
          <p:cNvPr id="4" name="Freeform 4"/>
          <p:cNvSpPr/>
          <p:nvPr/>
        </p:nvSpPr>
        <p:spPr>
          <a:xfrm>
            <a:off x="10197992" y="685800"/>
            <a:ext cx="1614450" cy="2174188"/>
          </a:xfrm>
          <a:custGeom>
            <a:avLst/>
            <a:gdLst/>
            <a:ahLst/>
            <a:cxnLst/>
            <a:rect l="l" t="t" r="r" b="b"/>
            <a:pathLst>
              <a:path w="2421675" h="3261282">
                <a:moveTo>
                  <a:pt x="0" y="0"/>
                </a:moveTo>
                <a:lnTo>
                  <a:pt x="2421675" y="0"/>
                </a:lnTo>
                <a:lnTo>
                  <a:pt x="2421675" y="3261282"/>
                </a:lnTo>
                <a:lnTo>
                  <a:pt x="0" y="3261282"/>
                </a:lnTo>
                <a:lnTo>
                  <a:pt x="0" y="0"/>
                </a:lnTo>
                <a:close/>
              </a:path>
            </a:pathLst>
          </a:custGeom>
          <a:blipFill>
            <a:blip r:embed="rId4">
              <a:alphaModFix amt="91000"/>
            </a:blip>
            <a:stretch>
              <a:fillRect/>
            </a:stretch>
          </a:blipFill>
        </p:spPr>
      </p:sp>
      <p:grpSp>
        <p:nvGrpSpPr>
          <p:cNvPr id="5" name="Group 5"/>
          <p:cNvGrpSpPr/>
          <p:nvPr/>
        </p:nvGrpSpPr>
        <p:grpSpPr>
          <a:xfrm>
            <a:off x="1994008" y="659011"/>
            <a:ext cx="8203983" cy="3239398"/>
            <a:chOff x="-2" y="-1347185"/>
            <a:chExt cx="16407965" cy="6478797"/>
          </a:xfrm>
        </p:grpSpPr>
        <p:sp>
          <p:nvSpPr>
            <p:cNvPr id="6" name="TextBox 6"/>
            <p:cNvSpPr txBox="1"/>
            <p:nvPr/>
          </p:nvSpPr>
          <p:spPr>
            <a:xfrm>
              <a:off x="-2" y="-1347185"/>
              <a:ext cx="16407965" cy="5539979"/>
            </a:xfrm>
            <a:prstGeom prst="rect">
              <a:avLst/>
            </a:prstGeom>
          </p:spPr>
          <p:txBody>
            <a:bodyPr lIns="0" tIns="0" rIns="0" bIns="0" rtlCol="0" anchor="t">
              <a:spAutoFit/>
            </a:bodyPr>
            <a:lstStyle/>
            <a:p>
              <a:pPr algn="ctr">
                <a:lnSpc>
                  <a:spcPts val="5400"/>
                </a:lnSpc>
              </a:pPr>
              <a:r>
                <a:rPr lang="en-US" sz="4500" spc="900" dirty="0">
                  <a:solidFill>
                    <a:srgbClr val="000000"/>
                  </a:solidFill>
                  <a:latin typeface="Glacial Indifference Bold"/>
                </a:rPr>
                <a:t>RETRIEVAL PRACTICE AND EFFECTIVE MATHS REVISION </a:t>
              </a:r>
            </a:p>
          </p:txBody>
        </p:sp>
        <p:sp>
          <p:nvSpPr>
            <p:cNvPr id="7" name="TextBox 7"/>
            <p:cNvSpPr txBox="1"/>
            <p:nvPr/>
          </p:nvSpPr>
          <p:spPr>
            <a:xfrm>
              <a:off x="639002" y="4362170"/>
              <a:ext cx="15129961" cy="769442"/>
            </a:xfrm>
            <a:prstGeom prst="rect">
              <a:avLst/>
            </a:prstGeom>
          </p:spPr>
          <p:txBody>
            <a:bodyPr lIns="0" tIns="0" rIns="0" bIns="0" rtlCol="0" anchor="t">
              <a:spAutoFit/>
            </a:bodyPr>
            <a:lstStyle/>
            <a:p>
              <a:pPr algn="ctr">
                <a:lnSpc>
                  <a:spcPts val="3000"/>
                </a:lnSpc>
              </a:pPr>
              <a:r>
                <a:rPr lang="en-US" sz="2500" spc="500">
                  <a:solidFill>
                    <a:srgbClr val="000000"/>
                  </a:solidFill>
                  <a:latin typeface="Glacial Indifference"/>
                </a:rPr>
                <a:t>Darren Russell</a:t>
              </a:r>
            </a:p>
          </p:txBody>
        </p:sp>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AC735-2986-4FCC-AFAE-939EF8ACDE4B}"/>
              </a:ext>
            </a:extLst>
          </p:cNvPr>
          <p:cNvSpPr>
            <a:spLocks noGrp="1"/>
          </p:cNvSpPr>
          <p:nvPr>
            <p:ph type="title"/>
          </p:nvPr>
        </p:nvSpPr>
        <p:spPr>
          <a:xfrm>
            <a:off x="8153400" y="1128094"/>
            <a:ext cx="3434180" cy="1415270"/>
          </a:xfrm>
        </p:spPr>
        <p:txBody>
          <a:bodyPr vert="horz" lIns="91440" tIns="45720" rIns="91440" bIns="45720" rtlCol="0" anchor="t">
            <a:normAutofit/>
          </a:bodyPr>
          <a:lstStyle/>
          <a:p>
            <a:r>
              <a:rPr lang="en-US" sz="3200" kern="1200">
                <a:solidFill>
                  <a:schemeClr val="tx1"/>
                </a:solidFill>
                <a:latin typeface="+mj-lt"/>
                <a:ea typeface="+mj-ea"/>
                <a:cs typeface="+mj-cs"/>
              </a:rPr>
              <a:t>Retrieval practice – what is it?</a:t>
            </a:r>
          </a:p>
        </p:txBody>
      </p:sp>
      <p:sp>
        <p:nvSpPr>
          <p:cNvPr id="15" name="Rectangle 11">
            <a:extLst>
              <a:ext uri="{FF2B5EF4-FFF2-40B4-BE49-F238E27FC236}">
                <a16:creationId xmlns:a16="http://schemas.microsoft.com/office/drawing/2014/main" id="{7ED7575E-88D2-B771-681D-46A7E5541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76457"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A3DF5C3-7508-46CB-94DB-39BC10C7A6DB}"/>
              </a:ext>
            </a:extLst>
          </p:cNvPr>
          <p:cNvPicPr>
            <a:picLocks noChangeAspect="1"/>
          </p:cNvPicPr>
          <p:nvPr/>
        </p:nvPicPr>
        <p:blipFill>
          <a:blip r:embed="rId2"/>
          <a:stretch>
            <a:fillRect/>
          </a:stretch>
        </p:blipFill>
        <p:spPr>
          <a:xfrm>
            <a:off x="669235" y="1892392"/>
            <a:ext cx="6221895" cy="3079838"/>
          </a:xfrm>
          <a:prstGeom prst="rect">
            <a:avLst/>
          </a:prstGeom>
        </p:spPr>
      </p:pic>
      <p:cxnSp>
        <p:nvCxnSpPr>
          <p:cNvPr id="14" name="Straight Connector 13">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6C86305-5D6C-4DA8-9919-701D5153758F}"/>
              </a:ext>
            </a:extLst>
          </p:cNvPr>
          <p:cNvSpPr txBox="1"/>
          <p:nvPr/>
        </p:nvSpPr>
        <p:spPr>
          <a:xfrm>
            <a:off x="8153400" y="2543364"/>
            <a:ext cx="3434180" cy="3599019"/>
          </a:xfrm>
          <a:prstGeom prst="rect">
            <a:avLst/>
          </a:prstGeom>
        </p:spPr>
        <p:txBody>
          <a:bodyPr vert="horz" lIns="91440" tIns="45720" rIns="91440" bIns="45720" rtlCol="0">
            <a:normAutofit/>
          </a:bodyPr>
          <a:lstStyle/>
          <a:p>
            <a:pPr>
              <a:lnSpc>
                <a:spcPct val="90000"/>
              </a:lnSpc>
              <a:spcAft>
                <a:spcPts val="600"/>
              </a:spcAft>
            </a:pPr>
            <a:r>
              <a:rPr lang="en-US" sz="1900" dirty="0"/>
              <a:t>Retrieval practice is a learning strategy where teachers provide students with the opportunity to recall previously learned information. </a:t>
            </a:r>
          </a:p>
          <a:p>
            <a:pPr indent="-228600">
              <a:lnSpc>
                <a:spcPct val="90000"/>
              </a:lnSpc>
              <a:spcAft>
                <a:spcPts val="600"/>
              </a:spcAft>
              <a:buFont typeface="Arial" panose="020B0604020202020204" pitchFamily="34" charset="0"/>
              <a:buChar char="•"/>
            </a:pPr>
            <a:endParaRPr lang="en-US" sz="1900" dirty="0"/>
          </a:p>
          <a:p>
            <a:pPr>
              <a:lnSpc>
                <a:spcPct val="90000"/>
              </a:lnSpc>
              <a:spcAft>
                <a:spcPts val="600"/>
              </a:spcAft>
            </a:pPr>
            <a:r>
              <a:rPr lang="en-US" sz="1900" dirty="0"/>
              <a:t>We want our students to practice </a:t>
            </a:r>
            <a:r>
              <a:rPr lang="en-US" sz="1900" b="1" dirty="0"/>
              <a:t>pulling the information back out. </a:t>
            </a:r>
            <a:r>
              <a:rPr lang="en-US" sz="1900" dirty="0"/>
              <a:t>The more often they do this the stronger their ability to recall that information becomes.</a:t>
            </a:r>
          </a:p>
        </p:txBody>
      </p:sp>
    </p:spTree>
    <p:extLst>
      <p:ext uri="{BB962C8B-B14F-4D97-AF65-F5344CB8AC3E}">
        <p14:creationId xmlns:p14="http://schemas.microsoft.com/office/powerpoint/2010/main" val="18343073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ople working on ideas">
            <a:extLst>
              <a:ext uri="{FF2B5EF4-FFF2-40B4-BE49-F238E27FC236}">
                <a16:creationId xmlns:a16="http://schemas.microsoft.com/office/drawing/2014/main" id="{27F92CEB-10BE-F107-A9E4-13A12145A618}"/>
              </a:ext>
            </a:extLst>
          </p:cNvPr>
          <p:cNvPicPr>
            <a:picLocks noChangeAspect="1"/>
          </p:cNvPicPr>
          <p:nvPr/>
        </p:nvPicPr>
        <p:blipFill rotWithShape="1">
          <a:blip r:embed="rId2"/>
          <a:srcRect t="7262" b="6861"/>
          <a:stretch/>
        </p:blipFill>
        <p:spPr>
          <a:xfrm>
            <a:off x="-3047" y="10"/>
            <a:ext cx="12191999" cy="6857990"/>
          </a:xfrm>
          <a:prstGeom prst="rect">
            <a:avLst/>
          </a:prstGeom>
        </p:spPr>
      </p:pic>
      <p:sp>
        <p:nvSpPr>
          <p:cNvPr id="19" name="Rectangle 1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6D746C-8CE1-48DE-A075-DAB06DCC40C7}"/>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Ideas for Retrieval Practice Activites</a:t>
            </a:r>
          </a:p>
        </p:txBody>
      </p:sp>
      <p:sp>
        <p:nvSpPr>
          <p:cNvPr id="3" name="Content Placeholder 2">
            <a:extLst>
              <a:ext uri="{FF2B5EF4-FFF2-40B4-BE49-F238E27FC236}">
                <a16:creationId xmlns:a16="http://schemas.microsoft.com/office/drawing/2014/main" id="{AD030239-9C79-41EE-97BC-B7B4F7C4E858}"/>
              </a:ext>
            </a:extLst>
          </p:cNvPr>
          <p:cNvSpPr>
            <a:spLocks noGrp="1"/>
          </p:cNvSpPr>
          <p:nvPr>
            <p:ph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ormAutofit/>
          </a:bodyPr>
          <a:lstStyle/>
          <a:p>
            <a:pPr marL="0" indent="0" algn="ctr">
              <a:buNone/>
            </a:pPr>
            <a:r>
              <a:rPr lang="en-US" sz="2400">
                <a:solidFill>
                  <a:srgbClr val="FFFFFF"/>
                </a:solidFill>
              </a:rPr>
              <a:t>There is no right or wrong answer here or one size fits all but here are some ideas…</a:t>
            </a:r>
          </a:p>
        </p:txBody>
      </p:sp>
    </p:spTree>
    <p:extLst>
      <p:ext uri="{BB962C8B-B14F-4D97-AF65-F5344CB8AC3E}">
        <p14:creationId xmlns:p14="http://schemas.microsoft.com/office/powerpoint/2010/main" val="4360603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EE518-A664-4AAF-9E0B-52E36A617B76}"/>
              </a:ext>
            </a:extLst>
          </p:cNvPr>
          <p:cNvSpPr>
            <a:spLocks noGrp="1"/>
          </p:cNvSpPr>
          <p:nvPr>
            <p:ph type="title"/>
          </p:nvPr>
        </p:nvSpPr>
        <p:spPr/>
        <p:txBody>
          <a:bodyPr/>
          <a:lstStyle/>
          <a:p>
            <a:r>
              <a:rPr lang="en-GB" dirty="0"/>
              <a:t>Mixed starters with LWB</a:t>
            </a:r>
          </a:p>
        </p:txBody>
      </p:sp>
      <p:sp>
        <p:nvSpPr>
          <p:cNvPr id="3" name="Content Placeholder 2">
            <a:extLst>
              <a:ext uri="{FF2B5EF4-FFF2-40B4-BE49-F238E27FC236}">
                <a16:creationId xmlns:a16="http://schemas.microsoft.com/office/drawing/2014/main" id="{2DE6DFF3-DF8D-4AF5-9D0F-4E38032BC844}"/>
              </a:ext>
            </a:extLst>
          </p:cNvPr>
          <p:cNvSpPr>
            <a:spLocks noGrp="1"/>
          </p:cNvSpPr>
          <p:nvPr>
            <p:ph idx="1"/>
          </p:nvPr>
        </p:nvSpPr>
        <p:spPr/>
        <p:txBody>
          <a:bodyPr/>
          <a:lstStyle/>
          <a:p>
            <a:pPr marL="0" indent="0">
              <a:buNone/>
            </a:pPr>
            <a:r>
              <a:rPr lang="en-GB" dirty="0">
                <a:hlinkClick r:id="rId2"/>
              </a:rPr>
              <a:t>https://mathswhiteboard.com/</a:t>
            </a:r>
            <a:endParaRPr lang="en-GB" dirty="0"/>
          </a:p>
        </p:txBody>
      </p:sp>
      <p:pic>
        <p:nvPicPr>
          <p:cNvPr id="5" name="Picture 4">
            <a:extLst>
              <a:ext uri="{FF2B5EF4-FFF2-40B4-BE49-F238E27FC236}">
                <a16:creationId xmlns:a16="http://schemas.microsoft.com/office/drawing/2014/main" id="{D24E1AFC-1BA9-420B-BD0A-73026404EF7F}"/>
              </a:ext>
            </a:extLst>
          </p:cNvPr>
          <p:cNvPicPr>
            <a:picLocks noChangeAspect="1"/>
          </p:cNvPicPr>
          <p:nvPr/>
        </p:nvPicPr>
        <p:blipFill>
          <a:blip r:embed="rId3"/>
          <a:stretch>
            <a:fillRect/>
          </a:stretch>
        </p:blipFill>
        <p:spPr>
          <a:xfrm>
            <a:off x="838200" y="3429000"/>
            <a:ext cx="5120640" cy="2880359"/>
          </a:xfrm>
          <a:prstGeom prst="rect">
            <a:avLst/>
          </a:prstGeom>
        </p:spPr>
      </p:pic>
      <p:sp>
        <p:nvSpPr>
          <p:cNvPr id="6" name="TextBox 5">
            <a:extLst>
              <a:ext uri="{FF2B5EF4-FFF2-40B4-BE49-F238E27FC236}">
                <a16:creationId xmlns:a16="http://schemas.microsoft.com/office/drawing/2014/main" id="{BF4504B9-2258-48DC-846F-B6DF96071B7C}"/>
              </a:ext>
            </a:extLst>
          </p:cNvPr>
          <p:cNvSpPr txBox="1"/>
          <p:nvPr/>
        </p:nvSpPr>
        <p:spPr>
          <a:xfrm>
            <a:off x="2385060" y="2924731"/>
            <a:ext cx="2258060" cy="369332"/>
          </a:xfrm>
          <a:prstGeom prst="rect">
            <a:avLst/>
          </a:prstGeom>
          <a:noFill/>
        </p:spPr>
        <p:txBody>
          <a:bodyPr wrap="square" rtlCol="0">
            <a:spAutoFit/>
          </a:bodyPr>
          <a:lstStyle/>
          <a:p>
            <a:pPr algn="ctr"/>
            <a:r>
              <a:rPr lang="en-GB" dirty="0"/>
              <a:t>Revision White Board</a:t>
            </a:r>
          </a:p>
        </p:txBody>
      </p:sp>
      <p:sp>
        <p:nvSpPr>
          <p:cNvPr id="7" name="TextBox 6">
            <a:extLst>
              <a:ext uri="{FF2B5EF4-FFF2-40B4-BE49-F238E27FC236}">
                <a16:creationId xmlns:a16="http://schemas.microsoft.com/office/drawing/2014/main" id="{7C95A96E-BC76-41EB-9ED5-A73548A32EA1}"/>
              </a:ext>
            </a:extLst>
          </p:cNvPr>
          <p:cNvSpPr txBox="1"/>
          <p:nvPr/>
        </p:nvSpPr>
        <p:spPr>
          <a:xfrm>
            <a:off x="8148988" y="2924731"/>
            <a:ext cx="2258060" cy="369332"/>
          </a:xfrm>
          <a:prstGeom prst="rect">
            <a:avLst/>
          </a:prstGeom>
          <a:noFill/>
        </p:spPr>
        <p:txBody>
          <a:bodyPr wrap="square" rtlCol="0">
            <a:spAutoFit/>
          </a:bodyPr>
          <a:lstStyle/>
          <a:p>
            <a:pPr algn="ctr"/>
            <a:r>
              <a:rPr lang="en-GB" dirty="0"/>
              <a:t>Last White Board</a:t>
            </a:r>
          </a:p>
        </p:txBody>
      </p:sp>
      <p:pic>
        <p:nvPicPr>
          <p:cNvPr id="9" name="Picture 8">
            <a:extLst>
              <a:ext uri="{FF2B5EF4-FFF2-40B4-BE49-F238E27FC236}">
                <a16:creationId xmlns:a16="http://schemas.microsoft.com/office/drawing/2014/main" id="{FD93D475-3BF1-4942-8797-5CBDB365A2E7}"/>
              </a:ext>
            </a:extLst>
          </p:cNvPr>
          <p:cNvPicPr>
            <a:picLocks noChangeAspect="1"/>
          </p:cNvPicPr>
          <p:nvPr/>
        </p:nvPicPr>
        <p:blipFill>
          <a:blip r:embed="rId4"/>
          <a:stretch>
            <a:fillRect/>
          </a:stretch>
        </p:blipFill>
        <p:spPr>
          <a:xfrm>
            <a:off x="6717698" y="3429000"/>
            <a:ext cx="5120639" cy="2880359"/>
          </a:xfrm>
          <a:prstGeom prst="rect">
            <a:avLst/>
          </a:prstGeom>
        </p:spPr>
      </p:pic>
    </p:spTree>
    <p:extLst>
      <p:ext uri="{BB962C8B-B14F-4D97-AF65-F5344CB8AC3E}">
        <p14:creationId xmlns:p14="http://schemas.microsoft.com/office/powerpoint/2010/main" val="18407542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01D85-760B-4B04-BF53-F969EE86A60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B4ECD8C-548B-4CC6-80D5-B4F4E6E910B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D49F93EA-FBE8-4EF8-9E27-769518890B4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119167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EE518-A664-4AAF-9E0B-52E36A617B76}"/>
              </a:ext>
            </a:extLst>
          </p:cNvPr>
          <p:cNvSpPr>
            <a:spLocks noGrp="1"/>
          </p:cNvSpPr>
          <p:nvPr>
            <p:ph type="title"/>
          </p:nvPr>
        </p:nvSpPr>
        <p:spPr/>
        <p:txBody>
          <a:bodyPr/>
          <a:lstStyle/>
          <a:p>
            <a:r>
              <a:rPr lang="en-GB" dirty="0"/>
              <a:t>Mixed starters with LWB</a:t>
            </a:r>
          </a:p>
        </p:txBody>
      </p:sp>
      <p:sp>
        <p:nvSpPr>
          <p:cNvPr id="3" name="Content Placeholder 2">
            <a:extLst>
              <a:ext uri="{FF2B5EF4-FFF2-40B4-BE49-F238E27FC236}">
                <a16:creationId xmlns:a16="http://schemas.microsoft.com/office/drawing/2014/main" id="{2DE6DFF3-DF8D-4AF5-9D0F-4E38032BC844}"/>
              </a:ext>
            </a:extLst>
          </p:cNvPr>
          <p:cNvSpPr>
            <a:spLocks noGrp="1"/>
          </p:cNvSpPr>
          <p:nvPr>
            <p:ph idx="1"/>
          </p:nvPr>
        </p:nvSpPr>
        <p:spPr/>
        <p:txBody>
          <a:bodyPr/>
          <a:lstStyle/>
          <a:p>
            <a:pPr marL="0" indent="0">
              <a:buNone/>
            </a:pPr>
            <a:r>
              <a:rPr lang="en-GB" dirty="0">
                <a:hlinkClick r:id="rId2"/>
              </a:rPr>
              <a:t>https://mathswhiteboard.com/</a:t>
            </a:r>
            <a:endParaRPr lang="en-GB" dirty="0"/>
          </a:p>
        </p:txBody>
      </p:sp>
      <p:pic>
        <p:nvPicPr>
          <p:cNvPr id="5" name="Picture 4">
            <a:extLst>
              <a:ext uri="{FF2B5EF4-FFF2-40B4-BE49-F238E27FC236}">
                <a16:creationId xmlns:a16="http://schemas.microsoft.com/office/drawing/2014/main" id="{D24E1AFC-1BA9-420B-BD0A-73026404EF7F}"/>
              </a:ext>
            </a:extLst>
          </p:cNvPr>
          <p:cNvPicPr>
            <a:picLocks noChangeAspect="1"/>
          </p:cNvPicPr>
          <p:nvPr/>
        </p:nvPicPr>
        <p:blipFill>
          <a:blip r:embed="rId3"/>
          <a:stretch>
            <a:fillRect/>
          </a:stretch>
        </p:blipFill>
        <p:spPr>
          <a:xfrm>
            <a:off x="838200" y="3429000"/>
            <a:ext cx="5120640" cy="2880359"/>
          </a:xfrm>
          <a:prstGeom prst="rect">
            <a:avLst/>
          </a:prstGeom>
        </p:spPr>
      </p:pic>
      <p:sp>
        <p:nvSpPr>
          <p:cNvPr id="6" name="TextBox 5">
            <a:extLst>
              <a:ext uri="{FF2B5EF4-FFF2-40B4-BE49-F238E27FC236}">
                <a16:creationId xmlns:a16="http://schemas.microsoft.com/office/drawing/2014/main" id="{BF4504B9-2258-48DC-846F-B6DF96071B7C}"/>
              </a:ext>
            </a:extLst>
          </p:cNvPr>
          <p:cNvSpPr txBox="1"/>
          <p:nvPr/>
        </p:nvSpPr>
        <p:spPr>
          <a:xfrm>
            <a:off x="2385060" y="2924731"/>
            <a:ext cx="2258060" cy="369332"/>
          </a:xfrm>
          <a:prstGeom prst="rect">
            <a:avLst/>
          </a:prstGeom>
          <a:noFill/>
        </p:spPr>
        <p:txBody>
          <a:bodyPr wrap="square" rtlCol="0">
            <a:spAutoFit/>
          </a:bodyPr>
          <a:lstStyle/>
          <a:p>
            <a:pPr algn="ctr"/>
            <a:r>
              <a:rPr lang="en-GB" dirty="0"/>
              <a:t>Revision White Board</a:t>
            </a:r>
          </a:p>
        </p:txBody>
      </p:sp>
      <p:sp>
        <p:nvSpPr>
          <p:cNvPr id="7" name="TextBox 6">
            <a:extLst>
              <a:ext uri="{FF2B5EF4-FFF2-40B4-BE49-F238E27FC236}">
                <a16:creationId xmlns:a16="http://schemas.microsoft.com/office/drawing/2014/main" id="{7C95A96E-BC76-41EB-9ED5-A73548A32EA1}"/>
              </a:ext>
            </a:extLst>
          </p:cNvPr>
          <p:cNvSpPr txBox="1"/>
          <p:nvPr/>
        </p:nvSpPr>
        <p:spPr>
          <a:xfrm>
            <a:off x="8148988" y="2924731"/>
            <a:ext cx="2258060" cy="369332"/>
          </a:xfrm>
          <a:prstGeom prst="rect">
            <a:avLst/>
          </a:prstGeom>
          <a:noFill/>
        </p:spPr>
        <p:txBody>
          <a:bodyPr wrap="square" rtlCol="0">
            <a:spAutoFit/>
          </a:bodyPr>
          <a:lstStyle/>
          <a:p>
            <a:pPr algn="ctr"/>
            <a:r>
              <a:rPr lang="en-GB" dirty="0"/>
              <a:t>Last White Board</a:t>
            </a:r>
          </a:p>
        </p:txBody>
      </p:sp>
      <p:pic>
        <p:nvPicPr>
          <p:cNvPr id="9" name="Picture 8">
            <a:extLst>
              <a:ext uri="{FF2B5EF4-FFF2-40B4-BE49-F238E27FC236}">
                <a16:creationId xmlns:a16="http://schemas.microsoft.com/office/drawing/2014/main" id="{FD93D475-3BF1-4942-8797-5CBDB365A2E7}"/>
              </a:ext>
            </a:extLst>
          </p:cNvPr>
          <p:cNvPicPr>
            <a:picLocks noChangeAspect="1"/>
          </p:cNvPicPr>
          <p:nvPr/>
        </p:nvPicPr>
        <p:blipFill>
          <a:blip r:embed="rId4"/>
          <a:stretch>
            <a:fillRect/>
          </a:stretch>
        </p:blipFill>
        <p:spPr>
          <a:xfrm>
            <a:off x="6717698" y="3429000"/>
            <a:ext cx="5120639" cy="2880359"/>
          </a:xfrm>
          <a:prstGeom prst="rect">
            <a:avLst/>
          </a:prstGeom>
        </p:spPr>
      </p:pic>
    </p:spTree>
    <p:extLst>
      <p:ext uri="{BB962C8B-B14F-4D97-AF65-F5344CB8AC3E}">
        <p14:creationId xmlns:p14="http://schemas.microsoft.com/office/powerpoint/2010/main" val="403424025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72A64-E4AF-4DF6-A6C5-C55DFEB3625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D4C0EA9-235B-4525-819E-D8BBA279C236}"/>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6872129D-A2B2-482C-9E47-8666853A183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9837210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rain Dumps and Other Test Day Hacks - Pocket Prep">
            <a:extLst>
              <a:ext uri="{FF2B5EF4-FFF2-40B4-BE49-F238E27FC236}">
                <a16:creationId xmlns:a16="http://schemas.microsoft.com/office/drawing/2014/main" id="{454E0FDB-8079-4B3D-82AD-2291E8C3E0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243" r="-1" b="-1"/>
          <a:stretch/>
        </p:blipFill>
        <p:spPr bwMode="auto">
          <a:xfrm>
            <a:off x="-1" y="10"/>
            <a:ext cx="12228129" cy="4666928"/>
          </a:xfrm>
          <a:prstGeom prst="rect">
            <a:avLst/>
          </a:prstGeom>
          <a:noFill/>
          <a:extLst>
            <a:ext uri="{909E8E84-426E-40DD-AFC4-6F175D3DCCD1}">
              <a14:hiddenFill xmlns:a14="http://schemas.microsoft.com/office/drawing/2010/main">
                <a:solidFill>
                  <a:srgbClr val="FFFFFF"/>
                </a:solidFill>
              </a14:hiddenFill>
            </a:ext>
          </a:extLst>
        </p:spPr>
      </p:pic>
      <p:grpSp>
        <p:nvGrpSpPr>
          <p:cNvPr id="1033" name="Group 1032">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034" name="Freeform: Shape 1033">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035" name="Freeform: Shape 1034">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036" name="Freeform: Shape 1035">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037" name="Freeform: Shape 1036">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8C5EF973-3961-42A8-8A2D-988C6C4D3026}"/>
              </a:ext>
            </a:extLst>
          </p:cNvPr>
          <p:cNvSpPr>
            <a:spLocks noGrp="1"/>
          </p:cNvSpPr>
          <p:nvPr>
            <p:ph type="title"/>
          </p:nvPr>
        </p:nvSpPr>
        <p:spPr>
          <a:xfrm>
            <a:off x="804672" y="4551037"/>
            <a:ext cx="5021782" cy="1509931"/>
          </a:xfrm>
        </p:spPr>
        <p:txBody>
          <a:bodyPr>
            <a:normAutofit/>
          </a:bodyPr>
          <a:lstStyle/>
          <a:p>
            <a:r>
              <a:rPr lang="en-GB" sz="3600" dirty="0">
                <a:solidFill>
                  <a:schemeClr val="tx2"/>
                </a:solidFill>
              </a:rPr>
              <a:t>The Brain Dump</a:t>
            </a:r>
          </a:p>
        </p:txBody>
      </p:sp>
      <p:sp>
        <p:nvSpPr>
          <p:cNvPr id="3" name="Content Placeholder 2">
            <a:extLst>
              <a:ext uri="{FF2B5EF4-FFF2-40B4-BE49-F238E27FC236}">
                <a16:creationId xmlns:a16="http://schemas.microsoft.com/office/drawing/2014/main" id="{8165124E-116D-4FB3-B5C5-95BB6FF310A4}"/>
              </a:ext>
            </a:extLst>
          </p:cNvPr>
          <p:cNvSpPr>
            <a:spLocks noGrp="1"/>
          </p:cNvSpPr>
          <p:nvPr>
            <p:ph idx="1"/>
          </p:nvPr>
        </p:nvSpPr>
        <p:spPr>
          <a:xfrm>
            <a:off x="6470247" y="4551037"/>
            <a:ext cx="4926411" cy="1509935"/>
          </a:xfrm>
        </p:spPr>
        <p:txBody>
          <a:bodyPr anchor="ctr">
            <a:normAutofit/>
          </a:bodyPr>
          <a:lstStyle/>
          <a:p>
            <a:pPr marL="0" indent="0">
              <a:buNone/>
            </a:pPr>
            <a:r>
              <a:rPr lang="en-GB" sz="1800" dirty="0">
                <a:solidFill>
                  <a:schemeClr val="tx2"/>
                </a:solidFill>
              </a:rPr>
              <a:t>Students begin with a blank piece of paper and the task is to write down as much information as possible on the given topic in a certain period of time. </a:t>
            </a:r>
          </a:p>
        </p:txBody>
      </p:sp>
    </p:spTree>
    <p:extLst>
      <p:ext uri="{BB962C8B-B14F-4D97-AF65-F5344CB8AC3E}">
        <p14:creationId xmlns:p14="http://schemas.microsoft.com/office/powerpoint/2010/main" val="38056424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EF973-3961-42A8-8A2D-988C6C4D3026}"/>
              </a:ext>
            </a:extLst>
          </p:cNvPr>
          <p:cNvSpPr>
            <a:spLocks noGrp="1"/>
          </p:cNvSpPr>
          <p:nvPr>
            <p:ph type="title"/>
          </p:nvPr>
        </p:nvSpPr>
        <p:spPr/>
        <p:txBody>
          <a:bodyPr/>
          <a:lstStyle/>
          <a:p>
            <a:r>
              <a:rPr lang="en-GB"/>
              <a:t>The Brain Dump Example</a:t>
            </a:r>
            <a:endParaRPr lang="en-GB" dirty="0"/>
          </a:p>
        </p:txBody>
      </p:sp>
      <p:sp>
        <p:nvSpPr>
          <p:cNvPr id="3" name="Content Placeholder 2">
            <a:extLst>
              <a:ext uri="{FF2B5EF4-FFF2-40B4-BE49-F238E27FC236}">
                <a16:creationId xmlns:a16="http://schemas.microsoft.com/office/drawing/2014/main" id="{8165124E-116D-4FB3-B5C5-95BB6FF310A4}"/>
              </a:ext>
            </a:extLst>
          </p:cNvPr>
          <p:cNvSpPr>
            <a:spLocks noGrp="1"/>
          </p:cNvSpPr>
          <p:nvPr>
            <p:ph idx="1"/>
          </p:nvPr>
        </p:nvSpPr>
        <p:spPr/>
        <p:txBody>
          <a:bodyPr/>
          <a:lstStyle/>
          <a:p>
            <a:pPr marL="0" indent="0">
              <a:buNone/>
            </a:pPr>
            <a:r>
              <a:rPr lang="en-GB"/>
              <a:t>Copy the diagram and find the value of as many angles as possible, try to write down the reason/relationship for each angle value.</a:t>
            </a:r>
            <a:endParaRPr lang="en-GB" dirty="0"/>
          </a:p>
        </p:txBody>
      </p:sp>
      <p:pic>
        <p:nvPicPr>
          <p:cNvPr id="9" name="Picture 8" descr="A diagram of a triangle&#10;&#10;Description automatically generated">
            <a:extLst>
              <a:ext uri="{FF2B5EF4-FFF2-40B4-BE49-F238E27FC236}">
                <a16:creationId xmlns:a16="http://schemas.microsoft.com/office/drawing/2014/main" id="{25448DE3-71BE-43C7-A886-D43FB5124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2925" y="3013074"/>
            <a:ext cx="6172835" cy="3479801"/>
          </a:xfrm>
          <a:prstGeom prst="rect">
            <a:avLst/>
          </a:prstGeom>
        </p:spPr>
      </p:pic>
      <p:pic>
        <p:nvPicPr>
          <p:cNvPr id="2052" name="Picture 4" descr="430+ 3 Minute Timer Stock Videos and Royalty-Free Footage - iStock">
            <a:extLst>
              <a:ext uri="{FF2B5EF4-FFF2-40B4-BE49-F238E27FC236}">
                <a16:creationId xmlns:a16="http://schemas.microsoft.com/office/drawing/2014/main" id="{99403569-6914-421D-A92E-9DB0587448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 y="3429000"/>
            <a:ext cx="4527550" cy="253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5515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ppt_x"/>
                                          </p:val>
                                        </p:tav>
                                        <p:tav tm="100000">
                                          <p:val>
                                            <p:strVal val="#ppt_x"/>
                                          </p:val>
                                        </p:tav>
                                      </p:tavLst>
                                    </p:anim>
                                    <p:anim calcmode="lin" valueType="num">
                                      <p:cBhvr additive="base">
                                        <p:cTn id="8"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48E01-CD69-4666-9659-084B61CB628A}"/>
              </a:ext>
            </a:extLst>
          </p:cNvPr>
          <p:cNvSpPr>
            <a:spLocks noGrp="1"/>
          </p:cNvSpPr>
          <p:nvPr>
            <p:ph type="title"/>
          </p:nvPr>
        </p:nvSpPr>
        <p:spPr>
          <a:xfrm>
            <a:off x="762000" y="1138036"/>
            <a:ext cx="4085665" cy="1402470"/>
          </a:xfrm>
        </p:spPr>
        <p:txBody>
          <a:bodyPr anchor="t">
            <a:normAutofit/>
          </a:bodyPr>
          <a:lstStyle/>
          <a:p>
            <a:r>
              <a:rPr lang="en-GB" sz="3200"/>
              <a:t>Low/No stakes Quizzing</a:t>
            </a:r>
          </a:p>
        </p:txBody>
      </p:sp>
      <p:cxnSp>
        <p:nvCxnSpPr>
          <p:cNvPr id="3079" name="Straight Connector 307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86D5474-A31C-4EF2-AF2C-0D124481B321}"/>
              </a:ext>
            </a:extLst>
          </p:cNvPr>
          <p:cNvSpPr>
            <a:spLocks noGrp="1"/>
          </p:cNvSpPr>
          <p:nvPr>
            <p:ph idx="1"/>
          </p:nvPr>
        </p:nvSpPr>
        <p:spPr>
          <a:xfrm>
            <a:off x="762000" y="2551176"/>
            <a:ext cx="4085665" cy="3591207"/>
          </a:xfrm>
        </p:spPr>
        <p:txBody>
          <a:bodyPr>
            <a:normAutofit/>
          </a:bodyPr>
          <a:lstStyle/>
          <a:p>
            <a:pPr marL="0" indent="0">
              <a:buNone/>
            </a:pPr>
            <a:r>
              <a:rPr lang="en-GB" sz="1700" dirty="0"/>
              <a:t>Low stakes quizzing is about removing the pressure of achieving results and testing retrieval.</a:t>
            </a:r>
          </a:p>
          <a:p>
            <a:pPr marL="0" indent="0">
              <a:buNone/>
            </a:pPr>
            <a:r>
              <a:rPr lang="en-GB" sz="1700" dirty="0"/>
              <a:t>Kahoot, Socrative, 5 ‘check in’ questions in your copy, print outs, MCQ’s etc.</a:t>
            </a:r>
          </a:p>
          <a:p>
            <a:pPr marL="0" indent="0">
              <a:buNone/>
            </a:pPr>
            <a:r>
              <a:rPr lang="en-GB" sz="1700" dirty="0"/>
              <a:t>Students are testing their ability to recall information and skills. The emphasis is on the ability to recall not the overall results. </a:t>
            </a:r>
          </a:p>
          <a:p>
            <a:pPr marL="0" indent="0">
              <a:buNone/>
            </a:pPr>
            <a:r>
              <a:rPr lang="en-GB" sz="1700" dirty="0"/>
              <a:t>Remember:</a:t>
            </a:r>
          </a:p>
          <a:p>
            <a:pPr marL="0" indent="0">
              <a:buNone/>
            </a:pPr>
            <a:r>
              <a:rPr lang="en-GB" sz="1700" dirty="0"/>
              <a:t>Tests = Scary, Quizzes = Fun</a:t>
            </a:r>
          </a:p>
          <a:p>
            <a:pPr marL="0" indent="0">
              <a:buNone/>
            </a:pPr>
            <a:endParaRPr lang="en-GB" sz="1700" dirty="0"/>
          </a:p>
        </p:txBody>
      </p:sp>
      <p:pic>
        <p:nvPicPr>
          <p:cNvPr id="3074" name="Picture 2" descr="Sharpen Your Kid's General Knowledge with a Fun Quiz">
            <a:extLst>
              <a:ext uri="{FF2B5EF4-FFF2-40B4-BE49-F238E27FC236}">
                <a16:creationId xmlns:a16="http://schemas.microsoft.com/office/drawing/2014/main" id="{71CE838F-0422-4309-B79A-2F4931884D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08" r="5071" b="1"/>
          <a:stretch/>
        </p:blipFill>
        <p:spPr bwMode="auto">
          <a:xfrm>
            <a:off x="5650992" y="10"/>
            <a:ext cx="6541008"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2445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6" name="Rectangle 4115">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80F3203-0AC9-41BE-A952-3E8B74EEDCB1}"/>
              </a:ext>
            </a:extLst>
          </p:cNvPr>
          <p:cNvSpPr>
            <a:spLocks noGrp="1"/>
          </p:cNvSpPr>
          <p:nvPr>
            <p:ph type="title"/>
          </p:nvPr>
        </p:nvSpPr>
        <p:spPr>
          <a:xfrm>
            <a:off x="838200" y="365125"/>
            <a:ext cx="5393361" cy="1325563"/>
          </a:xfrm>
        </p:spPr>
        <p:txBody>
          <a:bodyPr>
            <a:normAutofit/>
          </a:bodyPr>
          <a:lstStyle/>
          <a:p>
            <a:r>
              <a:rPr lang="en-GB"/>
              <a:t>Question Basket</a:t>
            </a:r>
          </a:p>
        </p:txBody>
      </p:sp>
      <p:pic>
        <p:nvPicPr>
          <p:cNvPr id="4098" name="Picture 2" descr="Consumer's Basket With Question. 3d Stock Photo, Picture and Royalty Free  Image. Image 1422276.">
            <a:extLst>
              <a:ext uri="{FF2B5EF4-FFF2-40B4-BE49-F238E27FC236}">
                <a16:creationId xmlns:a16="http://schemas.microsoft.com/office/drawing/2014/main" id="{00E1D592-D302-47C0-B296-868CF7345E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06" r="14994" b="-1"/>
          <a:stretch/>
        </p:blipFill>
        <p:spPr bwMode="auto">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4118"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120"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3" name="Content Placeholder 2">
            <a:extLst>
              <a:ext uri="{FF2B5EF4-FFF2-40B4-BE49-F238E27FC236}">
                <a16:creationId xmlns:a16="http://schemas.microsoft.com/office/drawing/2014/main" id="{56417558-B382-9E06-D696-8FE2DA5521B3}"/>
              </a:ext>
            </a:extLst>
          </p:cNvPr>
          <p:cNvGraphicFramePr>
            <a:graphicFrameLocks noGrp="1"/>
          </p:cNvGraphicFramePr>
          <p:nvPr>
            <p:ph idx="1"/>
            <p:extLst>
              <p:ext uri="{D42A27DB-BD31-4B8C-83A1-F6EECF244321}">
                <p14:modId xmlns:p14="http://schemas.microsoft.com/office/powerpoint/2010/main" val="731141370"/>
              </p:ext>
            </p:extLst>
          </p:nvPr>
        </p:nvGraphicFramePr>
        <p:xfrm>
          <a:off x="838200" y="1825625"/>
          <a:ext cx="53933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0829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Large skydiving group mid-air">
            <a:extLst>
              <a:ext uri="{FF2B5EF4-FFF2-40B4-BE49-F238E27FC236}">
                <a16:creationId xmlns:a16="http://schemas.microsoft.com/office/drawing/2014/main" id="{C2990313-B468-0257-965D-79B7347F7A12}"/>
              </a:ext>
            </a:extLst>
          </p:cNvPr>
          <p:cNvPicPr>
            <a:picLocks noChangeAspect="1"/>
          </p:cNvPicPr>
          <p:nvPr/>
        </p:nvPicPr>
        <p:blipFill rotWithShape="1">
          <a:blip r:embed="rId2"/>
          <a:srcRect l="3702" r="2534"/>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57BEFC8-C045-4D28-9E23-81A6C4A5E6F2}"/>
              </a:ext>
            </a:extLst>
          </p:cNvPr>
          <p:cNvSpPr>
            <a:spLocks noGrp="1"/>
          </p:cNvSpPr>
          <p:nvPr>
            <p:ph type="title"/>
          </p:nvPr>
        </p:nvSpPr>
        <p:spPr>
          <a:xfrm>
            <a:off x="838200" y="365125"/>
            <a:ext cx="3822189" cy="1899912"/>
          </a:xfrm>
        </p:spPr>
        <p:txBody>
          <a:bodyPr>
            <a:normAutofit/>
          </a:bodyPr>
          <a:lstStyle/>
          <a:p>
            <a:r>
              <a:rPr lang="en-GB" sz="4000" b="1" u="sng" dirty="0"/>
              <a:t>Aims</a:t>
            </a:r>
          </a:p>
        </p:txBody>
      </p:sp>
      <p:sp>
        <p:nvSpPr>
          <p:cNvPr id="3" name="Content Placeholder 2">
            <a:extLst>
              <a:ext uri="{FF2B5EF4-FFF2-40B4-BE49-F238E27FC236}">
                <a16:creationId xmlns:a16="http://schemas.microsoft.com/office/drawing/2014/main" id="{1689E8A2-96E3-443B-B59F-5256C3959F0C}"/>
              </a:ext>
            </a:extLst>
          </p:cNvPr>
          <p:cNvSpPr>
            <a:spLocks noGrp="1"/>
          </p:cNvSpPr>
          <p:nvPr>
            <p:ph idx="1"/>
          </p:nvPr>
        </p:nvSpPr>
        <p:spPr>
          <a:xfrm>
            <a:off x="838200" y="2434201"/>
            <a:ext cx="3822189" cy="3742762"/>
          </a:xfrm>
        </p:spPr>
        <p:txBody>
          <a:bodyPr>
            <a:normAutofit/>
          </a:bodyPr>
          <a:lstStyle/>
          <a:p>
            <a:pPr marL="0" indent="0">
              <a:buNone/>
            </a:pPr>
            <a:r>
              <a:rPr lang="en-GB" sz="2000" dirty="0"/>
              <a:t>The aims of this workshop are to provide you with some knowledge on what retrieval practice is, the benefits for our students and some ideas for building it into your practice. </a:t>
            </a:r>
          </a:p>
          <a:p>
            <a:pPr marL="0" indent="0">
              <a:buNone/>
            </a:pPr>
            <a:r>
              <a:rPr lang="en-GB" sz="2000" dirty="0"/>
              <a:t>I also hope to give you some strategies to improve the quality of our students independent revision skills.</a:t>
            </a:r>
          </a:p>
        </p:txBody>
      </p:sp>
    </p:spTree>
    <p:extLst>
      <p:ext uri="{BB962C8B-B14F-4D97-AF65-F5344CB8AC3E}">
        <p14:creationId xmlns:p14="http://schemas.microsoft.com/office/powerpoint/2010/main" val="386919573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ight bulb on yellow background with sketched light beams and cord">
            <a:extLst>
              <a:ext uri="{FF2B5EF4-FFF2-40B4-BE49-F238E27FC236}">
                <a16:creationId xmlns:a16="http://schemas.microsoft.com/office/drawing/2014/main" id="{A9D6CE13-5FD1-9C4B-3EBC-E3C04A8EB79C}"/>
              </a:ext>
            </a:extLst>
          </p:cNvPr>
          <p:cNvPicPr>
            <a:picLocks noChangeAspect="1"/>
          </p:cNvPicPr>
          <p:nvPr/>
        </p:nvPicPr>
        <p:blipFill rotWithShape="1">
          <a:blip r:embed="rId2"/>
          <a:srcRect l="13286"/>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E9A194-E7A8-40D4-B03D-6D8E5A57F453}"/>
              </a:ext>
            </a:extLst>
          </p:cNvPr>
          <p:cNvSpPr>
            <a:spLocks noGrp="1"/>
          </p:cNvSpPr>
          <p:nvPr>
            <p:ph type="title"/>
          </p:nvPr>
        </p:nvSpPr>
        <p:spPr>
          <a:xfrm>
            <a:off x="838200" y="365125"/>
            <a:ext cx="5003800" cy="1899912"/>
          </a:xfrm>
        </p:spPr>
        <p:txBody>
          <a:bodyPr>
            <a:normAutofit/>
          </a:bodyPr>
          <a:lstStyle/>
          <a:p>
            <a:r>
              <a:rPr lang="en-GB" sz="4000" dirty="0"/>
              <a:t>Other Strategies for Retrieval Practice</a:t>
            </a:r>
          </a:p>
        </p:txBody>
      </p:sp>
      <p:sp>
        <p:nvSpPr>
          <p:cNvPr id="3" name="Content Placeholder 2">
            <a:extLst>
              <a:ext uri="{FF2B5EF4-FFF2-40B4-BE49-F238E27FC236}">
                <a16:creationId xmlns:a16="http://schemas.microsoft.com/office/drawing/2014/main" id="{2757EEFC-762F-4805-A0D8-588A96AF876D}"/>
              </a:ext>
            </a:extLst>
          </p:cNvPr>
          <p:cNvSpPr>
            <a:spLocks noGrp="1"/>
          </p:cNvSpPr>
          <p:nvPr>
            <p:ph idx="1"/>
          </p:nvPr>
        </p:nvSpPr>
        <p:spPr>
          <a:xfrm>
            <a:off x="838200" y="2434201"/>
            <a:ext cx="5601101" cy="3742762"/>
          </a:xfrm>
        </p:spPr>
        <p:txBody>
          <a:bodyPr>
            <a:normAutofit/>
          </a:bodyPr>
          <a:lstStyle/>
          <a:p>
            <a:pPr marL="0" indent="0">
              <a:buNone/>
            </a:pPr>
            <a:r>
              <a:rPr lang="en-GB" sz="1700" dirty="0"/>
              <a:t>Lots of the strategies we use for assessment are excellent examples of retrieval practice:</a:t>
            </a:r>
          </a:p>
          <a:p>
            <a:pPr marL="0" indent="0">
              <a:buNone/>
            </a:pPr>
            <a:r>
              <a:rPr lang="en-GB" sz="1700" dirty="0"/>
              <a:t>Summative exams</a:t>
            </a:r>
          </a:p>
          <a:p>
            <a:pPr marL="0" indent="0">
              <a:buNone/>
            </a:pPr>
            <a:r>
              <a:rPr lang="en-GB" sz="1700" dirty="0"/>
              <a:t>Mini whiteboards</a:t>
            </a:r>
          </a:p>
          <a:p>
            <a:pPr marL="0" indent="0">
              <a:buNone/>
            </a:pPr>
            <a:r>
              <a:rPr lang="en-GB" sz="1700" dirty="0" err="1"/>
              <a:t>Kahoots</a:t>
            </a:r>
            <a:r>
              <a:rPr lang="en-GB" sz="1700" dirty="0"/>
              <a:t>/</a:t>
            </a:r>
            <a:r>
              <a:rPr lang="en-GB" sz="1700" dirty="0" err="1"/>
              <a:t>Socratives</a:t>
            </a:r>
            <a:endParaRPr lang="en-GB" sz="1700" dirty="0"/>
          </a:p>
          <a:p>
            <a:pPr marL="0" indent="0">
              <a:buNone/>
            </a:pPr>
            <a:r>
              <a:rPr lang="en-GB" sz="1700" dirty="0"/>
              <a:t>Plenaries</a:t>
            </a:r>
          </a:p>
          <a:p>
            <a:pPr marL="0" indent="0">
              <a:buNone/>
            </a:pPr>
            <a:r>
              <a:rPr lang="en-GB" sz="1700" dirty="0"/>
              <a:t>Often however we focus these tasks solely on our current topic, the same activities with past topics mixed in provides excellent opportunities for retrieval. </a:t>
            </a:r>
          </a:p>
          <a:p>
            <a:pPr marL="0" indent="0">
              <a:buNone/>
            </a:pPr>
            <a:r>
              <a:rPr lang="en-GB" sz="1700" dirty="0"/>
              <a:t>The possibilities are endless.</a:t>
            </a:r>
          </a:p>
        </p:txBody>
      </p:sp>
    </p:spTree>
    <p:extLst>
      <p:ext uri="{BB962C8B-B14F-4D97-AF65-F5344CB8AC3E}">
        <p14:creationId xmlns:p14="http://schemas.microsoft.com/office/powerpoint/2010/main" val="23425858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lourful strings being woven togehter">
            <a:extLst>
              <a:ext uri="{FF2B5EF4-FFF2-40B4-BE49-F238E27FC236}">
                <a16:creationId xmlns:a16="http://schemas.microsoft.com/office/drawing/2014/main" id="{7DA32D14-8FCA-1538-FDBE-66C4465771BA}"/>
              </a:ext>
            </a:extLst>
          </p:cNvPr>
          <p:cNvPicPr>
            <a:picLocks noChangeAspect="1"/>
          </p:cNvPicPr>
          <p:nvPr/>
        </p:nvPicPr>
        <p:blipFill rotWithShape="1">
          <a:blip r:embed="rId2"/>
          <a:srcRect l="2942" r="2941" b="-1"/>
          <a:stretch/>
        </p:blipFill>
        <p:spPr>
          <a:xfrm>
            <a:off x="2522358" y="10"/>
            <a:ext cx="9669642" cy="6857990"/>
          </a:xfrm>
          <a:prstGeom prst="rect">
            <a:avLst/>
          </a:prstGeom>
        </p:spPr>
      </p:pic>
      <p:sp>
        <p:nvSpPr>
          <p:cNvPr id="15" name="Rectangle 14">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6B9D28-1269-42F9-9E8A-34DA702D39BF}"/>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4800"/>
              <a:t>Key considerations when creating a retrieval activity </a:t>
            </a:r>
          </a:p>
        </p:txBody>
      </p:sp>
    </p:spTree>
    <p:extLst>
      <p:ext uri="{BB962C8B-B14F-4D97-AF65-F5344CB8AC3E}">
        <p14:creationId xmlns:p14="http://schemas.microsoft.com/office/powerpoint/2010/main" val="17776651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6" name="Rectangle 5135">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6D5E7C-EE69-4037-A3E0-8E267B6AC0CE}"/>
              </a:ext>
            </a:extLst>
          </p:cNvPr>
          <p:cNvSpPr>
            <a:spLocks noGrp="1"/>
          </p:cNvSpPr>
          <p:nvPr>
            <p:ph type="title"/>
          </p:nvPr>
        </p:nvSpPr>
        <p:spPr>
          <a:xfrm>
            <a:off x="838201" y="345810"/>
            <a:ext cx="5120561" cy="1325563"/>
          </a:xfrm>
        </p:spPr>
        <p:txBody>
          <a:bodyPr>
            <a:normAutofit/>
          </a:bodyPr>
          <a:lstStyle/>
          <a:p>
            <a:r>
              <a:rPr lang="en-GB"/>
              <a:t>Struggle, Elaboration and Question Types</a:t>
            </a:r>
          </a:p>
        </p:txBody>
      </p:sp>
      <p:sp>
        <p:nvSpPr>
          <p:cNvPr id="3" name="Content Placeholder 2">
            <a:extLst>
              <a:ext uri="{FF2B5EF4-FFF2-40B4-BE49-F238E27FC236}">
                <a16:creationId xmlns:a16="http://schemas.microsoft.com/office/drawing/2014/main" id="{AB25E03C-079D-4A05-9A57-1FB8E5D00D0C}"/>
              </a:ext>
            </a:extLst>
          </p:cNvPr>
          <p:cNvSpPr>
            <a:spLocks noGrp="1"/>
          </p:cNvSpPr>
          <p:nvPr>
            <p:ph idx="1"/>
          </p:nvPr>
        </p:nvSpPr>
        <p:spPr>
          <a:xfrm>
            <a:off x="838201" y="1825625"/>
            <a:ext cx="5092194" cy="4351338"/>
          </a:xfrm>
        </p:spPr>
        <p:txBody>
          <a:bodyPr>
            <a:normAutofit/>
          </a:bodyPr>
          <a:lstStyle/>
          <a:p>
            <a:pPr marL="0" indent="0">
              <a:buNone/>
            </a:pPr>
            <a:r>
              <a:rPr lang="en-GB" sz="1800" dirty="0"/>
              <a:t>Desirable difficulty – We want our students thinking hard when retrieving but if we make it too difficult the students wont or cant engage and no retrieval takes place.  </a:t>
            </a:r>
          </a:p>
          <a:p>
            <a:pPr marL="0" indent="0">
              <a:buNone/>
            </a:pPr>
            <a:r>
              <a:rPr lang="en-GB" sz="1800" dirty="0"/>
              <a:t>Aiming for an 80% average score is a great rule of thumb.</a:t>
            </a:r>
          </a:p>
          <a:p>
            <a:pPr marL="0" indent="0">
              <a:buNone/>
            </a:pPr>
            <a:r>
              <a:rPr lang="en-GB" sz="1800" dirty="0"/>
              <a:t>We can provide lots of challenge for our students by varying our question types. </a:t>
            </a:r>
          </a:p>
          <a:p>
            <a:pPr marL="0" indent="0">
              <a:buNone/>
            </a:pPr>
            <a:r>
              <a:rPr lang="en-GB" sz="1800" dirty="0"/>
              <a:t>If our retrieval activities are all about facts and procedures, then are students may only be recalling surface level knowledge and not being challenged to recall the skills and deep level understanding they need. </a:t>
            </a:r>
          </a:p>
          <a:p>
            <a:pPr marL="0" indent="0">
              <a:buNone/>
            </a:pPr>
            <a:r>
              <a:rPr lang="en-GB" sz="1800" b="1" dirty="0"/>
              <a:t>“Are students familiar or fluent?”</a:t>
            </a:r>
          </a:p>
        </p:txBody>
      </p:sp>
      <p:sp>
        <p:nvSpPr>
          <p:cNvPr id="5138" name="Oval 5137">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2" descr="576 Brain Lifting Weights Royalty-Free Images, Stock Photos ...">
            <a:extLst>
              <a:ext uri="{FF2B5EF4-FFF2-40B4-BE49-F238E27FC236}">
                <a16:creationId xmlns:a16="http://schemas.microsoft.com/office/drawing/2014/main" id="{14E52E89-A638-4026-BC41-F46C1930FE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132" r="11813" b="3"/>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5140" name="Arc 5139">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122" name="Picture 2" descr="If There is No Struggle There is No Progress Digital Art by Stacy  McCafferty - Fine Art America">
            <a:extLst>
              <a:ext uri="{FF2B5EF4-FFF2-40B4-BE49-F238E27FC236}">
                <a16:creationId xmlns:a16="http://schemas.microsoft.com/office/drawing/2014/main" id="{8DE07684-2F1D-4D96-BE2D-5ED52614CA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8" r="-2" b="28337"/>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8099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Empty speech bubbles">
            <a:extLst>
              <a:ext uri="{FF2B5EF4-FFF2-40B4-BE49-F238E27FC236}">
                <a16:creationId xmlns:a16="http://schemas.microsoft.com/office/drawing/2014/main" id="{F582711C-421C-AD5A-4FEF-7B2865AA186A}"/>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FF3D3F-7195-45CF-A148-25F4D63FCC51}"/>
              </a:ext>
            </a:extLst>
          </p:cNvPr>
          <p:cNvSpPr>
            <a:spLocks noGrp="1"/>
          </p:cNvSpPr>
          <p:nvPr>
            <p:ph type="title"/>
          </p:nvPr>
        </p:nvSpPr>
        <p:spPr>
          <a:xfrm>
            <a:off x="838200" y="365125"/>
            <a:ext cx="3822189" cy="1899912"/>
          </a:xfrm>
        </p:spPr>
        <p:txBody>
          <a:bodyPr>
            <a:normAutofit/>
          </a:bodyPr>
          <a:lstStyle/>
          <a:p>
            <a:r>
              <a:rPr lang="en-GB" sz="4000"/>
              <a:t>Hints and prompts</a:t>
            </a:r>
          </a:p>
        </p:txBody>
      </p:sp>
      <p:sp>
        <p:nvSpPr>
          <p:cNvPr id="3" name="Content Placeholder 2">
            <a:extLst>
              <a:ext uri="{FF2B5EF4-FFF2-40B4-BE49-F238E27FC236}">
                <a16:creationId xmlns:a16="http://schemas.microsoft.com/office/drawing/2014/main" id="{23FBEA7D-6CE8-4A76-B79C-7700F653757E}"/>
              </a:ext>
            </a:extLst>
          </p:cNvPr>
          <p:cNvSpPr>
            <a:spLocks noGrp="1"/>
          </p:cNvSpPr>
          <p:nvPr>
            <p:ph idx="1"/>
          </p:nvPr>
        </p:nvSpPr>
        <p:spPr>
          <a:xfrm>
            <a:off x="838200" y="2434201"/>
            <a:ext cx="3822189" cy="3742762"/>
          </a:xfrm>
        </p:spPr>
        <p:txBody>
          <a:bodyPr>
            <a:normAutofit/>
          </a:bodyPr>
          <a:lstStyle/>
          <a:p>
            <a:pPr marL="0" indent="0">
              <a:buNone/>
            </a:pPr>
            <a:r>
              <a:rPr lang="en-GB" sz="1800" dirty="0"/>
              <a:t>Students shouldn’t be provided with any hints or prompts initially, we want them to retrieve the information independently. </a:t>
            </a:r>
          </a:p>
          <a:p>
            <a:pPr marL="0" indent="0">
              <a:buNone/>
            </a:pPr>
            <a:r>
              <a:rPr lang="en-GB" sz="1800" dirty="0"/>
              <a:t>However including a hint or prompt after a certain amount of time provides an opportunity to scaffold the activity for all students. </a:t>
            </a:r>
          </a:p>
        </p:txBody>
      </p:sp>
    </p:spTree>
    <p:extLst>
      <p:ext uri="{BB962C8B-B14F-4D97-AF65-F5344CB8AC3E}">
        <p14:creationId xmlns:p14="http://schemas.microsoft.com/office/powerpoint/2010/main" val="14135273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Empty speech bubbles">
            <a:extLst>
              <a:ext uri="{FF2B5EF4-FFF2-40B4-BE49-F238E27FC236}">
                <a16:creationId xmlns:a16="http://schemas.microsoft.com/office/drawing/2014/main" id="{F582711C-421C-AD5A-4FEF-7B2865AA186A}"/>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FF3D3F-7195-45CF-A148-25F4D63FCC51}"/>
              </a:ext>
            </a:extLst>
          </p:cNvPr>
          <p:cNvSpPr>
            <a:spLocks noGrp="1"/>
          </p:cNvSpPr>
          <p:nvPr>
            <p:ph type="title"/>
          </p:nvPr>
        </p:nvSpPr>
        <p:spPr>
          <a:xfrm>
            <a:off x="838200" y="365125"/>
            <a:ext cx="3822189" cy="1899912"/>
          </a:xfrm>
        </p:spPr>
        <p:txBody>
          <a:bodyPr>
            <a:normAutofit/>
          </a:bodyPr>
          <a:lstStyle/>
          <a:p>
            <a:r>
              <a:rPr lang="en-GB" sz="4000"/>
              <a:t>Hints and prompts</a:t>
            </a:r>
          </a:p>
        </p:txBody>
      </p:sp>
      <p:sp>
        <p:nvSpPr>
          <p:cNvPr id="3" name="Content Placeholder 2">
            <a:extLst>
              <a:ext uri="{FF2B5EF4-FFF2-40B4-BE49-F238E27FC236}">
                <a16:creationId xmlns:a16="http://schemas.microsoft.com/office/drawing/2014/main" id="{23FBEA7D-6CE8-4A76-B79C-7700F653757E}"/>
              </a:ext>
            </a:extLst>
          </p:cNvPr>
          <p:cNvSpPr>
            <a:spLocks noGrp="1"/>
          </p:cNvSpPr>
          <p:nvPr>
            <p:ph idx="1"/>
          </p:nvPr>
        </p:nvSpPr>
        <p:spPr>
          <a:xfrm>
            <a:off x="838200" y="2434201"/>
            <a:ext cx="3822189" cy="3742762"/>
          </a:xfrm>
        </p:spPr>
        <p:txBody>
          <a:bodyPr>
            <a:normAutofit/>
          </a:bodyPr>
          <a:lstStyle/>
          <a:p>
            <a:pPr marL="0" indent="0">
              <a:buNone/>
            </a:pPr>
            <a:r>
              <a:rPr lang="en-GB" sz="1800" dirty="0"/>
              <a:t>Providing the answer without any workings can allow students to check whether they are correct or need to reconsider their solution </a:t>
            </a:r>
          </a:p>
          <a:p>
            <a:pPr marL="0" indent="0">
              <a:buNone/>
            </a:pPr>
            <a:r>
              <a:rPr lang="en-GB" sz="1800" dirty="0"/>
              <a:t>We have to be careful here – we don’t want to provide the students with any outside information to solve a problem. </a:t>
            </a:r>
          </a:p>
          <a:p>
            <a:pPr marL="0" indent="0">
              <a:buNone/>
            </a:pPr>
            <a:r>
              <a:rPr lang="en-GB" sz="1800" dirty="0"/>
              <a:t>For retrieval to occur the information must come from the student. Don’t provide any worked examples!!</a:t>
            </a:r>
          </a:p>
          <a:p>
            <a:endParaRPr lang="en-GB" sz="1700" dirty="0"/>
          </a:p>
        </p:txBody>
      </p:sp>
    </p:spTree>
    <p:extLst>
      <p:ext uri="{BB962C8B-B14F-4D97-AF65-F5344CB8AC3E}">
        <p14:creationId xmlns:p14="http://schemas.microsoft.com/office/powerpoint/2010/main" val="23468392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0"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id="{C94ABE75-06A1-45D6-BA11-6BD7DA401A4F}"/>
              </a:ext>
            </a:extLst>
          </p:cNvPr>
          <p:cNvSpPr txBox="1"/>
          <p:nvPr/>
        </p:nvSpPr>
        <p:spPr>
          <a:xfrm>
            <a:off x="761802" y="762001"/>
            <a:ext cx="4080362" cy="170824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u="sng" kern="1200" dirty="0">
                <a:solidFill>
                  <a:schemeClr val="tx1"/>
                </a:solidFill>
                <a:latin typeface="+mj-lt"/>
                <a:ea typeface="+mj-ea"/>
                <a:cs typeface="+mj-cs"/>
              </a:rPr>
              <a:t>Reflection</a:t>
            </a:r>
          </a:p>
        </p:txBody>
      </p:sp>
      <p:sp>
        <p:nvSpPr>
          <p:cNvPr id="3" name="Content Placeholder 2">
            <a:extLst>
              <a:ext uri="{FF2B5EF4-FFF2-40B4-BE49-F238E27FC236}">
                <a16:creationId xmlns:a16="http://schemas.microsoft.com/office/drawing/2014/main" id="{0B1B5CB2-43C0-465C-B4A5-35B832E2FBA1}"/>
              </a:ext>
            </a:extLst>
          </p:cNvPr>
          <p:cNvSpPr>
            <a:spLocks noGrp="1"/>
          </p:cNvSpPr>
          <p:nvPr>
            <p:ph idx="1"/>
          </p:nvPr>
        </p:nvSpPr>
        <p:spPr>
          <a:xfrm>
            <a:off x="761803" y="2470244"/>
            <a:ext cx="4080361" cy="3769834"/>
          </a:xfrm>
        </p:spPr>
        <p:txBody>
          <a:bodyPr vert="horz" lIns="91440" tIns="45720" rIns="91440" bIns="45720" rtlCol="0" anchor="ctr">
            <a:normAutofit/>
          </a:bodyPr>
          <a:lstStyle/>
          <a:p>
            <a:pPr marL="0" indent="0">
              <a:buNone/>
            </a:pPr>
            <a:r>
              <a:rPr lang="en-US" sz="2000" dirty="0"/>
              <a:t>We want our students to reflect on their retrieval performance. If they were unable to recall the information or skill this is an area they need to focus on when revising independently. </a:t>
            </a:r>
          </a:p>
          <a:p>
            <a:pPr marL="0" indent="0">
              <a:buNone/>
            </a:pPr>
            <a:r>
              <a:rPr lang="en-US" sz="2000" dirty="0"/>
              <a:t>We also want to gauge the overall performance of the class – are there any areas all students struggled with? Do I need to revisit a certain topic briefly? This can inform the planning for the next retrieval activity.</a:t>
            </a:r>
          </a:p>
          <a:p>
            <a:pPr marL="0"/>
            <a:endParaRPr lang="en-US" sz="2000" dirty="0"/>
          </a:p>
          <a:p>
            <a:pPr marL="0"/>
            <a:endParaRPr lang="en-US" sz="2000" dirty="0"/>
          </a:p>
          <a:p>
            <a:pPr marL="0"/>
            <a:endParaRPr lang="en-US" sz="2000" dirty="0"/>
          </a:p>
        </p:txBody>
      </p:sp>
      <p:sp>
        <p:nvSpPr>
          <p:cNvPr id="6162" name="Rectangle 6161">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What is Reflective Teaching - Benefits, Top Methods &amp; Steps">
            <a:extLst>
              <a:ext uri="{FF2B5EF4-FFF2-40B4-BE49-F238E27FC236}">
                <a16:creationId xmlns:a16="http://schemas.microsoft.com/office/drawing/2014/main" id="{B4A03125-44D1-4D09-950F-4A87C9D732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47"/>
          <a:stretch/>
        </p:blipFill>
        <p:spPr bwMode="auto">
          <a:xfrm>
            <a:off x="6096000" y="1602844"/>
            <a:ext cx="5334197" cy="3652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7647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16" descr="Calculator and notepad">
            <a:extLst>
              <a:ext uri="{FF2B5EF4-FFF2-40B4-BE49-F238E27FC236}">
                <a16:creationId xmlns:a16="http://schemas.microsoft.com/office/drawing/2014/main" id="{ADC029D9-7824-D2D0-78C3-488BD1E0F465}"/>
              </a:ext>
            </a:extLst>
          </p:cNvPr>
          <p:cNvPicPr>
            <a:picLocks noChangeAspect="1"/>
          </p:cNvPicPr>
          <p:nvPr/>
        </p:nvPicPr>
        <p:blipFill rotWithShape="1">
          <a:blip r:embed="rId2"/>
          <a:srcRect t="11158" r="1" b="4330"/>
          <a:stretch/>
        </p:blipFill>
        <p:spPr>
          <a:xfrm>
            <a:off x="-3447" y="-1"/>
            <a:ext cx="12195447" cy="6879745"/>
          </a:xfrm>
          <a:prstGeom prst="rect">
            <a:avLst/>
          </a:prstGeom>
        </p:spPr>
      </p:pic>
      <p:sp>
        <p:nvSpPr>
          <p:cNvPr id="21" name="Rectangle 20">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Rectangle 28">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932513-0255-4F54-8425-6F81B2687D49}"/>
              </a:ext>
            </a:extLst>
          </p:cNvPr>
          <p:cNvSpPr>
            <a:spLocks noGrp="1"/>
          </p:cNvSpPr>
          <p:nvPr>
            <p:ph type="title"/>
          </p:nvPr>
        </p:nvSpPr>
        <p:spPr>
          <a:xfrm>
            <a:off x="859028" y="4121944"/>
            <a:ext cx="7927785" cy="1620665"/>
          </a:xfrm>
        </p:spPr>
        <p:txBody>
          <a:bodyPr vert="horz" lIns="91440" tIns="45720" rIns="91440" bIns="45720" rtlCol="0" anchor="b">
            <a:normAutofit/>
          </a:bodyPr>
          <a:lstStyle/>
          <a:p>
            <a:r>
              <a:rPr lang="en-US" sz="4000">
                <a:solidFill>
                  <a:srgbClr val="FFFFFF"/>
                </a:solidFill>
              </a:rPr>
              <a:t>Planning for Retrieval </a:t>
            </a:r>
          </a:p>
        </p:txBody>
      </p:sp>
    </p:spTree>
    <p:extLst>
      <p:ext uri="{BB962C8B-B14F-4D97-AF65-F5344CB8AC3E}">
        <p14:creationId xmlns:p14="http://schemas.microsoft.com/office/powerpoint/2010/main" val="156035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849B9-6A1E-4323-B188-280B6B360E59}"/>
              </a:ext>
            </a:extLst>
          </p:cNvPr>
          <p:cNvSpPr>
            <a:spLocks noGrp="1"/>
          </p:cNvSpPr>
          <p:nvPr>
            <p:ph type="title"/>
          </p:nvPr>
        </p:nvSpPr>
        <p:spPr/>
        <p:txBody>
          <a:bodyPr/>
          <a:lstStyle/>
          <a:p>
            <a:r>
              <a:rPr lang="en-GB" dirty="0"/>
              <a:t>Spacing and the Power of forgetting</a:t>
            </a:r>
          </a:p>
        </p:txBody>
      </p:sp>
      <p:sp>
        <p:nvSpPr>
          <p:cNvPr id="3" name="Content Placeholder 2">
            <a:extLst>
              <a:ext uri="{FF2B5EF4-FFF2-40B4-BE49-F238E27FC236}">
                <a16:creationId xmlns:a16="http://schemas.microsoft.com/office/drawing/2014/main" id="{CD7E2258-873F-43C9-9A97-4AD4DD3481FF}"/>
              </a:ext>
            </a:extLst>
          </p:cNvPr>
          <p:cNvSpPr>
            <a:spLocks noGrp="1"/>
          </p:cNvSpPr>
          <p:nvPr>
            <p:ph idx="1"/>
          </p:nvPr>
        </p:nvSpPr>
        <p:spPr>
          <a:xfrm>
            <a:off x="706120" y="1590876"/>
            <a:ext cx="10515600" cy="4351338"/>
          </a:xfrm>
        </p:spPr>
        <p:txBody>
          <a:bodyPr/>
          <a:lstStyle/>
          <a:p>
            <a:pPr marL="0" indent="0">
              <a:buNone/>
            </a:pPr>
            <a:r>
              <a:rPr lang="en-GB" dirty="0"/>
              <a:t>We want students to recall information from their long term memories so we need to allow them time to ‘forget’ it.</a:t>
            </a:r>
          </a:p>
        </p:txBody>
      </p:sp>
      <p:sp>
        <p:nvSpPr>
          <p:cNvPr id="4" name="Rectangle 3">
            <a:extLst>
              <a:ext uri="{FF2B5EF4-FFF2-40B4-BE49-F238E27FC236}">
                <a16:creationId xmlns:a16="http://schemas.microsoft.com/office/drawing/2014/main" id="{9118865C-D0FE-4049-BAA3-2E5DC92D6FC0}"/>
              </a:ext>
            </a:extLst>
          </p:cNvPr>
          <p:cNvSpPr/>
          <p:nvPr/>
        </p:nvSpPr>
        <p:spPr>
          <a:xfrm>
            <a:off x="970280" y="2916439"/>
            <a:ext cx="3763478" cy="2781717"/>
          </a:xfrm>
          <a:prstGeom prst="rec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70C0"/>
                </a:solidFill>
              </a:rPr>
              <a:t>The Golden Question:</a:t>
            </a:r>
          </a:p>
          <a:p>
            <a:pPr algn="ctr"/>
            <a:endParaRPr lang="en-GB" sz="2400" dirty="0">
              <a:solidFill>
                <a:srgbClr val="0070C0"/>
              </a:solidFill>
            </a:endParaRPr>
          </a:p>
          <a:p>
            <a:pPr algn="ctr"/>
            <a:r>
              <a:rPr lang="en-GB" sz="2400" dirty="0">
                <a:solidFill>
                  <a:srgbClr val="0070C0"/>
                </a:solidFill>
              </a:rPr>
              <a:t> How long should I allow for forgetting before retrieving a given topic? </a:t>
            </a:r>
          </a:p>
        </p:txBody>
      </p:sp>
      <p:pic>
        <p:nvPicPr>
          <p:cNvPr id="6" name="Picture 5">
            <a:extLst>
              <a:ext uri="{FF2B5EF4-FFF2-40B4-BE49-F238E27FC236}">
                <a16:creationId xmlns:a16="http://schemas.microsoft.com/office/drawing/2014/main" id="{DA8CDDDE-650C-4647-B2EC-6F5EC30405A9}"/>
              </a:ext>
            </a:extLst>
          </p:cNvPr>
          <p:cNvPicPr>
            <a:picLocks noChangeAspect="1"/>
          </p:cNvPicPr>
          <p:nvPr/>
        </p:nvPicPr>
        <p:blipFill rotWithShape="1">
          <a:blip r:embed="rId2"/>
          <a:srcRect l="2775"/>
          <a:stretch/>
        </p:blipFill>
        <p:spPr>
          <a:xfrm>
            <a:off x="5313144" y="2416122"/>
            <a:ext cx="6040655" cy="3909223"/>
          </a:xfrm>
          <a:prstGeom prst="rect">
            <a:avLst/>
          </a:prstGeom>
        </p:spPr>
      </p:pic>
    </p:spTree>
    <p:extLst>
      <p:ext uri="{BB962C8B-B14F-4D97-AF65-F5344CB8AC3E}">
        <p14:creationId xmlns:p14="http://schemas.microsoft.com/office/powerpoint/2010/main" val="27356865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849B9-6A1E-4323-B188-280B6B360E59}"/>
              </a:ext>
            </a:extLst>
          </p:cNvPr>
          <p:cNvSpPr>
            <a:spLocks noGrp="1"/>
          </p:cNvSpPr>
          <p:nvPr>
            <p:ph type="title"/>
          </p:nvPr>
        </p:nvSpPr>
        <p:spPr/>
        <p:txBody>
          <a:bodyPr/>
          <a:lstStyle/>
          <a:p>
            <a:r>
              <a:rPr lang="en-GB" dirty="0"/>
              <a:t>Spacing and the Power of forgetting</a:t>
            </a:r>
          </a:p>
        </p:txBody>
      </p:sp>
      <p:sp>
        <p:nvSpPr>
          <p:cNvPr id="3" name="Content Placeholder 2">
            <a:extLst>
              <a:ext uri="{FF2B5EF4-FFF2-40B4-BE49-F238E27FC236}">
                <a16:creationId xmlns:a16="http://schemas.microsoft.com/office/drawing/2014/main" id="{CD7E2258-873F-43C9-9A97-4AD4DD3481FF}"/>
              </a:ext>
            </a:extLst>
          </p:cNvPr>
          <p:cNvSpPr>
            <a:spLocks noGrp="1"/>
          </p:cNvSpPr>
          <p:nvPr>
            <p:ph idx="1"/>
          </p:nvPr>
        </p:nvSpPr>
        <p:spPr>
          <a:xfrm>
            <a:off x="706120" y="1590876"/>
            <a:ext cx="10515600" cy="4351338"/>
          </a:xfrm>
        </p:spPr>
        <p:txBody>
          <a:bodyPr/>
          <a:lstStyle/>
          <a:p>
            <a:pPr marL="0" indent="0">
              <a:buNone/>
            </a:pPr>
            <a:r>
              <a:rPr lang="en-GB" dirty="0"/>
              <a:t>We want students to recall information from their long term memories so we need to allow them time to ‘forget’ it.</a:t>
            </a:r>
          </a:p>
        </p:txBody>
      </p:sp>
      <p:sp>
        <p:nvSpPr>
          <p:cNvPr id="4" name="Rectangle 3">
            <a:extLst>
              <a:ext uri="{FF2B5EF4-FFF2-40B4-BE49-F238E27FC236}">
                <a16:creationId xmlns:a16="http://schemas.microsoft.com/office/drawing/2014/main" id="{9118865C-D0FE-4049-BAA3-2E5DC92D6FC0}"/>
              </a:ext>
            </a:extLst>
          </p:cNvPr>
          <p:cNvSpPr/>
          <p:nvPr/>
        </p:nvSpPr>
        <p:spPr>
          <a:xfrm>
            <a:off x="970280" y="2916439"/>
            <a:ext cx="3763478" cy="2781717"/>
          </a:xfrm>
          <a:prstGeom prst="rec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l" rtl="0" eaLnBrk="1" latinLnBrk="0" hangingPunct="1">
              <a:lnSpc>
                <a:spcPct val="90000"/>
              </a:lnSpc>
              <a:spcBef>
                <a:spcPts val="1000"/>
              </a:spcBef>
              <a:spcAft>
                <a:spcPts val="0"/>
              </a:spcAft>
            </a:pPr>
            <a:r>
              <a:rPr lang="en-GB" sz="1800" kern="1200" dirty="0">
                <a:solidFill>
                  <a:srgbClr val="0070C0"/>
                </a:solidFill>
                <a:effectLst/>
                <a:latin typeface="Calibri" panose="020F0502020204030204" pitchFamily="34" charset="0"/>
                <a:ea typeface="+mn-ea"/>
                <a:cs typeface="+mn-cs"/>
              </a:rPr>
              <a:t>One key thing to consider is that while students hold information in their working memory then no retrieval takes place, as it is not necessary. </a:t>
            </a:r>
            <a:endParaRPr lang="en-GB" sz="2400" dirty="0">
              <a:solidFill>
                <a:srgbClr val="0070C0"/>
              </a:solidFill>
              <a:effectLst/>
            </a:endParaRPr>
          </a:p>
          <a:p>
            <a:pPr marL="0" indent="0" algn="l" rtl="0" eaLnBrk="1" latinLnBrk="0" hangingPunct="1">
              <a:lnSpc>
                <a:spcPct val="90000"/>
              </a:lnSpc>
              <a:spcBef>
                <a:spcPts val="1000"/>
              </a:spcBef>
              <a:spcAft>
                <a:spcPts val="0"/>
              </a:spcAft>
            </a:pPr>
            <a:r>
              <a:rPr lang="en-GB" sz="1800" kern="1200" dirty="0">
                <a:solidFill>
                  <a:srgbClr val="0070C0"/>
                </a:solidFill>
                <a:effectLst/>
                <a:latin typeface="Calibri" panose="020F0502020204030204" pitchFamily="34" charset="0"/>
                <a:ea typeface="+mn-ea"/>
                <a:cs typeface="+mn-cs"/>
              </a:rPr>
              <a:t>Generally any spacing is good. And we can continue to revisit topics over longer periods of time to ensure retrieval is occurring. </a:t>
            </a:r>
            <a:endParaRPr lang="en-GB" sz="2400" dirty="0">
              <a:solidFill>
                <a:srgbClr val="0070C0"/>
              </a:solidFill>
              <a:effectLst/>
            </a:endParaRPr>
          </a:p>
        </p:txBody>
      </p:sp>
      <p:pic>
        <p:nvPicPr>
          <p:cNvPr id="6" name="Picture 5">
            <a:extLst>
              <a:ext uri="{FF2B5EF4-FFF2-40B4-BE49-F238E27FC236}">
                <a16:creationId xmlns:a16="http://schemas.microsoft.com/office/drawing/2014/main" id="{DA8CDDDE-650C-4647-B2EC-6F5EC30405A9}"/>
              </a:ext>
            </a:extLst>
          </p:cNvPr>
          <p:cNvPicPr>
            <a:picLocks noChangeAspect="1"/>
          </p:cNvPicPr>
          <p:nvPr/>
        </p:nvPicPr>
        <p:blipFill rotWithShape="1">
          <a:blip r:embed="rId2"/>
          <a:srcRect l="2775"/>
          <a:stretch/>
        </p:blipFill>
        <p:spPr>
          <a:xfrm>
            <a:off x="5313144" y="2416122"/>
            <a:ext cx="6040655" cy="3909223"/>
          </a:xfrm>
          <a:prstGeom prst="rect">
            <a:avLst/>
          </a:prstGeom>
        </p:spPr>
      </p:pic>
    </p:spTree>
    <p:extLst>
      <p:ext uri="{BB962C8B-B14F-4D97-AF65-F5344CB8AC3E}">
        <p14:creationId xmlns:p14="http://schemas.microsoft.com/office/powerpoint/2010/main" val="7492789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35962-1CDC-4D1D-9E7A-748E1C7BDC21}"/>
              </a:ext>
            </a:extLst>
          </p:cNvPr>
          <p:cNvSpPr>
            <a:spLocks noGrp="1"/>
          </p:cNvSpPr>
          <p:nvPr>
            <p:ph type="title"/>
          </p:nvPr>
        </p:nvSpPr>
        <p:spPr>
          <a:xfrm>
            <a:off x="8153400" y="1128094"/>
            <a:ext cx="3434180" cy="1415270"/>
          </a:xfrm>
        </p:spPr>
        <p:txBody>
          <a:bodyPr anchor="t">
            <a:normAutofit/>
          </a:bodyPr>
          <a:lstStyle/>
          <a:p>
            <a:r>
              <a:rPr lang="en-GB" sz="3200" dirty="0"/>
              <a:t>Interleaving</a:t>
            </a:r>
          </a:p>
        </p:txBody>
      </p:sp>
      <p:sp>
        <p:nvSpPr>
          <p:cNvPr id="14" name="Rectangle 13">
            <a:extLst>
              <a:ext uri="{FF2B5EF4-FFF2-40B4-BE49-F238E27FC236}">
                <a16:creationId xmlns:a16="http://schemas.microsoft.com/office/drawing/2014/main" id="{7ED7575E-88D2-B771-681D-46A7E5541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76457"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B940E4C-F167-495D-8B4C-2B60E5A09F2B}"/>
              </a:ext>
            </a:extLst>
          </p:cNvPr>
          <p:cNvPicPr>
            <a:picLocks noChangeAspect="1"/>
          </p:cNvPicPr>
          <p:nvPr/>
        </p:nvPicPr>
        <p:blipFill>
          <a:blip r:embed="rId2"/>
          <a:stretch>
            <a:fillRect/>
          </a:stretch>
        </p:blipFill>
        <p:spPr>
          <a:xfrm>
            <a:off x="669235" y="1791286"/>
            <a:ext cx="6221895" cy="3282049"/>
          </a:xfrm>
          <a:prstGeom prst="rect">
            <a:avLst/>
          </a:prstGeom>
        </p:spPr>
      </p:pic>
      <p:cxnSp>
        <p:nvCxnSpPr>
          <p:cNvPr id="16" name="Straight Connector 15">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674D2DC-6419-45B4-91E5-09C65B9F9592}"/>
              </a:ext>
            </a:extLst>
          </p:cNvPr>
          <p:cNvSpPr>
            <a:spLocks noGrp="1"/>
          </p:cNvSpPr>
          <p:nvPr>
            <p:ph idx="1"/>
          </p:nvPr>
        </p:nvSpPr>
        <p:spPr>
          <a:xfrm>
            <a:off x="8153400" y="2543364"/>
            <a:ext cx="3434180" cy="3599019"/>
          </a:xfrm>
        </p:spPr>
        <p:txBody>
          <a:bodyPr>
            <a:normAutofit/>
          </a:bodyPr>
          <a:lstStyle/>
          <a:p>
            <a:pPr marL="0" indent="0">
              <a:buNone/>
            </a:pPr>
            <a:r>
              <a:rPr lang="en-GB" sz="2000" dirty="0"/>
              <a:t>Retrieval practice does not need to be a stand alone activity. There are opportunities to retrieve everywhere. </a:t>
            </a:r>
          </a:p>
          <a:p>
            <a:pPr marL="0" indent="0">
              <a:buNone/>
            </a:pPr>
            <a:r>
              <a:rPr lang="en-GB" sz="2000" dirty="0"/>
              <a:t>Interleaving is the opposite of blocking, teaching all topics in a block as a stand alone. Interleaving is teaching multiple topics at once and switching over and back. </a:t>
            </a:r>
          </a:p>
        </p:txBody>
      </p:sp>
    </p:spTree>
    <p:extLst>
      <p:ext uri="{BB962C8B-B14F-4D97-AF65-F5344CB8AC3E}">
        <p14:creationId xmlns:p14="http://schemas.microsoft.com/office/powerpoint/2010/main" val="14588242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84F9D61-9303-40B4-9F7E-66A9B4EDC4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 up of basketball court lines">
            <a:extLst>
              <a:ext uri="{FF2B5EF4-FFF2-40B4-BE49-F238E27FC236}">
                <a16:creationId xmlns:a16="http://schemas.microsoft.com/office/drawing/2014/main" id="{67C4FF5A-45C2-CEFE-6E08-69C8A5B65B32}"/>
              </a:ext>
            </a:extLst>
          </p:cNvPr>
          <p:cNvPicPr>
            <a:picLocks noChangeAspect="1"/>
          </p:cNvPicPr>
          <p:nvPr/>
        </p:nvPicPr>
        <p:blipFill rotWithShape="1">
          <a:blip r:embed="rId2"/>
          <a:srcRect t="10005"/>
          <a:stretch/>
        </p:blipFill>
        <p:spPr>
          <a:xfrm>
            <a:off x="-1" y="-1"/>
            <a:ext cx="11416413" cy="6858001"/>
          </a:xfrm>
          <a:prstGeom prst="rect">
            <a:avLst/>
          </a:prstGeom>
          <a:effectLst>
            <a:outerShdw blurRad="596900" dist="330200" dir="8820000" sx="87000" sy="87000" algn="ctr" rotWithShape="0">
              <a:srgbClr val="000000">
                <a:alpha val="29000"/>
              </a:srgbClr>
            </a:outerShdw>
          </a:effectLst>
        </p:spPr>
      </p:pic>
      <p:sp>
        <p:nvSpPr>
          <p:cNvPr id="12" name="Overlay">
            <a:extLst>
              <a:ext uri="{FF2B5EF4-FFF2-40B4-BE49-F238E27FC236}">
                <a16:creationId xmlns:a16="http://schemas.microsoft.com/office/drawing/2014/main" id="{648D746A-0359-4EAE-8CF9-062E28169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58714" y="258715"/>
            <a:ext cx="6858000" cy="6340569"/>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29F8D5-1AFD-4349-8101-F02833466D6C}"/>
              </a:ext>
            </a:extLst>
          </p:cNvPr>
          <p:cNvSpPr>
            <a:spLocks noGrp="1"/>
          </p:cNvSpPr>
          <p:nvPr>
            <p:ph type="title"/>
          </p:nvPr>
        </p:nvSpPr>
        <p:spPr>
          <a:xfrm>
            <a:off x="589558" y="1948171"/>
            <a:ext cx="4501057" cy="2661313"/>
          </a:xfrm>
        </p:spPr>
        <p:txBody>
          <a:bodyPr vert="horz" lIns="91440" tIns="45720" rIns="91440" bIns="45720" rtlCol="0" anchor="b">
            <a:normAutofit/>
          </a:bodyPr>
          <a:lstStyle/>
          <a:p>
            <a:r>
              <a:rPr lang="en-US" sz="4800">
                <a:solidFill>
                  <a:srgbClr val="FFFFFF"/>
                </a:solidFill>
              </a:rPr>
              <a:t>Retrieval practice – What is it?</a:t>
            </a:r>
          </a:p>
        </p:txBody>
      </p:sp>
    </p:spTree>
    <p:extLst>
      <p:ext uri="{BB962C8B-B14F-4D97-AF65-F5344CB8AC3E}">
        <p14:creationId xmlns:p14="http://schemas.microsoft.com/office/powerpoint/2010/main" val="315069550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ight bulb on yellow background with sketched light beams and cord">
            <a:extLst>
              <a:ext uri="{FF2B5EF4-FFF2-40B4-BE49-F238E27FC236}">
                <a16:creationId xmlns:a16="http://schemas.microsoft.com/office/drawing/2014/main" id="{4372E26E-362D-E17B-60E0-8CC15BCA0C5C}"/>
              </a:ext>
            </a:extLst>
          </p:cNvPr>
          <p:cNvPicPr>
            <a:picLocks noChangeAspect="1"/>
          </p:cNvPicPr>
          <p:nvPr/>
        </p:nvPicPr>
        <p:blipFill rotWithShape="1">
          <a:blip r:embed="rId2"/>
          <a:srcRect l="13286"/>
          <a:stretch/>
        </p:blipFill>
        <p:spPr>
          <a:xfrm>
            <a:off x="2522356"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A35962-1CDC-4D1D-9E7A-748E1C7BDC21}"/>
              </a:ext>
            </a:extLst>
          </p:cNvPr>
          <p:cNvSpPr>
            <a:spLocks noGrp="1"/>
          </p:cNvSpPr>
          <p:nvPr>
            <p:ph type="title"/>
          </p:nvPr>
        </p:nvSpPr>
        <p:spPr>
          <a:xfrm>
            <a:off x="838200" y="365125"/>
            <a:ext cx="3822189" cy="1899912"/>
          </a:xfrm>
        </p:spPr>
        <p:txBody>
          <a:bodyPr>
            <a:normAutofit/>
          </a:bodyPr>
          <a:lstStyle/>
          <a:p>
            <a:r>
              <a:rPr lang="en-GB" sz="4000" dirty="0"/>
              <a:t>Interleaving or  Interweaving</a:t>
            </a:r>
          </a:p>
        </p:txBody>
      </p:sp>
      <p:sp>
        <p:nvSpPr>
          <p:cNvPr id="3" name="Content Placeholder 2">
            <a:extLst>
              <a:ext uri="{FF2B5EF4-FFF2-40B4-BE49-F238E27FC236}">
                <a16:creationId xmlns:a16="http://schemas.microsoft.com/office/drawing/2014/main" id="{4674D2DC-6419-45B4-91E5-09C65B9F9592}"/>
              </a:ext>
            </a:extLst>
          </p:cNvPr>
          <p:cNvSpPr>
            <a:spLocks noGrp="1"/>
          </p:cNvSpPr>
          <p:nvPr>
            <p:ph idx="1"/>
          </p:nvPr>
        </p:nvSpPr>
        <p:spPr>
          <a:xfrm>
            <a:off x="838200" y="2434201"/>
            <a:ext cx="3822189" cy="3742762"/>
          </a:xfrm>
        </p:spPr>
        <p:txBody>
          <a:bodyPr>
            <a:normAutofit/>
          </a:bodyPr>
          <a:lstStyle/>
          <a:p>
            <a:pPr marL="0" indent="0">
              <a:buNone/>
            </a:pPr>
            <a:r>
              <a:rPr lang="en-GB" sz="2000" dirty="0"/>
              <a:t>Interweaving is (I think) the best of both worlds. Including previous topics and skills as extensions on worksheets and assessments to force students to recall information while also focusing on what they are currently learning. </a:t>
            </a:r>
          </a:p>
        </p:txBody>
      </p:sp>
    </p:spTree>
    <p:extLst>
      <p:ext uri="{BB962C8B-B14F-4D97-AF65-F5344CB8AC3E}">
        <p14:creationId xmlns:p14="http://schemas.microsoft.com/office/powerpoint/2010/main" val="8620723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C9475-8B3C-49EC-99EC-9B52BF9079A9}"/>
              </a:ext>
            </a:extLst>
          </p:cNvPr>
          <p:cNvSpPr>
            <a:spLocks noGrp="1"/>
          </p:cNvSpPr>
          <p:nvPr>
            <p:ph type="title"/>
          </p:nvPr>
        </p:nvSpPr>
        <p:spPr>
          <a:xfrm>
            <a:off x="5868557" y="1138036"/>
            <a:ext cx="5444382" cy="1402470"/>
          </a:xfrm>
        </p:spPr>
        <p:txBody>
          <a:bodyPr anchor="t">
            <a:normAutofit/>
          </a:bodyPr>
          <a:lstStyle/>
          <a:p>
            <a:r>
              <a:rPr lang="en-GB" sz="3200" dirty="0"/>
              <a:t>To Summarise</a:t>
            </a:r>
          </a:p>
        </p:txBody>
      </p:sp>
      <p:pic>
        <p:nvPicPr>
          <p:cNvPr id="5" name="Picture 4" descr="Glasses on top of a book">
            <a:extLst>
              <a:ext uri="{FF2B5EF4-FFF2-40B4-BE49-F238E27FC236}">
                <a16:creationId xmlns:a16="http://schemas.microsoft.com/office/drawing/2014/main" id="{79110EBB-2574-A0F7-D478-D79E4C14AFA1}"/>
              </a:ext>
            </a:extLst>
          </p:cNvPr>
          <p:cNvPicPr>
            <a:picLocks noChangeAspect="1"/>
          </p:cNvPicPr>
          <p:nvPr/>
        </p:nvPicPr>
        <p:blipFill rotWithShape="1">
          <a:blip r:embed="rId2"/>
          <a:srcRect l="12799" r="37439" b="-1"/>
          <a:stretch/>
        </p:blipFill>
        <p:spPr>
          <a:xfrm>
            <a:off x="-1" y="10"/>
            <a:ext cx="5151179" cy="6857990"/>
          </a:xfrm>
          <a:prstGeom prst="rect">
            <a:avLst/>
          </a:prstGeom>
        </p:spPr>
      </p:pic>
      <p:cxnSp>
        <p:nvCxnSpPr>
          <p:cNvPr id="16" name="Straight Connector 15">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2DBFF9E-9368-41DC-8DE4-99AED34BF5CF}"/>
              </a:ext>
            </a:extLst>
          </p:cNvPr>
          <p:cNvSpPr>
            <a:spLocks noGrp="1"/>
          </p:cNvSpPr>
          <p:nvPr>
            <p:ph idx="1"/>
          </p:nvPr>
        </p:nvSpPr>
        <p:spPr>
          <a:xfrm>
            <a:off x="5868557" y="2551176"/>
            <a:ext cx="5444382" cy="3591207"/>
          </a:xfrm>
        </p:spPr>
        <p:txBody>
          <a:bodyPr>
            <a:normAutofit/>
          </a:bodyPr>
          <a:lstStyle/>
          <a:p>
            <a:pPr marL="0" indent="0">
              <a:buNone/>
            </a:pPr>
            <a:r>
              <a:rPr lang="en-GB" sz="2000" dirty="0"/>
              <a:t>Retrieval practice is a learning strategy which improves the students ability to recall and apply previously learned topics and skills.</a:t>
            </a:r>
          </a:p>
          <a:p>
            <a:pPr marL="0" indent="0">
              <a:buNone/>
            </a:pPr>
            <a:endParaRPr lang="en-GB" sz="2000" dirty="0"/>
          </a:p>
          <a:p>
            <a:pPr marL="0" indent="0">
              <a:buNone/>
            </a:pPr>
            <a:r>
              <a:rPr lang="en-GB" sz="2000" dirty="0"/>
              <a:t>The more often students practice retrieval the stronger this ability becomes.</a:t>
            </a:r>
          </a:p>
        </p:txBody>
      </p:sp>
    </p:spTree>
    <p:extLst>
      <p:ext uri="{BB962C8B-B14F-4D97-AF65-F5344CB8AC3E}">
        <p14:creationId xmlns:p14="http://schemas.microsoft.com/office/powerpoint/2010/main" val="233985952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esks in empty classroom">
            <a:extLst>
              <a:ext uri="{FF2B5EF4-FFF2-40B4-BE49-F238E27FC236}">
                <a16:creationId xmlns:a16="http://schemas.microsoft.com/office/drawing/2014/main" id="{F871004D-A485-37B8-1398-91900B1D7D3D}"/>
              </a:ext>
            </a:extLst>
          </p:cNvPr>
          <p:cNvPicPr>
            <a:picLocks noChangeAspect="1"/>
          </p:cNvPicPr>
          <p:nvPr/>
        </p:nvPicPr>
        <p:blipFill rotWithShape="1">
          <a:blip r:embed="rId2"/>
          <a:srcRect t="3893" b="1543"/>
          <a:stretch/>
        </p:blipFill>
        <p:spPr>
          <a:xfrm>
            <a:off x="2522358" y="10"/>
            <a:ext cx="9669642" cy="6857990"/>
          </a:xfrm>
          <a:prstGeom prst="rect">
            <a:avLst/>
          </a:prstGeom>
        </p:spPr>
      </p:pic>
      <p:sp>
        <p:nvSpPr>
          <p:cNvPr id="10" name="Rectangle 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5338F5-6C18-4999-9163-8AE7D351646D}"/>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5200"/>
              <a:t>That’s what we can do what can our students do?</a:t>
            </a:r>
          </a:p>
        </p:txBody>
      </p:sp>
    </p:spTree>
    <p:extLst>
      <p:ext uri="{BB962C8B-B14F-4D97-AF65-F5344CB8AC3E}">
        <p14:creationId xmlns:p14="http://schemas.microsoft.com/office/powerpoint/2010/main" val="26943180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Magnifying glass on clear background">
            <a:extLst>
              <a:ext uri="{FF2B5EF4-FFF2-40B4-BE49-F238E27FC236}">
                <a16:creationId xmlns:a16="http://schemas.microsoft.com/office/drawing/2014/main" id="{6F9975EE-7A5A-6308-CD1D-647B38B09FAF}"/>
              </a:ext>
            </a:extLst>
          </p:cNvPr>
          <p:cNvPicPr>
            <a:picLocks noChangeAspect="1"/>
          </p:cNvPicPr>
          <p:nvPr/>
        </p:nvPicPr>
        <p:blipFill rotWithShape="1">
          <a:blip r:embed="rId2"/>
          <a:srcRect l="38071" r="11791" b="-1"/>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C4834CA-CE9D-4B64-9B77-9089E967753B}"/>
              </a:ext>
            </a:extLst>
          </p:cNvPr>
          <p:cNvSpPr>
            <a:spLocks noGrp="1"/>
          </p:cNvSpPr>
          <p:nvPr>
            <p:ph idx="1"/>
          </p:nvPr>
        </p:nvSpPr>
        <p:spPr>
          <a:xfrm>
            <a:off x="5868557" y="1137922"/>
            <a:ext cx="5444382" cy="5004462"/>
          </a:xfrm>
        </p:spPr>
        <p:txBody>
          <a:bodyPr>
            <a:normAutofit/>
          </a:bodyPr>
          <a:lstStyle/>
          <a:p>
            <a:pPr marL="0" indent="0">
              <a:buNone/>
            </a:pPr>
            <a:r>
              <a:rPr lang="en-GB" sz="2000" dirty="0"/>
              <a:t>We want to provide our students with the skills and strategies to revise effectively.</a:t>
            </a:r>
          </a:p>
          <a:p>
            <a:pPr marL="0" indent="0">
              <a:buNone/>
            </a:pPr>
            <a:endParaRPr lang="en-GB" sz="2000" dirty="0"/>
          </a:p>
          <a:p>
            <a:pPr marL="0" indent="0">
              <a:buNone/>
            </a:pPr>
            <a:r>
              <a:rPr lang="en-GB" sz="2000" dirty="0"/>
              <a:t>A lot of our students want to revise but don’t know how, what works , how long to spend, what to prioritise… and become overwhelmed.</a:t>
            </a:r>
          </a:p>
          <a:p>
            <a:pPr marL="0" indent="0">
              <a:buNone/>
            </a:pPr>
            <a:endParaRPr lang="en-GB" sz="2000" dirty="0"/>
          </a:p>
          <a:p>
            <a:pPr marL="0" indent="0">
              <a:buNone/>
            </a:pPr>
            <a:r>
              <a:rPr lang="en-GB" sz="2000" dirty="0"/>
              <a:t>We began working with our students on Effective Revision and saw immediate benefits. </a:t>
            </a:r>
          </a:p>
        </p:txBody>
      </p:sp>
    </p:spTree>
    <p:extLst>
      <p:ext uri="{BB962C8B-B14F-4D97-AF65-F5344CB8AC3E}">
        <p14:creationId xmlns:p14="http://schemas.microsoft.com/office/powerpoint/2010/main" val="18719584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descr="Light bulb on yellow background with sketched light beams and cord">
            <a:extLst>
              <a:ext uri="{FF2B5EF4-FFF2-40B4-BE49-F238E27FC236}">
                <a16:creationId xmlns:a16="http://schemas.microsoft.com/office/drawing/2014/main" id="{2382E0C0-7529-FDFA-123D-888897E50210}"/>
              </a:ext>
            </a:extLst>
          </p:cNvPr>
          <p:cNvPicPr>
            <a:picLocks noChangeAspect="1"/>
          </p:cNvPicPr>
          <p:nvPr/>
        </p:nvPicPr>
        <p:blipFill rotWithShape="1">
          <a:blip r:embed="rId2"/>
          <a:srcRect l="26530" t="9091" r="2801" b="1"/>
          <a:stretch/>
        </p:blipFill>
        <p:spPr>
          <a:xfrm>
            <a:off x="3523488" y="10"/>
            <a:ext cx="8668512" cy="6857990"/>
          </a:xfrm>
          <a:prstGeom prst="rect">
            <a:avLst/>
          </a:prstGeom>
        </p:spPr>
      </p:pic>
      <p:sp>
        <p:nvSpPr>
          <p:cNvPr id="2" name="Title 1">
            <a:extLst>
              <a:ext uri="{FF2B5EF4-FFF2-40B4-BE49-F238E27FC236}">
                <a16:creationId xmlns:a16="http://schemas.microsoft.com/office/drawing/2014/main" id="{97A9B2BC-A9F7-496B-A082-2AEF55925529}"/>
              </a:ext>
            </a:extLst>
          </p:cNvPr>
          <p:cNvSpPr>
            <a:spLocks noGrp="1"/>
          </p:cNvSpPr>
          <p:nvPr>
            <p:ph type="title"/>
          </p:nvPr>
        </p:nvSpPr>
        <p:spPr>
          <a:xfrm>
            <a:off x="477981" y="1122363"/>
            <a:ext cx="4023360" cy="3204134"/>
          </a:xfrm>
        </p:spPr>
        <p:txBody>
          <a:bodyPr vert="horz" lIns="91440" tIns="45720" rIns="91440" bIns="45720" rtlCol="0" anchor="ctr">
            <a:normAutofit/>
          </a:bodyPr>
          <a:lstStyle/>
          <a:p>
            <a:r>
              <a:rPr lang="en-US" sz="4800" b="1" dirty="0"/>
              <a:t>What is Effective Revision?</a:t>
            </a:r>
          </a:p>
        </p:txBody>
      </p:sp>
    </p:spTree>
    <p:extLst>
      <p:ext uri="{BB962C8B-B14F-4D97-AF65-F5344CB8AC3E}">
        <p14:creationId xmlns:p14="http://schemas.microsoft.com/office/powerpoint/2010/main" val="10139030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FB47747D-0451-4148-9179-EA1BA5FF71E4}"/>
              </a:ext>
            </a:extLst>
          </p:cNvPr>
          <p:cNvSpPr txBox="1">
            <a:spLocks/>
          </p:cNvSpPr>
          <p:nvPr/>
        </p:nvSpPr>
        <p:spPr>
          <a:xfrm>
            <a:off x="982636" y="3579352"/>
            <a:ext cx="4408228" cy="119281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pPr>
            <a:r>
              <a:rPr lang="en-US" sz="2400" b="1" dirty="0">
                <a:latin typeface="+mn-lt"/>
                <a:ea typeface="+mn-ea"/>
                <a:cs typeface="+mn-cs"/>
              </a:rPr>
              <a:t>What is Effective Revision?</a:t>
            </a:r>
          </a:p>
        </p:txBody>
      </p:sp>
      <p:pic>
        <p:nvPicPr>
          <p:cNvPr id="17" name="Picture 4" descr="Light bulb on yellow background with sketched light beams and cord">
            <a:extLst>
              <a:ext uri="{FF2B5EF4-FFF2-40B4-BE49-F238E27FC236}">
                <a16:creationId xmlns:a16="http://schemas.microsoft.com/office/drawing/2014/main" id="{2382E0C0-7529-FDFA-123D-888897E50210}"/>
              </a:ext>
            </a:extLst>
          </p:cNvPr>
          <p:cNvPicPr>
            <a:picLocks noChangeAspect="1"/>
          </p:cNvPicPr>
          <p:nvPr/>
        </p:nvPicPr>
        <p:blipFill rotWithShape="1">
          <a:blip r:embed="rId2"/>
          <a:srcRect l="38500"/>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
        <p:nvSpPr>
          <p:cNvPr id="34" name="Title 1">
            <a:extLst>
              <a:ext uri="{FF2B5EF4-FFF2-40B4-BE49-F238E27FC236}">
                <a16:creationId xmlns:a16="http://schemas.microsoft.com/office/drawing/2014/main" id="{8E7CED62-5107-4ACF-BE95-83E33E3D1402}"/>
              </a:ext>
            </a:extLst>
          </p:cNvPr>
          <p:cNvSpPr txBox="1">
            <a:spLocks/>
          </p:cNvSpPr>
          <p:nvPr/>
        </p:nvSpPr>
        <p:spPr>
          <a:xfrm>
            <a:off x="982638" y="1012536"/>
            <a:ext cx="5113360" cy="3163224"/>
          </a:xfrm>
          <a:prstGeom prst="rect">
            <a:avLst/>
          </a:prstGeom>
        </p:spPr>
        <p:txBody>
          <a:bodyPr vert="horz" lIns="91440" tIns="45720" rIns="91440" bIns="45720" rtlCol="0" anchor="t">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2000" dirty="0">
                <a:latin typeface="+mn-lt"/>
              </a:rPr>
              <a:t>Effective revision is when our students spend more time in Active revision rather than Passive revision.</a:t>
            </a:r>
          </a:p>
          <a:p>
            <a:pPr>
              <a:lnSpc>
                <a:spcPct val="150000"/>
              </a:lnSpc>
            </a:pPr>
            <a:r>
              <a:rPr lang="en-US" sz="2000" dirty="0">
                <a:latin typeface="+mn-lt"/>
              </a:rPr>
              <a:t>Effective revision is when our students consistently evaluate their knowledge and work to fill in gaps in that knowledge. </a:t>
            </a:r>
          </a:p>
          <a:p>
            <a:pPr>
              <a:lnSpc>
                <a:spcPct val="150000"/>
              </a:lnSpc>
            </a:pPr>
            <a:r>
              <a:rPr lang="en-US" sz="2000" dirty="0">
                <a:latin typeface="+mn-lt"/>
              </a:rPr>
              <a:t>Effective revision is when our students practice recalling information.</a:t>
            </a:r>
          </a:p>
          <a:p>
            <a:endParaRPr lang="en-US" sz="1600" dirty="0"/>
          </a:p>
          <a:p>
            <a:endParaRPr lang="en-US" sz="1600" dirty="0"/>
          </a:p>
        </p:txBody>
      </p:sp>
      <p:cxnSp>
        <p:nvCxnSpPr>
          <p:cNvPr id="6" name="Straight Connector 5">
            <a:extLst>
              <a:ext uri="{FF2B5EF4-FFF2-40B4-BE49-F238E27FC236}">
                <a16:creationId xmlns:a16="http://schemas.microsoft.com/office/drawing/2014/main" id="{961CF00F-A278-42E8-9DEE-9B475E5D98EE}"/>
              </a:ext>
            </a:extLst>
          </p:cNvPr>
          <p:cNvCxnSpPr>
            <a:cxnSpLocks/>
          </p:cNvCxnSpPr>
          <p:nvPr/>
        </p:nvCxnSpPr>
        <p:spPr>
          <a:xfrm>
            <a:off x="982636" y="4175759"/>
            <a:ext cx="465616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1079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 calcmode="lin" valueType="num">
                                      <p:cBhvr additive="base">
                                        <p:cTn id="7"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
                                            <p:txEl>
                                              <p:pRg st="1" end="1"/>
                                            </p:txEl>
                                          </p:spTgt>
                                        </p:tgtEl>
                                        <p:attrNameLst>
                                          <p:attrName>style.visibility</p:attrName>
                                        </p:attrNameLst>
                                      </p:cBhvr>
                                      <p:to>
                                        <p:strVal val="visible"/>
                                      </p:to>
                                    </p:set>
                                    <p:anim calcmode="lin" valueType="num">
                                      <p:cBhvr additive="base">
                                        <p:cTn id="13"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anim calcmode="lin" valueType="num">
                                      <p:cBhvr additive="base">
                                        <p:cTn id="19"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34563BEF-2387-4E1E-8BC7-64BDEB5120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7" r="1699"/>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07328D57-0F34-4455-ABDE-57CB4C8695C8}"/>
              </a:ext>
            </a:extLst>
          </p:cNvPr>
          <p:cNvSpPr>
            <a:spLocks noGrp="1"/>
          </p:cNvSpPr>
          <p:nvPr>
            <p:ph type="title"/>
          </p:nvPr>
        </p:nvSpPr>
        <p:spPr>
          <a:xfrm>
            <a:off x="838200" y="365125"/>
            <a:ext cx="3822189" cy="1899912"/>
          </a:xfrm>
        </p:spPr>
        <p:txBody>
          <a:bodyPr>
            <a:normAutofit/>
          </a:bodyPr>
          <a:lstStyle/>
          <a:p>
            <a:r>
              <a:rPr lang="en-GB" sz="4000" b="1" u="sng"/>
              <a:t>Passive revision</a:t>
            </a:r>
          </a:p>
        </p:txBody>
      </p:sp>
      <p:sp>
        <p:nvSpPr>
          <p:cNvPr id="3" name="Content Placeholder 2">
            <a:extLst>
              <a:ext uri="{FF2B5EF4-FFF2-40B4-BE49-F238E27FC236}">
                <a16:creationId xmlns:a16="http://schemas.microsoft.com/office/drawing/2014/main" id="{869756DF-37CA-40EA-A194-CC1CB5A0A7DA}"/>
              </a:ext>
            </a:extLst>
          </p:cNvPr>
          <p:cNvSpPr>
            <a:spLocks noGrp="1"/>
          </p:cNvSpPr>
          <p:nvPr>
            <p:ph idx="1"/>
          </p:nvPr>
        </p:nvSpPr>
        <p:spPr>
          <a:xfrm>
            <a:off x="838200" y="2434201"/>
            <a:ext cx="3822189" cy="3742762"/>
          </a:xfrm>
        </p:spPr>
        <p:txBody>
          <a:bodyPr>
            <a:normAutofit/>
          </a:bodyPr>
          <a:lstStyle/>
          <a:p>
            <a:pPr marL="0" indent="0">
              <a:buNone/>
            </a:pPr>
            <a:r>
              <a:rPr lang="en-GB" sz="2000" dirty="0"/>
              <a:t>Reading through information</a:t>
            </a:r>
          </a:p>
          <a:p>
            <a:pPr marL="0" indent="0">
              <a:buNone/>
            </a:pPr>
            <a:r>
              <a:rPr lang="en-GB" sz="2000" dirty="0"/>
              <a:t>Copying information </a:t>
            </a:r>
          </a:p>
          <a:p>
            <a:endParaRPr lang="en-GB" sz="2000" dirty="0"/>
          </a:p>
          <a:p>
            <a:pPr marL="0" indent="0">
              <a:buNone/>
            </a:pPr>
            <a:r>
              <a:rPr lang="en-GB" sz="2000" dirty="0"/>
              <a:t>This can be a necessary part of revision but it leads to recognition of information not recall.</a:t>
            </a:r>
          </a:p>
          <a:p>
            <a:pPr marL="0" indent="0">
              <a:buNone/>
            </a:pPr>
            <a:endParaRPr lang="en-GB" sz="2000" dirty="0"/>
          </a:p>
        </p:txBody>
      </p:sp>
    </p:spTree>
    <p:extLst>
      <p:ext uri="{BB962C8B-B14F-4D97-AF65-F5344CB8AC3E}">
        <p14:creationId xmlns:p14="http://schemas.microsoft.com/office/powerpoint/2010/main" val="57074404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8A12B-BCC2-49F5-8E81-38E90B4D826A}"/>
              </a:ext>
            </a:extLst>
          </p:cNvPr>
          <p:cNvSpPr>
            <a:spLocks noGrp="1"/>
          </p:cNvSpPr>
          <p:nvPr>
            <p:ph type="title"/>
          </p:nvPr>
        </p:nvSpPr>
        <p:spPr>
          <a:xfrm>
            <a:off x="640080" y="325369"/>
            <a:ext cx="4368602" cy="1956841"/>
          </a:xfrm>
        </p:spPr>
        <p:txBody>
          <a:bodyPr anchor="b">
            <a:normAutofit/>
          </a:bodyPr>
          <a:lstStyle/>
          <a:p>
            <a:pPr algn="ctr"/>
            <a:r>
              <a:rPr lang="en-GB" sz="5400" b="1" u="sng" dirty="0"/>
              <a:t>Active Revision </a:t>
            </a:r>
          </a:p>
        </p:txBody>
      </p:sp>
      <p:sp>
        <p:nvSpPr>
          <p:cNvPr id="7" name="Content Placeholder 6">
            <a:extLst>
              <a:ext uri="{FF2B5EF4-FFF2-40B4-BE49-F238E27FC236}">
                <a16:creationId xmlns:a16="http://schemas.microsoft.com/office/drawing/2014/main" id="{5D241707-9524-4DBA-9BCF-70AC8F410D56}"/>
              </a:ext>
            </a:extLst>
          </p:cNvPr>
          <p:cNvSpPr>
            <a:spLocks noGrp="1"/>
          </p:cNvSpPr>
          <p:nvPr>
            <p:ph idx="1"/>
          </p:nvPr>
        </p:nvSpPr>
        <p:spPr>
          <a:xfrm>
            <a:off x="640080" y="2872899"/>
            <a:ext cx="4243589" cy="3320668"/>
          </a:xfrm>
        </p:spPr>
        <p:txBody>
          <a:bodyPr>
            <a:normAutofit/>
          </a:bodyPr>
          <a:lstStyle/>
          <a:p>
            <a:pPr marL="0" indent="0">
              <a:buNone/>
            </a:pPr>
            <a:r>
              <a:rPr lang="en-GB" sz="2200" b="1" dirty="0"/>
              <a:t>We want our students to:</a:t>
            </a:r>
          </a:p>
          <a:p>
            <a:pPr marL="457200" indent="-457200">
              <a:buFont typeface="+mj-lt"/>
              <a:buAutoNum type="arabicPeriod"/>
            </a:pPr>
            <a:r>
              <a:rPr lang="en-GB" sz="2200" dirty="0"/>
              <a:t>Assess their knowledge </a:t>
            </a:r>
          </a:p>
          <a:p>
            <a:pPr marL="457200" indent="-457200">
              <a:buFont typeface="+mj-lt"/>
              <a:buAutoNum type="arabicPeriod"/>
            </a:pPr>
            <a:r>
              <a:rPr lang="en-GB" sz="2200" dirty="0"/>
              <a:t>Review their knowledge</a:t>
            </a:r>
          </a:p>
          <a:p>
            <a:pPr marL="457200" indent="-457200">
              <a:buFont typeface="+mj-lt"/>
              <a:buAutoNum type="arabicPeriod"/>
            </a:pPr>
            <a:r>
              <a:rPr lang="en-GB" sz="2200" dirty="0"/>
              <a:t>Identifying gaps in their knowledge </a:t>
            </a:r>
          </a:p>
          <a:p>
            <a:pPr marL="457200" indent="-457200">
              <a:buFont typeface="+mj-lt"/>
              <a:buAutoNum type="arabicPeriod"/>
            </a:pPr>
            <a:r>
              <a:rPr lang="en-GB" sz="2200" dirty="0"/>
              <a:t>Address these gaps</a:t>
            </a:r>
          </a:p>
          <a:p>
            <a:pPr marL="457200" indent="-457200">
              <a:buFont typeface="+mj-lt"/>
              <a:buAutoNum type="arabicPeriod"/>
            </a:pPr>
            <a:r>
              <a:rPr lang="en-GB" sz="2200" dirty="0"/>
              <a:t>Repeat</a:t>
            </a:r>
          </a:p>
        </p:txBody>
      </p:sp>
      <p:pic>
        <p:nvPicPr>
          <p:cNvPr id="5122" name="Picture 2" descr="Teaching History revision">
            <a:extLst>
              <a:ext uri="{FF2B5EF4-FFF2-40B4-BE49-F238E27FC236}">
                <a16:creationId xmlns:a16="http://schemas.microsoft.com/office/drawing/2014/main" id="{E53A9C72-7842-474D-BCDA-C78B37EAB2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09" r="21938"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75776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Glasses on top of a book">
            <a:extLst>
              <a:ext uri="{FF2B5EF4-FFF2-40B4-BE49-F238E27FC236}">
                <a16:creationId xmlns:a16="http://schemas.microsoft.com/office/drawing/2014/main" id="{D12A3BD6-516F-0523-EC6C-5B44F9E5DE92}"/>
              </a:ext>
            </a:extLst>
          </p:cNvPr>
          <p:cNvPicPr>
            <a:picLocks noChangeAspect="1"/>
          </p:cNvPicPr>
          <p:nvPr/>
        </p:nvPicPr>
        <p:blipFill rotWithShape="1">
          <a:blip r:embed="rId2"/>
          <a:srcRect r="6588" b="-1"/>
          <a:stretch/>
        </p:blipFill>
        <p:spPr>
          <a:xfrm>
            <a:off x="2522358" y="10"/>
            <a:ext cx="9669642" cy="6857990"/>
          </a:xfrm>
          <a:prstGeom prst="rect">
            <a:avLst/>
          </a:prstGeom>
        </p:spPr>
      </p:pic>
      <p:sp>
        <p:nvSpPr>
          <p:cNvPr id="11" name="Rectangle 1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96B8FA9-0629-4777-93C6-7BDD65F58E3A}"/>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5200"/>
              <a:t>Strategies for Active Revision</a:t>
            </a:r>
            <a:br>
              <a:rPr lang="en-US" sz="5200"/>
            </a:br>
            <a:endParaRPr lang="en-US" sz="5200"/>
          </a:p>
        </p:txBody>
      </p:sp>
    </p:spTree>
    <p:extLst>
      <p:ext uri="{BB962C8B-B14F-4D97-AF65-F5344CB8AC3E}">
        <p14:creationId xmlns:p14="http://schemas.microsoft.com/office/powerpoint/2010/main" val="9030489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6F87B-552C-46D4-8F93-CF5DD8C221BA}"/>
              </a:ext>
            </a:extLst>
          </p:cNvPr>
          <p:cNvSpPr>
            <a:spLocks noGrp="1"/>
          </p:cNvSpPr>
          <p:nvPr>
            <p:ph type="title"/>
          </p:nvPr>
        </p:nvSpPr>
        <p:spPr>
          <a:xfrm>
            <a:off x="8079978" y="573794"/>
            <a:ext cx="3369234" cy="605796"/>
          </a:xfrm>
        </p:spPr>
        <p:txBody>
          <a:bodyPr vert="horz" lIns="91440" tIns="45720" rIns="91440" bIns="45720" rtlCol="0" anchor="b">
            <a:normAutofit/>
          </a:bodyPr>
          <a:lstStyle/>
          <a:p>
            <a:r>
              <a:rPr lang="en-US" sz="3200" b="1" u="sng" dirty="0"/>
              <a:t>In the classroom</a:t>
            </a:r>
          </a:p>
        </p:txBody>
      </p:sp>
      <p:pic>
        <p:nvPicPr>
          <p:cNvPr id="9218" name="Picture 2" descr="Classroom Management for an Effective Learning Environment - TeachHUB">
            <a:extLst>
              <a:ext uri="{FF2B5EF4-FFF2-40B4-BE49-F238E27FC236}">
                <a16:creationId xmlns:a16="http://schemas.microsoft.com/office/drawing/2014/main" id="{2897EF64-C1E3-49CA-94FD-C3435BB438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489" r="18579" b="-1"/>
          <a:stretch/>
        </p:blipFill>
        <p:spPr bwMode="auto">
          <a:xfrm>
            <a:off x="20" y="10"/>
            <a:ext cx="7390243" cy="6857990"/>
          </a:xfrm>
          <a:prstGeom prst="rect">
            <a:avLst/>
          </a:prstGeom>
          <a:noFill/>
          <a:extLst>
            <a:ext uri="{909E8E84-426E-40DD-AFC4-6F175D3DCCD1}">
              <a14:hiddenFill xmlns:a14="http://schemas.microsoft.com/office/drawing/2010/main">
                <a:solidFill>
                  <a:srgbClr val="FFFFFF"/>
                </a:solidFill>
              </a14:hiddenFill>
            </a:ext>
          </a:extLst>
        </p:spPr>
      </p:pic>
      <p:sp>
        <p:nvSpPr>
          <p:cNvPr id="9223" name="Rectangle 9222">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Rectangle 9224">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227" name="Rectangle 9226">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TextBox 2">
            <a:extLst>
              <a:ext uri="{FF2B5EF4-FFF2-40B4-BE49-F238E27FC236}">
                <a16:creationId xmlns:a16="http://schemas.microsoft.com/office/drawing/2014/main" id="{F2FCF337-FCDA-42C9-BA58-6B31ECC75113}"/>
              </a:ext>
            </a:extLst>
          </p:cNvPr>
          <p:cNvSpPr txBox="1"/>
          <p:nvPr/>
        </p:nvSpPr>
        <p:spPr>
          <a:xfrm>
            <a:off x="8079978" y="1703223"/>
            <a:ext cx="3369234" cy="4870832"/>
          </a:xfrm>
          <a:prstGeom prst="rect">
            <a:avLst/>
          </a:prstGeom>
        </p:spPr>
        <p:txBody>
          <a:bodyPr vert="horz" lIns="91440" tIns="45720" rIns="91440" bIns="45720" rtlCol="0" anchor="t">
            <a:normAutofit/>
          </a:bodyPr>
          <a:lstStyle/>
          <a:p>
            <a:pPr>
              <a:lnSpc>
                <a:spcPct val="90000"/>
              </a:lnSpc>
              <a:spcAft>
                <a:spcPts val="600"/>
              </a:spcAft>
            </a:pPr>
            <a:r>
              <a:rPr lang="en-US" sz="2000" dirty="0"/>
              <a:t>By incorporating these strategies into our classroom practice we are giving our students an opportunity to </a:t>
            </a:r>
            <a:r>
              <a:rPr lang="en-US" sz="2000" i="1" dirty="0"/>
              <a:t>try before you buy. </a:t>
            </a:r>
          </a:p>
          <a:p>
            <a:pPr indent="-228600">
              <a:lnSpc>
                <a:spcPct val="90000"/>
              </a:lnSpc>
              <a:spcAft>
                <a:spcPts val="600"/>
              </a:spcAft>
              <a:buFont typeface="Arial" panose="020B0604020202020204" pitchFamily="34" charset="0"/>
              <a:buChar char="•"/>
            </a:pPr>
            <a:endParaRPr lang="en-US" sz="2000" i="1" dirty="0"/>
          </a:p>
          <a:p>
            <a:pPr>
              <a:lnSpc>
                <a:spcPct val="90000"/>
              </a:lnSpc>
              <a:spcAft>
                <a:spcPts val="600"/>
              </a:spcAft>
            </a:pPr>
            <a:r>
              <a:rPr lang="en-US" sz="2000" dirty="0"/>
              <a:t>Students can decide which strategies suits them as individuals and which ones they can build into their own routines.</a:t>
            </a:r>
          </a:p>
          <a:p>
            <a:pPr>
              <a:lnSpc>
                <a:spcPct val="90000"/>
              </a:lnSpc>
              <a:spcAft>
                <a:spcPts val="600"/>
              </a:spcAft>
            </a:pPr>
            <a:endParaRPr lang="en-US" sz="2000" dirty="0"/>
          </a:p>
          <a:p>
            <a:pPr>
              <a:lnSpc>
                <a:spcPct val="90000"/>
              </a:lnSpc>
              <a:spcAft>
                <a:spcPts val="600"/>
              </a:spcAft>
            </a:pPr>
            <a:r>
              <a:rPr lang="en-US" sz="2000" dirty="0"/>
              <a:t>These strategies are also excellent examples of retrieval practice activities.</a:t>
            </a:r>
          </a:p>
        </p:txBody>
      </p:sp>
    </p:spTree>
    <p:extLst>
      <p:ext uri="{BB962C8B-B14F-4D97-AF65-F5344CB8AC3E}">
        <p14:creationId xmlns:p14="http://schemas.microsoft.com/office/powerpoint/2010/main" val="17508504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Effective Teaching Styles: 5 Ways To Be A Great Teacher">
            <a:extLst>
              <a:ext uri="{FF2B5EF4-FFF2-40B4-BE49-F238E27FC236}">
                <a16:creationId xmlns:a16="http://schemas.microsoft.com/office/drawing/2014/main" id="{E55B06B9-6A27-4E05-9EA0-F848FE6414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882"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9225" name="Rectangle 922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D5A4C69-D4C5-4559-9C10-86818852BE60}"/>
              </a:ext>
            </a:extLst>
          </p:cNvPr>
          <p:cNvSpPr txBox="1"/>
          <p:nvPr/>
        </p:nvSpPr>
        <p:spPr>
          <a:xfrm>
            <a:off x="431800" y="1255641"/>
            <a:ext cx="3822189" cy="3742762"/>
          </a:xfrm>
          <a:prstGeom prst="rect">
            <a:avLst/>
          </a:prstGeom>
        </p:spPr>
        <p:txBody>
          <a:bodyPr vert="horz" lIns="91440" tIns="45720" rIns="91440" bIns="45720" rtlCol="0">
            <a:noAutofit/>
          </a:bodyPr>
          <a:lstStyle/>
          <a:p>
            <a:pPr>
              <a:lnSpc>
                <a:spcPct val="90000"/>
              </a:lnSpc>
              <a:spcAft>
                <a:spcPts val="600"/>
              </a:spcAft>
            </a:pPr>
            <a:r>
              <a:rPr lang="en-US" sz="1600" dirty="0"/>
              <a:t>What is successful teaching? Or even what is successful learning?</a:t>
            </a: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r>
              <a:rPr lang="en-US" sz="1600" dirty="0"/>
              <a:t>Students understand and absorb the information being taught.</a:t>
            </a: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r>
              <a:rPr lang="en-US" sz="1600" dirty="0"/>
              <a:t>Students can perform the skills they have learned.</a:t>
            </a: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r>
              <a:rPr lang="en-US" sz="1600" dirty="0"/>
              <a:t>But can they do this after a period of time? Can they recall the skills and information they have learned in previous days, weeks, months or years?</a:t>
            </a:r>
          </a:p>
          <a:p>
            <a:pPr indent="-228600">
              <a:lnSpc>
                <a:spcPct val="90000"/>
              </a:lnSpc>
              <a:spcAft>
                <a:spcPts val="600"/>
              </a:spcAft>
              <a:buFont typeface="Arial" panose="020B0604020202020204" pitchFamily="34" charset="0"/>
              <a:buChar char="•"/>
            </a:pPr>
            <a:endParaRPr lang="en-US" sz="1600" dirty="0"/>
          </a:p>
          <a:p>
            <a:pPr>
              <a:lnSpc>
                <a:spcPct val="90000"/>
              </a:lnSpc>
              <a:spcAft>
                <a:spcPts val="600"/>
              </a:spcAft>
            </a:pPr>
            <a:r>
              <a:rPr lang="en-US" sz="1600" dirty="0"/>
              <a:t>Successful teaching or learning is when students can recall knowledge and perform taught skills after a period of time.</a:t>
            </a:r>
          </a:p>
          <a:p>
            <a:pPr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endParaRPr lang="en-US" sz="1600" dirty="0"/>
          </a:p>
        </p:txBody>
      </p:sp>
    </p:spTree>
    <p:extLst>
      <p:ext uri="{BB962C8B-B14F-4D97-AF65-F5344CB8AC3E}">
        <p14:creationId xmlns:p14="http://schemas.microsoft.com/office/powerpoint/2010/main" val="222913115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 calcmode="lin" valueType="num">
                                      <p:cBhvr additive="base">
                                        <p:cTn id="1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anim calcmode="lin" valueType="num">
                                      <p:cBhvr additive="base">
                                        <p:cTn id="2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F062C-C756-47F6-B116-027EE8A86F0E}"/>
              </a:ext>
            </a:extLst>
          </p:cNvPr>
          <p:cNvSpPr>
            <a:spLocks noGrp="1"/>
          </p:cNvSpPr>
          <p:nvPr>
            <p:ph type="title"/>
          </p:nvPr>
        </p:nvSpPr>
        <p:spPr>
          <a:xfrm>
            <a:off x="630936" y="640080"/>
            <a:ext cx="4818888" cy="1481328"/>
          </a:xfrm>
        </p:spPr>
        <p:txBody>
          <a:bodyPr anchor="b">
            <a:normAutofit/>
          </a:bodyPr>
          <a:lstStyle/>
          <a:p>
            <a:r>
              <a:rPr lang="en-GB" sz="5000" b="1" u="sng"/>
              <a:t>Knowledge Organisers</a:t>
            </a:r>
          </a:p>
        </p:txBody>
      </p:sp>
      <p:sp>
        <p:nvSpPr>
          <p:cNvPr id="3" name="Content Placeholder 2">
            <a:extLst>
              <a:ext uri="{FF2B5EF4-FFF2-40B4-BE49-F238E27FC236}">
                <a16:creationId xmlns:a16="http://schemas.microsoft.com/office/drawing/2014/main" id="{03AEDC9B-B881-4CF6-846A-3FA276C6AC51}"/>
              </a:ext>
            </a:extLst>
          </p:cNvPr>
          <p:cNvSpPr>
            <a:spLocks noGrp="1"/>
          </p:cNvSpPr>
          <p:nvPr>
            <p:ph idx="1"/>
          </p:nvPr>
        </p:nvSpPr>
        <p:spPr>
          <a:xfrm>
            <a:off x="630936" y="2660904"/>
            <a:ext cx="4818888" cy="3547872"/>
          </a:xfrm>
        </p:spPr>
        <p:txBody>
          <a:bodyPr anchor="t">
            <a:normAutofit/>
          </a:bodyPr>
          <a:lstStyle/>
          <a:p>
            <a:pPr marL="0" indent="0">
              <a:buNone/>
            </a:pPr>
            <a:r>
              <a:rPr lang="en-GB" sz="1900" dirty="0"/>
              <a:t>A Knowledge Organiser is a </a:t>
            </a:r>
            <a:r>
              <a:rPr lang="en-GB" sz="1900" b="1" u="sng" dirty="0"/>
              <a:t>personalised</a:t>
            </a:r>
            <a:r>
              <a:rPr lang="en-GB" sz="1900" dirty="0"/>
              <a:t> sheet </a:t>
            </a:r>
            <a:r>
              <a:rPr lang="en-GB" sz="1900" b="1" u="sng" dirty="0"/>
              <a:t>summarising</a:t>
            </a:r>
            <a:r>
              <a:rPr lang="en-GB" sz="1900" dirty="0"/>
              <a:t> the key information of a given topic </a:t>
            </a:r>
            <a:r>
              <a:rPr lang="en-GB" sz="1900" b="1" u="sng" dirty="0"/>
              <a:t>in a students own words.</a:t>
            </a:r>
            <a:endParaRPr lang="en-GB" sz="1900" dirty="0"/>
          </a:p>
          <a:p>
            <a:pPr marL="0" indent="0">
              <a:buNone/>
            </a:pPr>
            <a:r>
              <a:rPr lang="en-GB" sz="1900" dirty="0"/>
              <a:t>To properly create a Knowledge Organiser students will need to: </a:t>
            </a:r>
          </a:p>
          <a:p>
            <a:r>
              <a:rPr lang="en-GB" sz="1900" dirty="0"/>
              <a:t>Review the content </a:t>
            </a:r>
          </a:p>
          <a:p>
            <a:r>
              <a:rPr lang="en-GB" sz="1900" dirty="0"/>
              <a:t>Summarise the content </a:t>
            </a:r>
          </a:p>
          <a:p>
            <a:r>
              <a:rPr lang="en-GB" sz="1900" dirty="0"/>
              <a:t>Explain in their own words </a:t>
            </a:r>
          </a:p>
          <a:p>
            <a:r>
              <a:rPr lang="en-GB" sz="1900" dirty="0"/>
              <a:t>Highlight key words or definitions</a:t>
            </a:r>
          </a:p>
          <a:p>
            <a:r>
              <a:rPr lang="en-GB" sz="1900" dirty="0"/>
              <a:t>Organise the information into one place. </a:t>
            </a:r>
          </a:p>
        </p:txBody>
      </p:sp>
      <p:pic>
        <p:nvPicPr>
          <p:cNvPr id="7" name="Picture 6" descr="A picture containing text&#10;&#10;Description automatically generated">
            <a:extLst>
              <a:ext uri="{FF2B5EF4-FFF2-40B4-BE49-F238E27FC236}">
                <a16:creationId xmlns:a16="http://schemas.microsoft.com/office/drawing/2014/main" id="{5564BCB6-A64E-45E9-8D68-37B134125323}"/>
              </a:ext>
            </a:extLst>
          </p:cNvPr>
          <p:cNvPicPr>
            <a:picLocks noChangeAspect="1"/>
          </p:cNvPicPr>
          <p:nvPr/>
        </p:nvPicPr>
        <p:blipFill rotWithShape="1">
          <a:blip r:embed="rId2">
            <a:extLst>
              <a:ext uri="{28A0092B-C50C-407E-A947-70E740481C1C}">
                <a14:useLocalDpi xmlns:a14="http://schemas.microsoft.com/office/drawing/2010/main" val="0"/>
              </a:ext>
            </a:extLst>
          </a:blip>
          <a:srcRect r="3" b="15203"/>
          <a:stretch/>
        </p:blipFill>
        <p:spPr>
          <a:xfrm rot="16200000">
            <a:off x="6414470" y="699516"/>
            <a:ext cx="4828123" cy="5458968"/>
          </a:xfrm>
          <a:prstGeom prst="rect">
            <a:avLst/>
          </a:prstGeom>
        </p:spPr>
      </p:pic>
    </p:spTree>
    <p:extLst>
      <p:ext uri="{BB962C8B-B14F-4D97-AF65-F5344CB8AC3E}">
        <p14:creationId xmlns:p14="http://schemas.microsoft.com/office/powerpoint/2010/main" val="259297478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8" name="Rectangle 615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lassroom Management for an Effective Learning Environment - TeachHUB">
            <a:extLst>
              <a:ext uri="{FF2B5EF4-FFF2-40B4-BE49-F238E27FC236}">
                <a16:creationId xmlns:a16="http://schemas.microsoft.com/office/drawing/2014/main" id="{3CA226DB-D1BA-47ED-9AAB-525B191F5D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6160" name="Rectangle 615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26F87B-552C-46D4-8F93-CF5DD8C221BA}"/>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b="1" u="sng">
                <a:solidFill>
                  <a:srgbClr val="FFFFFF"/>
                </a:solidFill>
              </a:rPr>
              <a:t>In the classroom</a:t>
            </a:r>
          </a:p>
        </p:txBody>
      </p:sp>
    </p:spTree>
    <p:extLst>
      <p:ext uri="{BB962C8B-B14F-4D97-AF65-F5344CB8AC3E}">
        <p14:creationId xmlns:p14="http://schemas.microsoft.com/office/powerpoint/2010/main" val="18632130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F3E61-68A7-4F05-A1C3-EA550B81B147}"/>
              </a:ext>
            </a:extLst>
          </p:cNvPr>
          <p:cNvSpPr>
            <a:spLocks noGrp="1"/>
          </p:cNvSpPr>
          <p:nvPr>
            <p:ph type="title"/>
          </p:nvPr>
        </p:nvSpPr>
        <p:spPr>
          <a:xfrm>
            <a:off x="5894962" y="479493"/>
            <a:ext cx="5458838" cy="1325563"/>
          </a:xfrm>
        </p:spPr>
        <p:txBody>
          <a:bodyPr>
            <a:normAutofit/>
          </a:bodyPr>
          <a:lstStyle/>
          <a:p>
            <a:r>
              <a:rPr lang="en-GB" b="1" u="sng"/>
              <a:t>Knowledge Organiser</a:t>
            </a:r>
            <a:endParaRPr lang="en-GB" b="1" u="sng" dirty="0"/>
          </a:p>
        </p:txBody>
      </p:sp>
      <p:pic>
        <p:nvPicPr>
          <p:cNvPr id="1030" name="Picture 6" descr="Getting Prepared – Amazing Revision Timetables and Resources |  TeacherBoards Community">
            <a:extLst>
              <a:ext uri="{FF2B5EF4-FFF2-40B4-BE49-F238E27FC236}">
                <a16:creationId xmlns:a16="http://schemas.microsoft.com/office/drawing/2014/main" id="{902BE369-A29A-414E-AD1A-AED1C02AD9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38918" y="511293"/>
            <a:ext cx="4305909"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88CE3A8-5216-4BD4-B35C-5F54526327BE}"/>
              </a:ext>
            </a:extLst>
          </p:cNvPr>
          <p:cNvSpPr>
            <a:spLocks noGrp="1"/>
          </p:cNvSpPr>
          <p:nvPr>
            <p:ph idx="1"/>
          </p:nvPr>
        </p:nvSpPr>
        <p:spPr>
          <a:xfrm>
            <a:off x="5894962" y="1984443"/>
            <a:ext cx="5458838" cy="4192520"/>
          </a:xfrm>
        </p:spPr>
        <p:txBody>
          <a:bodyPr>
            <a:normAutofit/>
          </a:bodyPr>
          <a:lstStyle/>
          <a:p>
            <a:pPr marL="0" indent="0">
              <a:buNone/>
            </a:pPr>
            <a:r>
              <a:rPr lang="en-GB" sz="2000" dirty="0"/>
              <a:t>At the end of a topic/chapter/unit of learning we can ask our students to create a knowledge organiser to summarise. </a:t>
            </a:r>
          </a:p>
          <a:p>
            <a:pPr marL="0" indent="0">
              <a:buNone/>
            </a:pPr>
            <a:r>
              <a:rPr lang="en-GB" sz="2000" dirty="0"/>
              <a:t>This can be done on an A4 sheet and kept in a folder. At the end of the year students would then have a series of personalised revision sheets. </a:t>
            </a:r>
          </a:p>
          <a:p>
            <a:pPr marL="0" indent="0">
              <a:buNone/>
            </a:pPr>
            <a:r>
              <a:rPr lang="en-GB" sz="2000" dirty="0"/>
              <a:t>This could also be done in a notes copy to summarise the previous set of notes. </a:t>
            </a:r>
          </a:p>
          <a:p>
            <a:pPr marL="0" indent="0">
              <a:buNone/>
            </a:pPr>
            <a:r>
              <a:rPr lang="en-GB" sz="2000" dirty="0"/>
              <a:t>Allowing students to use their Knowledge Organiser as a ‘cheat sheet’ for a class test is a great incentive to get students to create high quality knowledge organisers. </a:t>
            </a:r>
          </a:p>
        </p:txBody>
      </p:sp>
    </p:spTree>
    <p:extLst>
      <p:ext uri="{BB962C8B-B14F-4D97-AF65-F5344CB8AC3E}">
        <p14:creationId xmlns:p14="http://schemas.microsoft.com/office/powerpoint/2010/main" val="36340174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6F9BA3-F46B-41B4-A18A-F576D355046D}"/>
              </a:ext>
            </a:extLst>
          </p:cNvPr>
          <p:cNvSpPr>
            <a:spLocks noGrp="1"/>
          </p:cNvSpPr>
          <p:nvPr>
            <p:ph type="title"/>
          </p:nvPr>
        </p:nvSpPr>
        <p:spPr>
          <a:xfrm>
            <a:off x="589560" y="856180"/>
            <a:ext cx="4560584" cy="1128068"/>
          </a:xfrm>
        </p:spPr>
        <p:txBody>
          <a:bodyPr anchor="ctr">
            <a:normAutofit/>
          </a:bodyPr>
          <a:lstStyle/>
          <a:p>
            <a:r>
              <a:rPr lang="en-GB" sz="4000"/>
              <a:t>Flashcards</a:t>
            </a:r>
          </a:p>
        </p:txBody>
      </p:sp>
      <p:grpSp>
        <p:nvGrpSpPr>
          <p:cNvPr id="3081" name="Group 308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082" name="Rectangle 308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85" name="Rectangle 308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C67D679-7CB7-4DE4-A4D9-F8FAAA280F1C}"/>
              </a:ext>
            </a:extLst>
          </p:cNvPr>
          <p:cNvSpPr>
            <a:spLocks noGrp="1"/>
          </p:cNvSpPr>
          <p:nvPr>
            <p:ph idx="1"/>
          </p:nvPr>
        </p:nvSpPr>
        <p:spPr>
          <a:xfrm>
            <a:off x="590719" y="2330505"/>
            <a:ext cx="4559425" cy="3979585"/>
          </a:xfrm>
        </p:spPr>
        <p:txBody>
          <a:bodyPr anchor="ctr">
            <a:normAutofit/>
          </a:bodyPr>
          <a:lstStyle/>
          <a:p>
            <a:pPr marL="0" indent="0">
              <a:buNone/>
            </a:pPr>
            <a:r>
              <a:rPr lang="en-GB" sz="1600" dirty="0"/>
              <a:t>Students can create flashcards to help them assess and review their knowledge.</a:t>
            </a:r>
          </a:p>
          <a:p>
            <a:pPr marL="0" indent="0">
              <a:buNone/>
            </a:pPr>
            <a:r>
              <a:rPr lang="en-GB" sz="1600" dirty="0"/>
              <a:t>Students can test themselves at the start of a study session to identify gaps in their knowledge. This will give provide a clear focus on what to revise. </a:t>
            </a:r>
          </a:p>
          <a:p>
            <a:pPr marL="0" indent="0">
              <a:buNone/>
            </a:pPr>
            <a:r>
              <a:rPr lang="en-GB" sz="1600" dirty="0"/>
              <a:t>Students can use flashcards to test a variety of material – short answer questions, labelling diagrams, keywords or verbs in a language subject. </a:t>
            </a:r>
          </a:p>
          <a:p>
            <a:pPr marL="0" indent="0">
              <a:buNone/>
            </a:pPr>
            <a:r>
              <a:rPr lang="en-GB" sz="1600" dirty="0"/>
              <a:t>Students can recite the answers out loud, write the answers and check them afterwards or even create a study group and test their friends.</a:t>
            </a:r>
          </a:p>
          <a:p>
            <a:pPr marL="0" indent="0">
              <a:buNone/>
            </a:pPr>
            <a:r>
              <a:rPr lang="en-GB" sz="1600" dirty="0"/>
              <a:t>Once created students can reuse flashcards throughout the year as quick check in to assess their knowledge.</a:t>
            </a:r>
          </a:p>
        </p:txBody>
      </p:sp>
      <p:sp>
        <p:nvSpPr>
          <p:cNvPr id="3087" name="Rectangle 308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9" name="Rectangle 308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2D7EA931-294C-41F3-936B-B9C5CB677B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26" r="31489" b="-1"/>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72192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lassroom Management for an Effective Learning Environment - TeachHUB">
            <a:extLst>
              <a:ext uri="{FF2B5EF4-FFF2-40B4-BE49-F238E27FC236}">
                <a16:creationId xmlns:a16="http://schemas.microsoft.com/office/drawing/2014/main" id="{3CA226DB-D1BA-47ED-9AAB-525B191F5D72}"/>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A26F87B-552C-46D4-8F93-CF5DD8C221BA}"/>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b="1" u="sng">
                <a:solidFill>
                  <a:srgbClr val="FFFFFF"/>
                </a:solidFill>
              </a:rPr>
              <a:t>In the classroom</a:t>
            </a:r>
          </a:p>
        </p:txBody>
      </p:sp>
    </p:spTree>
    <p:extLst>
      <p:ext uri="{BB962C8B-B14F-4D97-AF65-F5344CB8AC3E}">
        <p14:creationId xmlns:p14="http://schemas.microsoft.com/office/powerpoint/2010/main" val="1973758455"/>
      </p:ext>
    </p:extLst>
  </p:cSld>
  <p:clrMapOvr>
    <a:overrideClrMapping bg1="dk1" tx1="lt1" bg2="dk2" tx2="lt2" accent1="accent1" accent2="accent2" accent3="accent3" accent4="accent4" accent5="accent5" accent6="accent6" hlink="hlink" folHlink="folHlink"/>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A0664-CBB2-4389-9CE1-819F9548F78F}"/>
              </a:ext>
            </a:extLst>
          </p:cNvPr>
          <p:cNvSpPr>
            <a:spLocks noGrp="1"/>
          </p:cNvSpPr>
          <p:nvPr>
            <p:ph type="title"/>
          </p:nvPr>
        </p:nvSpPr>
        <p:spPr>
          <a:xfrm>
            <a:off x="4965430" y="629268"/>
            <a:ext cx="6586491" cy="1286160"/>
          </a:xfrm>
        </p:spPr>
        <p:txBody>
          <a:bodyPr anchor="b">
            <a:normAutofit/>
          </a:bodyPr>
          <a:lstStyle/>
          <a:p>
            <a:r>
              <a:rPr lang="en-GB" u="sng" dirty="0"/>
              <a:t>Flashcards</a:t>
            </a:r>
          </a:p>
        </p:txBody>
      </p:sp>
      <p:sp>
        <p:nvSpPr>
          <p:cNvPr id="3" name="Content Placeholder 2">
            <a:extLst>
              <a:ext uri="{FF2B5EF4-FFF2-40B4-BE49-F238E27FC236}">
                <a16:creationId xmlns:a16="http://schemas.microsoft.com/office/drawing/2014/main" id="{3A272907-E731-49E7-84DB-3B685C7CF28B}"/>
              </a:ext>
            </a:extLst>
          </p:cNvPr>
          <p:cNvSpPr>
            <a:spLocks noGrp="1"/>
          </p:cNvSpPr>
          <p:nvPr>
            <p:ph idx="1"/>
          </p:nvPr>
        </p:nvSpPr>
        <p:spPr>
          <a:xfrm>
            <a:off x="4965431" y="2438400"/>
            <a:ext cx="6586489" cy="3785419"/>
          </a:xfrm>
        </p:spPr>
        <p:txBody>
          <a:bodyPr>
            <a:normAutofit/>
          </a:bodyPr>
          <a:lstStyle/>
          <a:p>
            <a:pPr marL="0" indent="0">
              <a:buNone/>
            </a:pPr>
            <a:r>
              <a:rPr lang="en-GB" sz="2000" dirty="0"/>
              <a:t>Ask students to create three flashcards on a given topic in class or for homework – one easy question, one medium question and one challenging question. The students must provide the answer as well. </a:t>
            </a:r>
          </a:p>
          <a:p>
            <a:pPr marL="0" indent="0">
              <a:buNone/>
            </a:pPr>
            <a:r>
              <a:rPr lang="en-GB" sz="2000" dirty="0"/>
              <a:t>Students then use their flashcards to test each other.</a:t>
            </a:r>
          </a:p>
          <a:p>
            <a:pPr marL="0" indent="0">
              <a:buNone/>
            </a:pPr>
            <a:r>
              <a:rPr lang="en-GB" sz="2000" dirty="0"/>
              <a:t>Students will have to review the content to create and answer their own questions and then have the benefit of answering other students questions.</a:t>
            </a:r>
          </a:p>
          <a:p>
            <a:pPr marL="0" indent="0">
              <a:buNone/>
            </a:pPr>
            <a:r>
              <a:rPr lang="en-GB" sz="2000" dirty="0"/>
              <a:t>We can add a scoring sheet into this where students receive points for answering another students question. </a:t>
            </a:r>
          </a:p>
        </p:txBody>
      </p:sp>
      <p:pic>
        <p:nvPicPr>
          <p:cNvPr id="3076" name="Picture 4" descr="Create revision flashcards for you by Yesrevision | Fiverr">
            <a:extLst>
              <a:ext uri="{FF2B5EF4-FFF2-40B4-BE49-F238E27FC236}">
                <a16:creationId xmlns:a16="http://schemas.microsoft.com/office/drawing/2014/main" id="{BE9BB332-629B-4CD5-A108-148A608DE7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r="16882"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1950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251 Brain Dump Stock Photos, Pictures &amp; Royalty-Free Images - iStock">
            <a:extLst>
              <a:ext uri="{FF2B5EF4-FFF2-40B4-BE49-F238E27FC236}">
                <a16:creationId xmlns:a16="http://schemas.microsoft.com/office/drawing/2014/main" id="{25B74B3A-60E6-4A96-A9A7-0BB590A7CD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733" r="16597" b="2"/>
          <a:stretch/>
        </p:blipFill>
        <p:spPr bwMode="auto">
          <a:xfrm>
            <a:off x="20" y="10"/>
            <a:ext cx="5409897"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7333313-A5C1-4747-ADC7-D7A546D5742D}"/>
              </a:ext>
            </a:extLst>
          </p:cNvPr>
          <p:cNvSpPr>
            <a:spLocks noGrp="1"/>
          </p:cNvSpPr>
          <p:nvPr>
            <p:ph type="title"/>
          </p:nvPr>
        </p:nvSpPr>
        <p:spPr>
          <a:xfrm>
            <a:off x="6746000" y="1253266"/>
            <a:ext cx="4110197" cy="907199"/>
          </a:xfrm>
        </p:spPr>
        <p:txBody>
          <a:bodyPr anchor="b">
            <a:normAutofit/>
          </a:bodyPr>
          <a:lstStyle/>
          <a:p>
            <a:pPr algn="ctr"/>
            <a:r>
              <a:rPr lang="en-GB" sz="3200" b="1" u="sng">
                <a:solidFill>
                  <a:schemeClr val="tx1">
                    <a:lumMod val="65000"/>
                    <a:lumOff val="35000"/>
                  </a:schemeClr>
                </a:solidFill>
              </a:rPr>
              <a:t>Brain Dump</a:t>
            </a:r>
          </a:p>
        </p:txBody>
      </p:sp>
      <p:sp>
        <p:nvSpPr>
          <p:cNvPr id="3" name="Content Placeholder 2">
            <a:extLst>
              <a:ext uri="{FF2B5EF4-FFF2-40B4-BE49-F238E27FC236}">
                <a16:creationId xmlns:a16="http://schemas.microsoft.com/office/drawing/2014/main" id="{C73A5373-0584-4D75-995B-8706EC08C896}"/>
              </a:ext>
            </a:extLst>
          </p:cNvPr>
          <p:cNvSpPr>
            <a:spLocks noGrp="1"/>
          </p:cNvSpPr>
          <p:nvPr>
            <p:ph idx="1"/>
          </p:nvPr>
        </p:nvSpPr>
        <p:spPr>
          <a:xfrm>
            <a:off x="6746001" y="2458095"/>
            <a:ext cx="4110198" cy="3075480"/>
          </a:xfrm>
        </p:spPr>
        <p:txBody>
          <a:bodyPr anchor="t">
            <a:normAutofit/>
          </a:bodyPr>
          <a:lstStyle/>
          <a:p>
            <a:pPr marL="0" indent="0">
              <a:buNone/>
            </a:pPr>
            <a:r>
              <a:rPr lang="en-GB" sz="1700" dirty="0">
                <a:solidFill>
                  <a:schemeClr val="tx1">
                    <a:lumMod val="65000"/>
                    <a:lumOff val="35000"/>
                  </a:schemeClr>
                </a:solidFill>
              </a:rPr>
              <a:t>The brain dump is an activity where Students begin with a blank piece of paper.</a:t>
            </a:r>
          </a:p>
          <a:p>
            <a:pPr marL="0" indent="0">
              <a:buNone/>
            </a:pPr>
            <a:r>
              <a:rPr lang="en-GB" sz="1700" dirty="0">
                <a:solidFill>
                  <a:schemeClr val="tx1">
                    <a:lumMod val="65000"/>
                    <a:lumOff val="35000"/>
                  </a:schemeClr>
                </a:solidFill>
              </a:rPr>
              <a:t>Students must write down everything they know about their chosen topic in a short space of time, usually 5 to 10 minutes. </a:t>
            </a:r>
          </a:p>
          <a:p>
            <a:pPr marL="0" indent="0">
              <a:buNone/>
            </a:pPr>
            <a:r>
              <a:rPr lang="en-GB" sz="1700" dirty="0">
                <a:solidFill>
                  <a:schemeClr val="tx1">
                    <a:lumMod val="65000"/>
                    <a:lumOff val="35000"/>
                  </a:schemeClr>
                </a:solidFill>
              </a:rPr>
              <a:t>Students then take time to review what they wrote down and identify any mistakes and any key information they missed.  </a:t>
            </a:r>
          </a:p>
          <a:p>
            <a:pPr marL="0" indent="0">
              <a:buNone/>
            </a:pPr>
            <a:r>
              <a:rPr lang="en-GB" sz="1700" dirty="0">
                <a:solidFill>
                  <a:schemeClr val="tx1">
                    <a:lumMod val="65000"/>
                    <a:lumOff val="35000"/>
                  </a:schemeClr>
                </a:solidFill>
              </a:rPr>
              <a:t>Students can perform this activity at the beginning of a study session to give them a focus.</a:t>
            </a:r>
          </a:p>
          <a:p>
            <a:pPr marL="0" indent="0">
              <a:buNone/>
            </a:pPr>
            <a:endParaRPr lang="en-GB" sz="1700" dirty="0">
              <a:solidFill>
                <a:schemeClr val="tx1">
                  <a:lumMod val="65000"/>
                  <a:lumOff val="35000"/>
                </a:schemeClr>
              </a:solidFill>
            </a:endParaRPr>
          </a:p>
        </p:txBody>
      </p:sp>
    </p:spTree>
    <p:extLst>
      <p:ext uri="{BB962C8B-B14F-4D97-AF65-F5344CB8AC3E}">
        <p14:creationId xmlns:p14="http://schemas.microsoft.com/office/powerpoint/2010/main" val="33257477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lassroom Management for an Effective Learning Environment - TeachHUB">
            <a:extLst>
              <a:ext uri="{FF2B5EF4-FFF2-40B4-BE49-F238E27FC236}">
                <a16:creationId xmlns:a16="http://schemas.microsoft.com/office/drawing/2014/main" id="{3CA226DB-D1BA-47ED-9AAB-525B191F5D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A26F87B-552C-46D4-8F93-CF5DD8C221BA}"/>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u="sng" dirty="0">
                <a:solidFill>
                  <a:schemeClr val="tx1">
                    <a:lumMod val="85000"/>
                    <a:lumOff val="15000"/>
                  </a:schemeClr>
                </a:solidFill>
              </a:rPr>
              <a:t>In the classroom</a:t>
            </a:r>
          </a:p>
        </p:txBody>
      </p:sp>
    </p:spTree>
    <p:extLst>
      <p:ext uri="{BB962C8B-B14F-4D97-AF65-F5344CB8AC3E}">
        <p14:creationId xmlns:p14="http://schemas.microsoft.com/office/powerpoint/2010/main" val="1297003006"/>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25F09-3E80-426F-9553-F728625BDC55}"/>
              </a:ext>
            </a:extLst>
          </p:cNvPr>
          <p:cNvSpPr>
            <a:spLocks noGrp="1"/>
          </p:cNvSpPr>
          <p:nvPr>
            <p:ph type="title"/>
          </p:nvPr>
        </p:nvSpPr>
        <p:spPr>
          <a:xfrm>
            <a:off x="6513788" y="365125"/>
            <a:ext cx="4840010" cy="1807305"/>
          </a:xfrm>
        </p:spPr>
        <p:txBody>
          <a:bodyPr>
            <a:normAutofit/>
          </a:bodyPr>
          <a:lstStyle/>
          <a:p>
            <a:r>
              <a:rPr lang="en-GB" b="1" u="sng" dirty="0"/>
              <a:t>The Brain Dump</a:t>
            </a:r>
          </a:p>
        </p:txBody>
      </p:sp>
      <p:pic>
        <p:nvPicPr>
          <p:cNvPr id="2050" name="Picture 2" descr="Brain Dump 101: The Simple Strategy To Eliminate Overwhelm">
            <a:extLst>
              <a:ext uri="{FF2B5EF4-FFF2-40B4-BE49-F238E27FC236}">
                <a16:creationId xmlns:a16="http://schemas.microsoft.com/office/drawing/2014/main" id="{D462D77F-61A8-4399-B464-8B558EEED8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704" r="27762"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64B70F3-59A2-4F74-A8CA-E74A88ED01CC}"/>
              </a:ext>
            </a:extLst>
          </p:cNvPr>
          <p:cNvSpPr>
            <a:spLocks noGrp="1"/>
          </p:cNvSpPr>
          <p:nvPr>
            <p:ph idx="1"/>
          </p:nvPr>
        </p:nvSpPr>
        <p:spPr>
          <a:xfrm>
            <a:off x="6513788" y="2333297"/>
            <a:ext cx="4840010" cy="3843666"/>
          </a:xfrm>
        </p:spPr>
        <p:txBody>
          <a:bodyPr>
            <a:normAutofit/>
          </a:bodyPr>
          <a:lstStyle/>
          <a:p>
            <a:pPr marL="0" indent="0">
              <a:buNone/>
            </a:pPr>
            <a:r>
              <a:rPr lang="en-GB" sz="1900" dirty="0"/>
              <a:t>This is an excellent starter or plenary activity. </a:t>
            </a:r>
          </a:p>
          <a:p>
            <a:pPr marL="0" indent="0">
              <a:buNone/>
            </a:pPr>
            <a:r>
              <a:rPr lang="en-GB" sz="1900" dirty="0"/>
              <a:t>Provide students with a blank piece of paper and put a timer on the board.</a:t>
            </a:r>
          </a:p>
          <a:p>
            <a:pPr marL="0" indent="0">
              <a:buNone/>
            </a:pPr>
            <a:r>
              <a:rPr lang="en-GB" sz="1900" i="1" dirty="0"/>
              <a:t>“You have five minutes to write down everything you know about Coasts”</a:t>
            </a:r>
          </a:p>
          <a:p>
            <a:pPr marL="0" indent="0">
              <a:buNone/>
            </a:pPr>
            <a:r>
              <a:rPr lang="en-GB" sz="1900" dirty="0"/>
              <a:t>Students can then self or peer assess each other and include any information they missed.</a:t>
            </a:r>
          </a:p>
          <a:p>
            <a:pPr marL="0" indent="0">
              <a:buNone/>
            </a:pPr>
            <a:r>
              <a:rPr lang="en-GB" sz="1900" dirty="0"/>
              <a:t>Its important that the teacher highlights the information that the students should have.</a:t>
            </a:r>
          </a:p>
        </p:txBody>
      </p:sp>
    </p:spTree>
    <p:extLst>
      <p:ext uri="{BB962C8B-B14F-4D97-AF65-F5344CB8AC3E}">
        <p14:creationId xmlns:p14="http://schemas.microsoft.com/office/powerpoint/2010/main" val="11928272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18509-5032-4AA4-B410-CA872C239C9E}"/>
              </a:ext>
            </a:extLst>
          </p:cNvPr>
          <p:cNvSpPr>
            <a:spLocks noGrp="1"/>
          </p:cNvSpPr>
          <p:nvPr>
            <p:ph type="title"/>
          </p:nvPr>
        </p:nvSpPr>
        <p:spPr>
          <a:xfrm>
            <a:off x="5894962" y="479493"/>
            <a:ext cx="5458838" cy="1325563"/>
          </a:xfrm>
        </p:spPr>
        <p:txBody>
          <a:bodyPr>
            <a:normAutofit/>
          </a:bodyPr>
          <a:lstStyle/>
          <a:p>
            <a:r>
              <a:rPr lang="en-GB" b="1" u="sng" dirty="0"/>
              <a:t>Be the Teacher</a:t>
            </a:r>
          </a:p>
        </p:txBody>
      </p:sp>
      <p:pic>
        <p:nvPicPr>
          <p:cNvPr id="7170" name="Picture 2" descr="Teacher for a Day / Teacher for a Day">
            <a:extLst>
              <a:ext uri="{FF2B5EF4-FFF2-40B4-BE49-F238E27FC236}">
                <a16:creationId xmlns:a16="http://schemas.microsoft.com/office/drawing/2014/main" id="{ECEE00A7-7CFA-4C83-B994-2EB9C62989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182" y="2084094"/>
            <a:ext cx="4777381" cy="252006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F193DB86-5FBC-4C1A-AB1A-0A4CCCCCF901}"/>
              </a:ext>
            </a:extLst>
          </p:cNvPr>
          <p:cNvSpPr>
            <a:spLocks noGrp="1"/>
          </p:cNvSpPr>
          <p:nvPr>
            <p:ph idx="1"/>
          </p:nvPr>
        </p:nvSpPr>
        <p:spPr>
          <a:xfrm>
            <a:off x="5346752" y="1984443"/>
            <a:ext cx="6540448" cy="4192520"/>
          </a:xfrm>
        </p:spPr>
        <p:txBody>
          <a:bodyPr>
            <a:normAutofit/>
          </a:bodyPr>
          <a:lstStyle/>
          <a:p>
            <a:pPr marL="0" lvl="0" indent="0" rtl="0">
              <a:spcBef>
                <a:spcPts val="0"/>
              </a:spcBef>
              <a:spcAft>
                <a:spcPts val="0"/>
              </a:spcAft>
              <a:buNone/>
            </a:pPr>
            <a:r>
              <a:rPr lang="en-GB" sz="1800" dirty="0"/>
              <a:t>This strategy is based on the idea that “If you want to understand something well, try to explain it simply.” </a:t>
            </a:r>
          </a:p>
          <a:p>
            <a:pPr marL="457200" indent="-317182">
              <a:lnSpc>
                <a:spcPct val="130000"/>
              </a:lnSpc>
              <a:spcBef>
                <a:spcPts val="1200"/>
              </a:spcBef>
              <a:buSzPct val="100000"/>
            </a:pPr>
            <a:r>
              <a:rPr lang="en-GB" sz="1800" dirty="0"/>
              <a:t>Students write the subject/concept they are studying at the top of a sheet of paper.</a:t>
            </a:r>
          </a:p>
          <a:p>
            <a:pPr marL="457200" indent="-317182">
              <a:lnSpc>
                <a:spcPct val="130000"/>
              </a:lnSpc>
              <a:spcBef>
                <a:spcPts val="0"/>
              </a:spcBef>
              <a:buSzPct val="100000"/>
            </a:pPr>
            <a:r>
              <a:rPr lang="en-GB" sz="1800" dirty="0"/>
              <a:t>Students then try to explain the topic it in their own words as if they were teaching someone else. What are the key words and definitions? What are the key concepts? What tips and tricks would you give to help someone understand.</a:t>
            </a:r>
          </a:p>
          <a:p>
            <a:pPr marL="457200" indent="-317182">
              <a:lnSpc>
                <a:spcPct val="130000"/>
              </a:lnSpc>
              <a:spcBef>
                <a:spcPts val="0"/>
              </a:spcBef>
              <a:buSzPct val="100000"/>
            </a:pPr>
            <a:r>
              <a:rPr lang="en-GB" sz="1800" dirty="0"/>
              <a:t>Students being able to explain in detail in their own words improves their understanding and ability to recall information.</a:t>
            </a:r>
          </a:p>
          <a:p>
            <a:pPr marL="457200" lvl="0" indent="-317182" rtl="0">
              <a:spcBef>
                <a:spcPts val="0"/>
              </a:spcBef>
              <a:spcAft>
                <a:spcPts val="0"/>
              </a:spcAft>
              <a:buSzPct val="100000"/>
              <a:buAutoNum type="arabicPeriod"/>
            </a:pPr>
            <a:endParaRPr lang="en-GB" sz="1800" dirty="0"/>
          </a:p>
          <a:p>
            <a:pPr marL="140018" lvl="0" indent="0" rtl="0">
              <a:spcBef>
                <a:spcPts val="0"/>
              </a:spcBef>
              <a:spcAft>
                <a:spcPts val="0"/>
              </a:spcAft>
              <a:buSzPct val="100000"/>
              <a:buNone/>
            </a:pPr>
            <a:endParaRPr lang="en-GB" sz="1800" dirty="0"/>
          </a:p>
          <a:p>
            <a:pPr marL="0" indent="0">
              <a:buNone/>
            </a:pPr>
            <a:endParaRPr lang="en-GB" sz="1800" dirty="0"/>
          </a:p>
        </p:txBody>
      </p:sp>
    </p:spTree>
    <p:extLst>
      <p:ext uri="{BB962C8B-B14F-4D97-AF65-F5344CB8AC3E}">
        <p14:creationId xmlns:p14="http://schemas.microsoft.com/office/powerpoint/2010/main" val="40842099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5" name="Rectangle 1037">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64DDF6-3C49-465E-B0BF-CECCFA55386B}"/>
              </a:ext>
            </a:extLst>
          </p:cNvPr>
          <p:cNvSpPr>
            <a:spLocks noGrp="1"/>
          </p:cNvSpPr>
          <p:nvPr>
            <p:ph type="title"/>
          </p:nvPr>
        </p:nvSpPr>
        <p:spPr>
          <a:xfrm>
            <a:off x="589560" y="856180"/>
            <a:ext cx="4560584" cy="1128068"/>
          </a:xfrm>
        </p:spPr>
        <p:txBody>
          <a:bodyPr anchor="ctr">
            <a:normAutofit/>
          </a:bodyPr>
          <a:lstStyle/>
          <a:p>
            <a:r>
              <a:rPr lang="en-GB" sz="4000" b="1" u="sng" dirty="0"/>
              <a:t>The </a:t>
            </a:r>
            <a:r>
              <a:rPr lang="en-GB" sz="4000" b="1" u="sng" dirty="0" err="1"/>
              <a:t>Sciencey</a:t>
            </a:r>
            <a:r>
              <a:rPr lang="en-GB" sz="4000" b="1" u="sng" dirty="0"/>
              <a:t> bit</a:t>
            </a:r>
          </a:p>
        </p:txBody>
      </p:sp>
      <p:grpSp>
        <p:nvGrpSpPr>
          <p:cNvPr id="1047" name="Group 1039">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041" name="Rectangle 104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Rectangle 104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4" name="Rectangle 104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D851E98-CDF2-461D-9973-D3B054D0B1A7}"/>
              </a:ext>
            </a:extLst>
          </p:cNvPr>
          <p:cNvSpPr>
            <a:spLocks noGrp="1"/>
          </p:cNvSpPr>
          <p:nvPr>
            <p:ph idx="1"/>
          </p:nvPr>
        </p:nvSpPr>
        <p:spPr>
          <a:xfrm>
            <a:off x="623029" y="1612392"/>
            <a:ext cx="4559425" cy="3153378"/>
          </a:xfrm>
        </p:spPr>
        <p:txBody>
          <a:bodyPr anchor="ctr">
            <a:normAutofit/>
          </a:bodyPr>
          <a:lstStyle/>
          <a:p>
            <a:pPr marL="0" indent="0">
              <a:buNone/>
            </a:pPr>
            <a:r>
              <a:rPr lang="en-GB" sz="2000" dirty="0"/>
              <a:t>To understand how to improve students ability to learn information and recall it later we must consider how learning and recall happens for our students. </a:t>
            </a:r>
          </a:p>
        </p:txBody>
      </p:sp>
      <p:sp>
        <p:nvSpPr>
          <p:cNvPr id="1046" name="Rectangle 104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Rectangle 104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e Science of Learning – SidmouthCS">
            <a:extLst>
              <a:ext uri="{FF2B5EF4-FFF2-40B4-BE49-F238E27FC236}">
                <a16:creationId xmlns:a16="http://schemas.microsoft.com/office/drawing/2014/main" id="{ECFA73ED-D651-44A2-A3AC-91E84C531E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062"/>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8969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lassroom Management for an Effective Learning Environment - TeachHUB">
            <a:extLst>
              <a:ext uri="{FF2B5EF4-FFF2-40B4-BE49-F238E27FC236}">
                <a16:creationId xmlns:a16="http://schemas.microsoft.com/office/drawing/2014/main" id="{3CA226DB-D1BA-47ED-9AAB-525B191F5D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30"/>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26F87B-552C-46D4-8F93-CF5DD8C221BA}"/>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b="1" u="sng">
                <a:solidFill>
                  <a:srgbClr val="FFFFFF"/>
                </a:solidFill>
              </a:rPr>
              <a:t>In the classroom</a:t>
            </a:r>
          </a:p>
        </p:txBody>
      </p:sp>
    </p:spTree>
    <p:extLst>
      <p:ext uri="{BB962C8B-B14F-4D97-AF65-F5344CB8AC3E}">
        <p14:creationId xmlns:p14="http://schemas.microsoft.com/office/powerpoint/2010/main" val="3664597931"/>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A1EB-C346-4797-9B7B-FD9AA62E01B0}"/>
              </a:ext>
            </a:extLst>
          </p:cNvPr>
          <p:cNvSpPr>
            <a:spLocks noGrp="1"/>
          </p:cNvSpPr>
          <p:nvPr>
            <p:ph type="title"/>
          </p:nvPr>
        </p:nvSpPr>
        <p:spPr>
          <a:xfrm>
            <a:off x="572493" y="238539"/>
            <a:ext cx="11018520" cy="1434415"/>
          </a:xfrm>
        </p:spPr>
        <p:txBody>
          <a:bodyPr anchor="b">
            <a:normAutofit/>
          </a:bodyPr>
          <a:lstStyle/>
          <a:p>
            <a:r>
              <a:rPr lang="en-GB" sz="5400"/>
              <a:t>Be the teacher</a:t>
            </a:r>
          </a:p>
        </p:txBody>
      </p:sp>
      <p:sp>
        <p:nvSpPr>
          <p:cNvPr id="3" name="Content Placeholder 2">
            <a:extLst>
              <a:ext uri="{FF2B5EF4-FFF2-40B4-BE49-F238E27FC236}">
                <a16:creationId xmlns:a16="http://schemas.microsoft.com/office/drawing/2014/main" id="{4EAA88DC-56FF-4DF3-A53F-7D60FFB8D9D1}"/>
              </a:ext>
            </a:extLst>
          </p:cNvPr>
          <p:cNvSpPr>
            <a:spLocks noGrp="1"/>
          </p:cNvSpPr>
          <p:nvPr>
            <p:ph idx="1"/>
          </p:nvPr>
        </p:nvSpPr>
        <p:spPr>
          <a:xfrm>
            <a:off x="572493" y="2071316"/>
            <a:ext cx="6713552" cy="4119172"/>
          </a:xfrm>
        </p:spPr>
        <p:txBody>
          <a:bodyPr anchor="t">
            <a:normAutofit/>
          </a:bodyPr>
          <a:lstStyle/>
          <a:p>
            <a:pPr marL="0" indent="0">
              <a:buNone/>
            </a:pPr>
            <a:r>
              <a:rPr lang="en-GB" sz="1900" dirty="0"/>
              <a:t>We can provide our students the opportunity to be a teacher in a group setting. Take a given topic and split it into 2 or 3 or 4 sections, one for each member of the group.</a:t>
            </a:r>
          </a:p>
          <a:p>
            <a:pPr marL="0" indent="0">
              <a:buNone/>
            </a:pPr>
            <a:r>
              <a:rPr lang="en-GB" sz="1900" dirty="0"/>
              <a:t>Students have a given time limit to become an ‘expert’ and then teach the information to the rest of the group. Repeat the process until all information has been taught.</a:t>
            </a:r>
          </a:p>
          <a:p>
            <a:pPr marL="0" indent="0">
              <a:buNone/>
            </a:pPr>
            <a:r>
              <a:rPr lang="en-GB" sz="1900" dirty="0"/>
              <a:t>Gauge the progress made by having a short quiz or test on the topic of the lesson. </a:t>
            </a:r>
          </a:p>
          <a:p>
            <a:pPr marL="0" indent="0">
              <a:buNone/>
            </a:pPr>
            <a:r>
              <a:rPr lang="en-GB" sz="1900" dirty="0"/>
              <a:t>Students can feedback to their classmates on what they taught well and what areas to improve.</a:t>
            </a:r>
          </a:p>
        </p:txBody>
      </p:sp>
      <p:pic>
        <p:nvPicPr>
          <p:cNvPr id="5" name="Picture 4">
            <a:extLst>
              <a:ext uri="{FF2B5EF4-FFF2-40B4-BE49-F238E27FC236}">
                <a16:creationId xmlns:a16="http://schemas.microsoft.com/office/drawing/2014/main" id="{2116485C-859C-4CBE-8954-761EF75718E8}"/>
              </a:ext>
            </a:extLst>
          </p:cNvPr>
          <p:cNvPicPr>
            <a:picLocks noChangeAspect="1"/>
          </p:cNvPicPr>
          <p:nvPr/>
        </p:nvPicPr>
        <p:blipFill rotWithShape="1">
          <a:blip r:embed="rId2"/>
          <a:srcRect l="2908" r="2" b="2"/>
          <a:stretch/>
        </p:blipFill>
        <p:spPr>
          <a:xfrm>
            <a:off x="7675658" y="2093976"/>
            <a:ext cx="3941064" cy="4096512"/>
          </a:xfrm>
          <a:prstGeom prst="rect">
            <a:avLst/>
          </a:prstGeom>
        </p:spPr>
      </p:pic>
    </p:spTree>
    <p:extLst>
      <p:ext uri="{BB962C8B-B14F-4D97-AF65-F5344CB8AC3E}">
        <p14:creationId xmlns:p14="http://schemas.microsoft.com/office/powerpoint/2010/main" val="19427971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1A294-6C53-4E9F-B26D-B66825E1F055}"/>
              </a:ext>
            </a:extLst>
          </p:cNvPr>
          <p:cNvSpPr>
            <a:spLocks noGrp="1"/>
          </p:cNvSpPr>
          <p:nvPr>
            <p:ph type="title"/>
          </p:nvPr>
        </p:nvSpPr>
        <p:spPr>
          <a:xfrm>
            <a:off x="589560" y="856180"/>
            <a:ext cx="4560584" cy="1128068"/>
          </a:xfrm>
        </p:spPr>
        <p:txBody>
          <a:bodyPr anchor="ctr">
            <a:normAutofit/>
          </a:bodyPr>
          <a:lstStyle/>
          <a:p>
            <a:r>
              <a:rPr lang="en-GB" sz="3700" b="1" u="sng"/>
              <a:t>Elaborative interrogation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9DABD55-38BB-467B-8ED8-D01055539A3F}"/>
                  </a:ext>
                </a:extLst>
              </p:cNvPr>
              <p:cNvSpPr>
                <a:spLocks noGrp="1"/>
              </p:cNvSpPr>
              <p:nvPr>
                <p:ph idx="1"/>
              </p:nvPr>
            </p:nvSpPr>
            <p:spPr>
              <a:xfrm>
                <a:off x="590719" y="2330505"/>
                <a:ext cx="4559425" cy="3979585"/>
              </a:xfrm>
            </p:spPr>
            <p:txBody>
              <a:bodyPr anchor="ctr">
                <a:normAutofit/>
              </a:bodyPr>
              <a:lstStyle/>
              <a:p>
                <a:pPr marL="0" indent="0">
                  <a:buNone/>
                </a:pPr>
                <a:r>
                  <a:rPr lang="en-GB" sz="1700"/>
                  <a:t>Students having to elaborate in their own words and make connections strengthens their understanding and ability to recall. </a:t>
                </a:r>
              </a:p>
              <a:p>
                <a:pPr marL="0" indent="0">
                  <a:buNone/>
                </a:pPr>
                <a:r>
                  <a:rPr lang="en-GB" sz="1700"/>
                  <a:t>Students write out a list of simple statements followed by ‘Why is this true?’</a:t>
                </a:r>
              </a:p>
              <a:p>
                <a:pPr marL="0" indent="0">
                  <a:buNone/>
                </a:pPr>
                <a:r>
                  <a:rPr lang="en-GB" sz="1700"/>
                  <a:t>Students then justify each statement in their own words.</a:t>
                </a:r>
              </a:p>
              <a:p>
                <a:pPr marL="0" indent="0">
                  <a:buNone/>
                </a:pPr>
                <a:r>
                  <a:rPr lang="en-GB" sz="1700"/>
                  <a:t>If the student knows the fact but cannot justify it, they need to review that information.</a:t>
                </a:r>
              </a:p>
              <a:p>
                <a:pPr marL="0" indent="0">
                  <a:buNone/>
                </a:pPr>
                <a:r>
                  <a:rPr lang="en-GB" sz="1700"/>
                  <a:t>For example a student might </a:t>
                </a:r>
                <a:r>
                  <a:rPr lang="en-GB" sz="1700" b="1"/>
                  <a:t>know </a:t>
                </a:r>
                <a:r>
                  <a:rPr lang="en-GB" sz="1700"/>
                  <a:t>that Romeo and Juliet is a tragedy or that </a:t>
                </a:r>
                <a14:m>
                  <m:oMath xmlns:m="http://schemas.openxmlformats.org/officeDocument/2006/math">
                    <m:sSup>
                      <m:sSupPr>
                        <m:ctrlPr>
                          <a:rPr lang="en-GB" sz="1700" i="1">
                            <a:latin typeface="Cambria Math" panose="02040503050406030204" pitchFamily="18" charset="0"/>
                          </a:rPr>
                        </m:ctrlPr>
                      </m:sSupPr>
                      <m:e>
                        <m:r>
                          <a:rPr lang="en-GB" sz="1700" b="0" i="1">
                            <a:latin typeface="Cambria Math" panose="02040503050406030204" pitchFamily="18" charset="0"/>
                          </a:rPr>
                          <m:t>𝑎</m:t>
                        </m:r>
                      </m:e>
                      <m:sup>
                        <m:r>
                          <a:rPr lang="en-GB" sz="1700" b="0" i="1">
                            <a:latin typeface="Cambria Math" panose="02040503050406030204" pitchFamily="18" charset="0"/>
                          </a:rPr>
                          <m:t>2</m:t>
                        </m:r>
                      </m:sup>
                    </m:sSup>
                    <m:r>
                      <a:rPr lang="en-GB" sz="1700" b="0" i="1">
                        <a:latin typeface="Cambria Math" panose="02040503050406030204" pitchFamily="18" charset="0"/>
                      </a:rPr>
                      <m:t>+</m:t>
                    </m:r>
                    <m:sSup>
                      <m:sSupPr>
                        <m:ctrlPr>
                          <a:rPr lang="en-GB" sz="1700" i="1">
                            <a:latin typeface="Cambria Math" panose="02040503050406030204" pitchFamily="18" charset="0"/>
                          </a:rPr>
                        </m:ctrlPr>
                      </m:sSupPr>
                      <m:e>
                        <m:r>
                          <a:rPr lang="en-GB" sz="1700" b="0" i="1">
                            <a:latin typeface="Cambria Math" panose="02040503050406030204" pitchFamily="18" charset="0"/>
                          </a:rPr>
                          <m:t>𝑏</m:t>
                        </m:r>
                      </m:e>
                      <m:sup>
                        <m:r>
                          <a:rPr lang="en-GB" sz="1700" b="0" i="1">
                            <a:latin typeface="Cambria Math" panose="02040503050406030204" pitchFamily="18" charset="0"/>
                          </a:rPr>
                          <m:t>2</m:t>
                        </m:r>
                      </m:sup>
                    </m:sSup>
                    <m:r>
                      <a:rPr lang="en-GB" sz="1700" b="0" i="1">
                        <a:latin typeface="Cambria Math" panose="02040503050406030204" pitchFamily="18" charset="0"/>
                      </a:rPr>
                      <m:t>=</m:t>
                    </m:r>
                    <m:sSup>
                      <m:sSupPr>
                        <m:ctrlPr>
                          <a:rPr lang="en-GB" sz="1700" i="1">
                            <a:latin typeface="Cambria Math" panose="02040503050406030204" pitchFamily="18" charset="0"/>
                          </a:rPr>
                        </m:ctrlPr>
                      </m:sSupPr>
                      <m:e>
                        <m:r>
                          <a:rPr lang="en-GB" sz="1700" b="0" i="1">
                            <a:latin typeface="Cambria Math" panose="02040503050406030204" pitchFamily="18" charset="0"/>
                          </a:rPr>
                          <m:t>𝑐</m:t>
                        </m:r>
                      </m:e>
                      <m:sup>
                        <m:r>
                          <a:rPr lang="en-GB" sz="1700" b="0" i="1">
                            <a:latin typeface="Cambria Math" panose="02040503050406030204" pitchFamily="18" charset="0"/>
                          </a:rPr>
                          <m:t>2</m:t>
                        </m:r>
                      </m:sup>
                    </m:sSup>
                  </m:oMath>
                </a14:m>
                <a:r>
                  <a:rPr lang="en-GB" sz="1700"/>
                  <a:t> but they might not be able to explain why.</a:t>
                </a:r>
              </a:p>
            </p:txBody>
          </p:sp>
        </mc:Choice>
        <mc:Fallback xmlns="">
          <p:sp>
            <p:nvSpPr>
              <p:cNvPr id="3" name="Content Placeholder 2">
                <a:extLst>
                  <a:ext uri="{FF2B5EF4-FFF2-40B4-BE49-F238E27FC236}">
                    <a16:creationId xmlns:a16="http://schemas.microsoft.com/office/drawing/2014/main" id="{A9DABD55-38BB-467B-8ED8-D01055539A3F}"/>
                  </a:ext>
                </a:extLst>
              </p:cNvPr>
              <p:cNvSpPr>
                <a:spLocks noGrp="1" noRot="1" noChangeAspect="1" noMove="1" noResize="1" noEditPoints="1" noAdjustHandles="1" noChangeArrowheads="1" noChangeShapeType="1" noTextEdit="1"/>
              </p:cNvSpPr>
              <p:nvPr>
                <p:ph idx="1"/>
              </p:nvPr>
            </p:nvSpPr>
            <p:spPr>
              <a:xfrm>
                <a:off x="590719" y="2330505"/>
                <a:ext cx="4559425" cy="3979585"/>
              </a:xfrm>
              <a:blipFill>
                <a:blip r:embed="rId2"/>
                <a:stretch>
                  <a:fillRect l="-936" r="-936"/>
                </a:stretch>
              </a:blipFill>
            </p:spPr>
            <p:txBody>
              <a:bodyPr/>
              <a:lstStyle/>
              <a:p>
                <a:r>
                  <a:rPr lang="en-GB">
                    <a:noFill/>
                  </a:rPr>
                  <a:t> </a:t>
                </a:r>
              </a:p>
            </p:txBody>
          </p:sp>
        </mc:Fallback>
      </mc:AlternateContent>
      <p:pic>
        <p:nvPicPr>
          <p:cNvPr id="8194" name="Picture 2" descr="Premium Vector | Police interrogation flat color illustration. room for  investigation. cop interrogate suspect for confession. policeman and  prisoner 2d cartoon characters with department interior on background">
            <a:extLst>
              <a:ext uri="{FF2B5EF4-FFF2-40B4-BE49-F238E27FC236}">
                <a16:creationId xmlns:a16="http://schemas.microsoft.com/office/drawing/2014/main" id="{3490579F-EEDE-400C-ACF5-949E817A63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26" r="20490" b="2"/>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5069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lassroom Management for an Effective Learning Environment - TeachHUB">
            <a:extLst>
              <a:ext uri="{FF2B5EF4-FFF2-40B4-BE49-F238E27FC236}">
                <a16:creationId xmlns:a16="http://schemas.microsoft.com/office/drawing/2014/main" id="{3CA226DB-D1BA-47ED-9AAB-525B191F5D72}"/>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A26F87B-552C-46D4-8F93-CF5DD8C221BA}"/>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b="1" u="sng">
                <a:solidFill>
                  <a:srgbClr val="FFFFFF"/>
                </a:solidFill>
              </a:rPr>
              <a:t>In the classroom</a:t>
            </a:r>
          </a:p>
        </p:txBody>
      </p:sp>
    </p:spTree>
    <p:extLst>
      <p:ext uri="{BB962C8B-B14F-4D97-AF65-F5344CB8AC3E}">
        <p14:creationId xmlns:p14="http://schemas.microsoft.com/office/powerpoint/2010/main" val="272483821"/>
      </p:ext>
    </p:extLst>
  </p:cSld>
  <p:clrMapOvr>
    <a:overrideClrMapping bg1="dk1" tx1="lt1" bg2="dk2" tx2="lt2" accent1="accent1" accent2="accent2" accent3="accent3" accent4="accent4" accent5="accent5" accent6="accent6" hlink="hlink" folHlink="folHlink"/>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168D9-8113-4FD3-B067-0E83ABA8CCA9}"/>
              </a:ext>
            </a:extLst>
          </p:cNvPr>
          <p:cNvSpPr>
            <a:spLocks noGrp="1"/>
          </p:cNvSpPr>
          <p:nvPr>
            <p:ph type="title"/>
          </p:nvPr>
        </p:nvSpPr>
        <p:spPr>
          <a:xfrm>
            <a:off x="795528" y="386930"/>
            <a:ext cx="10141799" cy="1300554"/>
          </a:xfrm>
        </p:spPr>
        <p:txBody>
          <a:bodyPr anchor="b">
            <a:normAutofit/>
          </a:bodyPr>
          <a:lstStyle/>
          <a:p>
            <a:r>
              <a:rPr lang="en-GB" sz="4800"/>
              <a:t>Elaborative Interrogation</a:t>
            </a:r>
          </a:p>
        </p:txBody>
      </p:sp>
      <p:pic>
        <p:nvPicPr>
          <p:cNvPr id="5" name="Picture 2" descr="Sharing the Task of Learning: Using Think-Pair-Shares in a Digital World">
            <a:extLst>
              <a:ext uri="{FF2B5EF4-FFF2-40B4-BE49-F238E27FC236}">
                <a16:creationId xmlns:a16="http://schemas.microsoft.com/office/drawing/2014/main" id="{D7CF7408-2AA6-4B5C-9A1C-27BE08974B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19" t="7164" r="12857" b="12921"/>
          <a:stretch/>
        </p:blipFill>
        <p:spPr bwMode="auto">
          <a:xfrm>
            <a:off x="635295" y="2807411"/>
            <a:ext cx="5150277" cy="314885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B4AB0F0-9656-453C-8345-C94607B63924}"/>
              </a:ext>
            </a:extLst>
          </p:cNvPr>
          <p:cNvSpPr>
            <a:spLocks noGrp="1"/>
          </p:cNvSpPr>
          <p:nvPr>
            <p:ph idx="1"/>
          </p:nvPr>
        </p:nvSpPr>
        <p:spPr>
          <a:xfrm>
            <a:off x="6406429" y="2599509"/>
            <a:ext cx="4530898" cy="3639450"/>
          </a:xfrm>
        </p:spPr>
        <p:txBody>
          <a:bodyPr anchor="ctr">
            <a:normAutofit/>
          </a:bodyPr>
          <a:lstStyle/>
          <a:p>
            <a:pPr marL="0" indent="0">
              <a:buNone/>
            </a:pPr>
            <a:r>
              <a:rPr lang="en-GB" sz="1700" dirty="0"/>
              <a:t>Elaborative interrogation is all about having students provide justification for knowing facts. This lends itself perfectly to a Think Pair Share exercise.</a:t>
            </a:r>
          </a:p>
          <a:p>
            <a:pPr marL="0" indent="0">
              <a:buNone/>
            </a:pPr>
            <a:r>
              <a:rPr lang="en-GB" sz="1700" dirty="0"/>
              <a:t>The teacher can provide a list of ‘facts’ about a given topic and students can </a:t>
            </a:r>
            <a:r>
              <a:rPr lang="en-GB" sz="1700" b="1" dirty="0"/>
              <a:t>think</a:t>
            </a:r>
            <a:r>
              <a:rPr lang="en-GB" sz="1700" dirty="0"/>
              <a:t> of their own justifications. </a:t>
            </a:r>
          </a:p>
          <a:p>
            <a:pPr marL="0" indent="0">
              <a:buNone/>
            </a:pPr>
            <a:r>
              <a:rPr lang="en-GB" sz="1700" dirty="0"/>
              <a:t>They can then discuss their justification in their </a:t>
            </a:r>
            <a:r>
              <a:rPr lang="en-GB" sz="1700" b="1" dirty="0"/>
              <a:t>pair</a:t>
            </a:r>
            <a:r>
              <a:rPr lang="en-GB" sz="1700" dirty="0"/>
              <a:t>.</a:t>
            </a:r>
          </a:p>
          <a:p>
            <a:pPr marL="0" indent="0">
              <a:buNone/>
            </a:pPr>
            <a:r>
              <a:rPr lang="en-GB" sz="1700" dirty="0"/>
              <a:t>Finally the student pair can</a:t>
            </a:r>
            <a:r>
              <a:rPr lang="en-GB" sz="1700" b="1" dirty="0"/>
              <a:t> share </a:t>
            </a:r>
            <a:r>
              <a:rPr lang="en-GB" sz="1700" dirty="0"/>
              <a:t>and discuss their justification to the entire class group. </a:t>
            </a:r>
          </a:p>
        </p:txBody>
      </p:sp>
    </p:spTree>
    <p:extLst>
      <p:ext uri="{BB962C8B-B14F-4D97-AF65-F5344CB8AC3E}">
        <p14:creationId xmlns:p14="http://schemas.microsoft.com/office/powerpoint/2010/main" val="28986817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8A12B-BCC2-49F5-8E81-38E90B4D826A}"/>
              </a:ext>
            </a:extLst>
          </p:cNvPr>
          <p:cNvSpPr>
            <a:spLocks noGrp="1"/>
          </p:cNvSpPr>
          <p:nvPr>
            <p:ph type="title"/>
          </p:nvPr>
        </p:nvSpPr>
        <p:spPr>
          <a:xfrm>
            <a:off x="638882" y="2136807"/>
            <a:ext cx="3571810" cy="2075901"/>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rmAutofit/>
          </a:bodyPr>
          <a:lstStyle/>
          <a:p>
            <a:pPr algn="ctr"/>
            <a:r>
              <a:rPr lang="en-US" sz="6600" b="1" kern="1200" dirty="0">
                <a:solidFill>
                  <a:schemeClr val="tx1"/>
                </a:solidFill>
                <a:latin typeface="+mj-lt"/>
                <a:ea typeface="+mj-ea"/>
                <a:cs typeface="+mj-cs"/>
              </a:rPr>
              <a:t>The key takeaway</a:t>
            </a:r>
          </a:p>
        </p:txBody>
      </p:sp>
      <p:sp>
        <p:nvSpPr>
          <p:cNvPr id="7" name="Content Placeholder 6">
            <a:extLst>
              <a:ext uri="{FF2B5EF4-FFF2-40B4-BE49-F238E27FC236}">
                <a16:creationId xmlns:a16="http://schemas.microsoft.com/office/drawing/2014/main" id="{5D241707-9524-4DBA-9BCF-70AC8F410D56}"/>
              </a:ext>
            </a:extLst>
          </p:cNvPr>
          <p:cNvSpPr>
            <a:spLocks noGrp="1"/>
          </p:cNvSpPr>
          <p:nvPr>
            <p:ph idx="1"/>
          </p:nvPr>
        </p:nvSpPr>
        <p:spPr>
          <a:xfrm>
            <a:off x="638882" y="4631161"/>
            <a:ext cx="3571810" cy="1559327"/>
          </a:xfrm>
        </p:spPr>
        <p:txBody>
          <a:bodyPr vert="horz" lIns="91440" tIns="45720" rIns="91440" bIns="45720" rtlCol="0">
            <a:normAutofit/>
          </a:bodyPr>
          <a:lstStyle/>
          <a:p>
            <a:pPr marL="0" indent="0">
              <a:buNone/>
            </a:pPr>
            <a:r>
              <a:rPr lang="en-US" sz="2400" kern="1200" dirty="0">
                <a:solidFill>
                  <a:schemeClr val="tx1"/>
                </a:solidFill>
                <a:latin typeface="+mn-lt"/>
                <a:ea typeface="+mn-ea"/>
                <a:cs typeface="+mn-cs"/>
              </a:rPr>
              <a:t>We want our students to be Active not Passive when revising.</a:t>
            </a:r>
          </a:p>
        </p:txBody>
      </p:sp>
      <p:pic>
        <p:nvPicPr>
          <p:cNvPr id="11266" name="Picture 2" descr="Premium Photo | Smart and active student raising hand with excited  expression during class to answer the">
            <a:extLst>
              <a:ext uri="{FF2B5EF4-FFF2-40B4-BE49-F238E27FC236}">
                <a16:creationId xmlns:a16="http://schemas.microsoft.com/office/drawing/2014/main" id="{74C92C42-4822-431C-9D01-FFE2EAC90CF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1016424"/>
            <a:ext cx="7214616" cy="4797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7079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8A12B-BCC2-49F5-8E81-38E90B4D826A}"/>
              </a:ext>
            </a:extLst>
          </p:cNvPr>
          <p:cNvSpPr>
            <a:spLocks noGrp="1"/>
          </p:cNvSpPr>
          <p:nvPr>
            <p:ph type="title"/>
          </p:nvPr>
        </p:nvSpPr>
        <p:spPr>
          <a:xfrm>
            <a:off x="630936" y="640080"/>
            <a:ext cx="4818888" cy="1481328"/>
          </a:xfrm>
        </p:spPr>
        <p:txBody>
          <a:bodyPr anchor="b">
            <a:normAutofit/>
          </a:bodyPr>
          <a:lstStyle/>
          <a:p>
            <a:r>
              <a:rPr lang="en-GB" sz="5400" b="1" u="sng" dirty="0"/>
              <a:t>The key message</a:t>
            </a:r>
            <a:endParaRPr lang="en-GB" sz="5400" b="1" u="sng"/>
          </a:p>
        </p:txBody>
      </p:sp>
      <p:sp>
        <p:nvSpPr>
          <p:cNvPr id="7" name="Content Placeholder 6">
            <a:extLst>
              <a:ext uri="{FF2B5EF4-FFF2-40B4-BE49-F238E27FC236}">
                <a16:creationId xmlns:a16="http://schemas.microsoft.com/office/drawing/2014/main" id="{5D241707-9524-4DBA-9BCF-70AC8F410D56}"/>
              </a:ext>
            </a:extLst>
          </p:cNvPr>
          <p:cNvSpPr>
            <a:spLocks noGrp="1"/>
          </p:cNvSpPr>
          <p:nvPr>
            <p:ph idx="1"/>
          </p:nvPr>
        </p:nvSpPr>
        <p:spPr>
          <a:xfrm>
            <a:off x="630936" y="2660904"/>
            <a:ext cx="4818888" cy="3547872"/>
          </a:xfrm>
        </p:spPr>
        <p:txBody>
          <a:bodyPr anchor="t">
            <a:normAutofit/>
          </a:bodyPr>
          <a:lstStyle/>
          <a:p>
            <a:pPr marL="0" indent="0">
              <a:buNone/>
            </a:pPr>
            <a:r>
              <a:rPr lang="en-GB" sz="2200" b="1" dirty="0"/>
              <a:t>We want our students to:</a:t>
            </a:r>
          </a:p>
          <a:p>
            <a:pPr marL="457200" indent="-457200">
              <a:buFont typeface="+mj-lt"/>
              <a:buAutoNum type="arabicPeriod"/>
            </a:pPr>
            <a:r>
              <a:rPr lang="en-GB" sz="2200" dirty="0"/>
              <a:t>Assess their knowledge </a:t>
            </a:r>
          </a:p>
          <a:p>
            <a:pPr marL="457200" indent="-457200">
              <a:buFont typeface="+mj-lt"/>
              <a:buAutoNum type="arabicPeriod"/>
            </a:pPr>
            <a:r>
              <a:rPr lang="en-GB" sz="2200" dirty="0"/>
              <a:t>Review their knowledge</a:t>
            </a:r>
          </a:p>
          <a:p>
            <a:pPr marL="457200" indent="-457200">
              <a:buFont typeface="+mj-lt"/>
              <a:buAutoNum type="arabicPeriod"/>
            </a:pPr>
            <a:r>
              <a:rPr lang="en-GB" sz="2200" dirty="0"/>
              <a:t>Identifying gaps in their knowledge </a:t>
            </a:r>
          </a:p>
          <a:p>
            <a:pPr marL="457200" indent="-457200">
              <a:buFont typeface="+mj-lt"/>
              <a:buAutoNum type="arabicPeriod"/>
            </a:pPr>
            <a:r>
              <a:rPr lang="en-GB" sz="2200" dirty="0"/>
              <a:t>Address these gaps</a:t>
            </a:r>
          </a:p>
          <a:p>
            <a:pPr marL="457200" indent="-457200">
              <a:buFont typeface="+mj-lt"/>
              <a:buAutoNum type="arabicPeriod"/>
            </a:pPr>
            <a:r>
              <a:rPr lang="en-GB" sz="2200" dirty="0"/>
              <a:t>Repeat</a:t>
            </a:r>
          </a:p>
        </p:txBody>
      </p:sp>
      <p:pic>
        <p:nvPicPr>
          <p:cNvPr id="8194" name="Picture 2" descr="W 033 Loop | Road Warning Signs Ireland | PD Signs">
            <a:extLst>
              <a:ext uri="{FF2B5EF4-FFF2-40B4-BE49-F238E27FC236}">
                <a16:creationId xmlns:a16="http://schemas.microsoft.com/office/drawing/2014/main" id="{EEE52ED3-742B-43B2-BAB9-02BC1201191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9048" y="699516"/>
            <a:ext cx="5458968" cy="5458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5869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3FB74-DD58-4978-B02D-D6DFD5A63E7B}"/>
              </a:ext>
            </a:extLst>
          </p:cNvPr>
          <p:cNvSpPr>
            <a:spLocks noGrp="1"/>
          </p:cNvSpPr>
          <p:nvPr>
            <p:ph type="title"/>
          </p:nvPr>
        </p:nvSpPr>
        <p:spPr/>
        <p:txBody>
          <a:bodyPr/>
          <a:lstStyle/>
          <a:p>
            <a:pPr algn="ctr"/>
            <a:r>
              <a:rPr lang="en-GB" dirty="0"/>
              <a:t>Further Reading</a:t>
            </a:r>
          </a:p>
        </p:txBody>
      </p:sp>
      <p:sp>
        <p:nvSpPr>
          <p:cNvPr id="6" name="TextBox 5">
            <a:extLst>
              <a:ext uri="{FF2B5EF4-FFF2-40B4-BE49-F238E27FC236}">
                <a16:creationId xmlns:a16="http://schemas.microsoft.com/office/drawing/2014/main" id="{B549EC39-FBCE-44B9-8845-9E743CA9C858}"/>
              </a:ext>
            </a:extLst>
          </p:cNvPr>
          <p:cNvSpPr txBox="1"/>
          <p:nvPr/>
        </p:nvSpPr>
        <p:spPr>
          <a:xfrm>
            <a:off x="433939" y="1629533"/>
            <a:ext cx="3473918" cy="459715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GB" b="1" u="sng" dirty="0"/>
              <a:t>For Retrieval practice ideas</a:t>
            </a:r>
          </a:p>
          <a:p>
            <a:pPr marL="0" indent="0" algn="ctr" rtl="0" eaLnBrk="1" latinLnBrk="0" hangingPunct="1">
              <a:lnSpc>
                <a:spcPct val="90000"/>
              </a:lnSpc>
              <a:spcBef>
                <a:spcPts val="1000"/>
              </a:spcBef>
              <a:spcAft>
                <a:spcPts val="0"/>
              </a:spcAft>
            </a:pPr>
            <a:r>
              <a:rPr lang="en-GB" sz="1800" kern="1200" dirty="0">
                <a:solidFill>
                  <a:schemeClr val="bg1"/>
                </a:solidFill>
                <a:effectLst/>
                <a:latin typeface="Calibri" panose="020F0502020204030204" pitchFamily="34" charset="0"/>
                <a:ea typeface="+mn-ea"/>
                <a:cs typeface="+mn-cs"/>
              </a:rPr>
              <a:t>Retrieval practice website </a:t>
            </a:r>
            <a:r>
              <a:rPr lang="en-GB" sz="1800" kern="1200" dirty="0">
                <a:solidFill>
                  <a:srgbClr val="000000"/>
                </a:solidFill>
                <a:effectLst/>
                <a:latin typeface="Calibri" panose="020F0502020204030204" pitchFamily="34" charset="0"/>
                <a:ea typeface="+mn-ea"/>
                <a:cs typeface="+mn-cs"/>
                <a:hlinkClick r:id="rId2"/>
              </a:rPr>
              <a:t>https://www.retrievalpractice.org/</a:t>
            </a:r>
            <a:endParaRPr lang="en-GB" dirty="0">
              <a:effectLst/>
            </a:endParaRPr>
          </a:p>
          <a:p>
            <a:pPr algn="ctr"/>
            <a:endParaRPr lang="en-GB" dirty="0"/>
          </a:p>
          <a:p>
            <a:pPr algn="ctr"/>
            <a:r>
              <a:rPr lang="en-GB" dirty="0"/>
              <a:t>Kate Jones </a:t>
            </a:r>
          </a:p>
          <a:p>
            <a:pPr algn="ctr"/>
            <a:r>
              <a:rPr lang="en-GB" dirty="0"/>
              <a:t>Retrieval Practice series of books:</a:t>
            </a:r>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p:txBody>
      </p:sp>
      <p:sp>
        <p:nvSpPr>
          <p:cNvPr id="7" name="TextBox 6">
            <a:extLst>
              <a:ext uri="{FF2B5EF4-FFF2-40B4-BE49-F238E27FC236}">
                <a16:creationId xmlns:a16="http://schemas.microsoft.com/office/drawing/2014/main" id="{41CA078A-81AD-496E-BF5C-8662C406B213}"/>
              </a:ext>
            </a:extLst>
          </p:cNvPr>
          <p:cNvSpPr txBox="1"/>
          <p:nvPr/>
        </p:nvSpPr>
        <p:spPr>
          <a:xfrm>
            <a:off x="4517907" y="1603400"/>
            <a:ext cx="7337659" cy="2308324"/>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b="1" u="sng" dirty="0"/>
              <a:t>For the ‘</a:t>
            </a:r>
            <a:r>
              <a:rPr lang="en-GB" b="1" u="sng" dirty="0" err="1"/>
              <a:t>Sciencey</a:t>
            </a:r>
            <a:r>
              <a:rPr lang="en-GB" b="1" u="sng" dirty="0"/>
              <a:t>’ bit:</a:t>
            </a:r>
          </a:p>
          <a:p>
            <a:pPr algn="ctr"/>
            <a:endParaRPr lang="en-GB" dirty="0"/>
          </a:p>
          <a:p>
            <a:pPr algn="ctr"/>
            <a:r>
              <a:rPr lang="en-GB" dirty="0"/>
              <a:t>Mr. Barton Maths podcast 183 with Nick </a:t>
            </a:r>
            <a:r>
              <a:rPr lang="en-GB" dirty="0" err="1"/>
              <a:t>Soderstrom</a:t>
            </a:r>
            <a:r>
              <a:rPr lang="en-GB" dirty="0"/>
              <a:t>:</a:t>
            </a:r>
          </a:p>
          <a:p>
            <a:pPr algn="ctr"/>
            <a:r>
              <a:rPr lang="en-GB" dirty="0">
                <a:hlinkClick r:id="rId3"/>
              </a:rPr>
              <a:t>https://open.spotify.com/episode/0luAVu5uQBhITIvh5e9iI6?si=mpSoDbWwT7yJKXnuESyJdQ</a:t>
            </a:r>
            <a:r>
              <a:rPr lang="en-GB" dirty="0"/>
              <a:t> (and many </a:t>
            </a:r>
            <a:r>
              <a:rPr lang="en-GB" dirty="0" err="1"/>
              <a:t>many</a:t>
            </a:r>
            <a:r>
              <a:rPr lang="en-GB" dirty="0"/>
              <a:t> more)</a:t>
            </a:r>
          </a:p>
          <a:p>
            <a:pPr algn="ctr"/>
            <a:endParaRPr lang="en-GB" dirty="0"/>
          </a:p>
          <a:p>
            <a:pPr algn="ctr"/>
            <a:r>
              <a:rPr lang="en-GB" dirty="0"/>
              <a:t>Bjork Learning and Forgetting Lab:</a:t>
            </a:r>
          </a:p>
          <a:p>
            <a:pPr algn="ctr"/>
            <a:r>
              <a:rPr lang="en-GB" dirty="0">
                <a:hlinkClick r:id="rId4"/>
              </a:rPr>
              <a:t>https://bjorklab.psych.ucla.edu/research/</a:t>
            </a:r>
            <a:endParaRPr lang="en-GB" dirty="0"/>
          </a:p>
        </p:txBody>
      </p:sp>
      <p:pic>
        <p:nvPicPr>
          <p:cNvPr id="7170" name="Picture 2" descr="Kate Jones on X: &quot;🎉🚨 Competition 🚨🎉 To celebrate my new book Retrieval  Practice: Primary I am giving away signed copies of all my RP books,  including my latest!😁 To enter simply">
            <a:extLst>
              <a:ext uri="{FF2B5EF4-FFF2-40B4-BE49-F238E27FC236}">
                <a16:creationId xmlns:a16="http://schemas.microsoft.com/office/drawing/2014/main" id="{9CB9F237-0EDE-4A00-8AA8-7D7D83022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5705" y="3556555"/>
            <a:ext cx="2462012" cy="24620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9DFCD90-E082-46EC-8880-793E3F0E1DAA}"/>
              </a:ext>
            </a:extLst>
          </p:cNvPr>
          <p:cNvSpPr txBox="1"/>
          <p:nvPr/>
        </p:nvSpPr>
        <p:spPr>
          <a:xfrm>
            <a:off x="4522804" y="4195364"/>
            <a:ext cx="7332762" cy="203132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GB" dirty="0">
                <a:solidFill>
                  <a:schemeClr val="bg1"/>
                </a:solidFill>
              </a:rPr>
              <a:t>Worth a follow on Twitter:</a:t>
            </a:r>
          </a:p>
          <a:p>
            <a:pPr marL="0" indent="0">
              <a:buNone/>
            </a:pPr>
            <a:r>
              <a:rPr lang="en-GB" dirty="0">
                <a:solidFill>
                  <a:schemeClr val="bg1"/>
                </a:solidFill>
              </a:rPr>
              <a:t>@Teach_Solutions</a:t>
            </a:r>
          </a:p>
          <a:p>
            <a:pPr marL="0" indent="0">
              <a:buNone/>
            </a:pPr>
            <a:r>
              <a:rPr lang="en-GB" dirty="0">
                <a:solidFill>
                  <a:schemeClr val="bg1"/>
                </a:solidFill>
              </a:rPr>
              <a:t>@RetreiveLearn</a:t>
            </a:r>
          </a:p>
          <a:p>
            <a:pPr marL="0" indent="0">
              <a:buNone/>
            </a:pPr>
            <a:r>
              <a:rPr lang="en-GB" dirty="0">
                <a:solidFill>
                  <a:schemeClr val="bg1"/>
                </a:solidFill>
              </a:rPr>
              <a:t>@mrbartonmaths (New book ‘Tips for Teachers’)</a:t>
            </a:r>
          </a:p>
          <a:p>
            <a:pPr marL="0" indent="0">
              <a:buNone/>
            </a:pPr>
            <a:endParaRPr lang="en-GB" dirty="0">
              <a:solidFill>
                <a:schemeClr val="bg1"/>
              </a:solidFill>
            </a:endParaRPr>
          </a:p>
          <a:p>
            <a:pPr marL="0" indent="0">
              <a:buNone/>
            </a:pPr>
            <a:r>
              <a:rPr lang="en-GB" dirty="0">
                <a:solidFill>
                  <a:schemeClr val="bg1"/>
                </a:solidFill>
              </a:rPr>
              <a:t>Myself: @MrDRussellmaths</a:t>
            </a:r>
          </a:p>
          <a:p>
            <a:endParaRPr lang="en-GB" dirty="0"/>
          </a:p>
        </p:txBody>
      </p:sp>
      <p:pic>
        <p:nvPicPr>
          <p:cNvPr id="11" name="Picture 10" descr="Would things have been different if Twitter had been a more active  investor? - Global Venturing">
            <a:extLst>
              <a:ext uri="{FF2B5EF4-FFF2-40B4-BE49-F238E27FC236}">
                <a16:creationId xmlns:a16="http://schemas.microsoft.com/office/drawing/2014/main" id="{CD542A37-899F-4303-B02A-469B82F56D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77571" y="5032729"/>
            <a:ext cx="1971675" cy="985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46125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0"/>
                                        </p:tgtEl>
                                        <p:attrNameLst>
                                          <p:attrName>style.visibility</p:attrName>
                                        </p:attrNameLst>
                                      </p:cBhvr>
                                      <p:to>
                                        <p:strVal val="visible"/>
                                      </p:to>
                                    </p:set>
                                    <p:anim calcmode="lin" valueType="num">
                                      <p:cBhvr additive="base">
                                        <p:cTn id="13" dur="500" fill="hold"/>
                                        <p:tgtEl>
                                          <p:spTgt spid="7170"/>
                                        </p:tgtEl>
                                        <p:attrNameLst>
                                          <p:attrName>ppt_x</p:attrName>
                                        </p:attrNameLst>
                                      </p:cBhvr>
                                      <p:tavLst>
                                        <p:tav tm="0">
                                          <p:val>
                                            <p:strVal val="#ppt_x"/>
                                          </p:val>
                                        </p:tav>
                                        <p:tav tm="100000">
                                          <p:val>
                                            <p:strVal val="#ppt_x"/>
                                          </p:val>
                                        </p:tav>
                                      </p:tavLst>
                                    </p:anim>
                                    <p:anim calcmode="lin" valueType="num">
                                      <p:cBhvr additive="base">
                                        <p:cTn id="14"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6" name="Rectangle 8205">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descr="12 Ways to Say “Thank You” With Examples | Grammarly">
            <a:extLst>
              <a:ext uri="{FF2B5EF4-FFF2-40B4-BE49-F238E27FC236}">
                <a16:creationId xmlns:a16="http://schemas.microsoft.com/office/drawing/2014/main" id="{05AAFC8A-F4CD-4032-B10A-3E068C2D06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634C608-E8A8-488A-9A1B-6B0B20B0D225}"/>
              </a:ext>
            </a:extLst>
          </p:cNvPr>
          <p:cNvSpPr>
            <a:spLocks noGrp="1"/>
          </p:cNvSpPr>
          <p:nvPr>
            <p:ph idx="1"/>
          </p:nvPr>
        </p:nvSpPr>
        <p:spPr>
          <a:xfrm>
            <a:off x="607363" y="1846243"/>
            <a:ext cx="1992161" cy="444570"/>
          </a:xfrm>
        </p:spPr>
        <p:txBody>
          <a:bodyPr>
            <a:normAutofit/>
          </a:bodyPr>
          <a:lstStyle/>
          <a:p>
            <a:pPr marL="0" indent="0" algn="ctr">
              <a:buNone/>
            </a:pPr>
            <a:r>
              <a:rPr lang="en-GB" sz="2000" b="1" dirty="0">
                <a:solidFill>
                  <a:schemeClr val="bg1"/>
                </a:solidFill>
              </a:rPr>
              <a:t>Feedback form:</a:t>
            </a:r>
          </a:p>
        </p:txBody>
      </p:sp>
      <p:pic>
        <p:nvPicPr>
          <p:cNvPr id="7" name="Picture 6">
            <a:extLst>
              <a:ext uri="{FF2B5EF4-FFF2-40B4-BE49-F238E27FC236}">
                <a16:creationId xmlns:a16="http://schemas.microsoft.com/office/drawing/2014/main" id="{E5FEC0BB-3DB6-4907-904D-DB7B1BF73FC4}"/>
              </a:ext>
            </a:extLst>
          </p:cNvPr>
          <p:cNvPicPr>
            <a:picLocks noChangeAspect="1"/>
          </p:cNvPicPr>
          <p:nvPr/>
        </p:nvPicPr>
        <p:blipFill>
          <a:blip r:embed="rId3"/>
          <a:stretch>
            <a:fillRect/>
          </a:stretch>
        </p:blipFill>
        <p:spPr>
          <a:xfrm>
            <a:off x="279401" y="3911454"/>
            <a:ext cx="2648086" cy="2660787"/>
          </a:xfrm>
          <a:prstGeom prst="rect">
            <a:avLst/>
          </a:prstGeom>
        </p:spPr>
      </p:pic>
      <p:cxnSp>
        <p:nvCxnSpPr>
          <p:cNvPr id="9" name="Straight Arrow Connector 8">
            <a:extLst>
              <a:ext uri="{FF2B5EF4-FFF2-40B4-BE49-F238E27FC236}">
                <a16:creationId xmlns:a16="http://schemas.microsoft.com/office/drawing/2014/main" id="{90864DE4-1441-4296-BBF1-4F047242BE92}"/>
              </a:ext>
            </a:extLst>
          </p:cNvPr>
          <p:cNvCxnSpPr>
            <a:cxnSpLocks/>
          </p:cNvCxnSpPr>
          <p:nvPr/>
        </p:nvCxnSpPr>
        <p:spPr>
          <a:xfrm flipH="1">
            <a:off x="1588168" y="2290813"/>
            <a:ext cx="15276" cy="1363758"/>
          </a:xfrm>
          <a:prstGeom prst="straightConnector1">
            <a:avLst/>
          </a:prstGeom>
          <a:ln w="762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06549781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262E91D-B7D8-4DB0-A7F5-14189D216C55}"/>
              </a:ext>
            </a:extLst>
          </p:cNvPr>
          <p:cNvPicPr>
            <a:picLocks noChangeAspect="1"/>
          </p:cNvPicPr>
          <p:nvPr/>
        </p:nvPicPr>
        <p:blipFill rotWithShape="1">
          <a:blip r:embed="rId2"/>
          <a:srcRect l="12229"/>
          <a:stretch/>
        </p:blipFill>
        <p:spPr>
          <a:xfrm>
            <a:off x="1"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D851E98-CDF2-461D-9973-D3B054D0B1A7}"/>
              </a:ext>
            </a:extLst>
          </p:cNvPr>
          <p:cNvSpPr>
            <a:spLocks noGrp="1"/>
          </p:cNvSpPr>
          <p:nvPr>
            <p:ph idx="1"/>
          </p:nvPr>
        </p:nvSpPr>
        <p:spPr>
          <a:xfrm>
            <a:off x="7760072" y="1431231"/>
            <a:ext cx="3822189" cy="3995538"/>
          </a:xfrm>
        </p:spPr>
        <p:style>
          <a:lnRef idx="0">
            <a:schemeClr val="accent3"/>
          </a:lnRef>
          <a:fillRef idx="3">
            <a:schemeClr val="accent3"/>
          </a:fillRef>
          <a:effectRef idx="3">
            <a:schemeClr val="accent3"/>
          </a:effectRef>
          <a:fontRef idx="minor">
            <a:schemeClr val="lt1"/>
          </a:fontRef>
        </p:style>
        <p:txBody>
          <a:bodyPr>
            <a:normAutofit/>
          </a:bodyPr>
          <a:lstStyle/>
          <a:p>
            <a:pPr marL="0" indent="0" fontAlgn="base">
              <a:buNone/>
            </a:pPr>
            <a:r>
              <a:rPr lang="en-GB" sz="1700" kern="1200" dirty="0">
                <a:effectLst/>
                <a:latin typeface="Calibri" panose="020F0502020204030204" pitchFamily="34" charset="0"/>
                <a:ea typeface="+mn-ea"/>
                <a:cs typeface="+mn-cs"/>
              </a:rPr>
              <a:t>In broad terms information goes into working or short term memory </a:t>
            </a:r>
            <a:r>
              <a:rPr lang="en-GB" sz="1700" kern="1200" dirty="0" err="1">
                <a:effectLst/>
                <a:latin typeface="Calibri" panose="020F0502020204030204" pitchFamily="34" charset="0"/>
                <a:ea typeface="+mn-ea"/>
                <a:cs typeface="+mn-cs"/>
              </a:rPr>
              <a:t>first</a:t>
            </a:r>
            <a:r>
              <a:rPr lang="en-GB" sz="1700" dirty="0" err="1">
                <a:latin typeface="Calibri" panose="020F0502020204030204" pitchFamily="34" charset="0"/>
              </a:rPr>
              <a:t>.The</a:t>
            </a:r>
            <a:r>
              <a:rPr lang="en-GB" sz="1700" dirty="0">
                <a:latin typeface="Calibri" panose="020F0502020204030204" pitchFamily="34" charset="0"/>
              </a:rPr>
              <a:t> information is being taught,</a:t>
            </a:r>
            <a:r>
              <a:rPr lang="en-GB" sz="1700" kern="1200" dirty="0">
                <a:effectLst/>
                <a:latin typeface="Calibri" panose="020F0502020204030204" pitchFamily="34" charset="0"/>
                <a:ea typeface="+mn-ea"/>
                <a:cs typeface="+mn-cs"/>
              </a:rPr>
              <a:t> discussed,  students are focusing on it, thinking hard about it. </a:t>
            </a:r>
          </a:p>
          <a:p>
            <a:pPr fontAlgn="base"/>
            <a:endParaRPr lang="en-GB" sz="1700" b="0" i="0" dirty="0">
              <a:latin typeface="Calibri" panose="020F0502020204030204" pitchFamily="34" charset="0"/>
            </a:endParaRPr>
          </a:p>
          <a:p>
            <a:pPr marL="0" indent="0" algn="ctr" fontAlgn="base">
              <a:buNone/>
            </a:pPr>
            <a:r>
              <a:rPr lang="en-GB" sz="1700" b="1" i="1" dirty="0">
                <a:effectLst/>
                <a:latin typeface="Open Sans" panose="020B0606030504020204" pitchFamily="34" charset="0"/>
              </a:rPr>
              <a:t>“Learning happens when people have to think hard.”</a:t>
            </a:r>
          </a:p>
          <a:p>
            <a:pPr marL="0" indent="0" algn="ctr" fontAlgn="base">
              <a:buNone/>
            </a:pPr>
            <a:r>
              <a:rPr lang="en-GB" sz="1700" b="1" i="1" dirty="0">
                <a:effectLst/>
                <a:latin typeface="Open Sans" panose="020B0606030504020204" pitchFamily="34" charset="0"/>
              </a:rPr>
              <a:t> – Rob Coe (2013)</a:t>
            </a:r>
          </a:p>
          <a:p>
            <a:pPr marL="0" indent="0" fontAlgn="base">
              <a:buNone/>
            </a:pPr>
            <a:endParaRPr lang="en-GB" sz="1700" dirty="0">
              <a:latin typeface="Calibri" panose="020F0502020204030204" pitchFamily="34" charset="0"/>
            </a:endParaRPr>
          </a:p>
          <a:p>
            <a:pPr marL="0" indent="0" rtl="0" eaLnBrk="1" latinLnBrk="0" hangingPunct="1">
              <a:spcBef>
                <a:spcPts val="1000"/>
              </a:spcBef>
              <a:spcAft>
                <a:spcPts val="0"/>
              </a:spcAft>
              <a:buNone/>
            </a:pPr>
            <a:r>
              <a:rPr lang="en-GB" sz="1700" kern="1200" dirty="0">
                <a:effectLst/>
                <a:latin typeface="Calibri" panose="020F0502020204030204" pitchFamily="34" charset="0"/>
                <a:ea typeface="+mn-ea"/>
                <a:cs typeface="+mn-cs"/>
              </a:rPr>
              <a:t>Through classroom </a:t>
            </a:r>
            <a:r>
              <a:rPr lang="en-GB" sz="1700" dirty="0">
                <a:latin typeface="Calibri" panose="020F0502020204030204" pitchFamily="34" charset="0"/>
              </a:rPr>
              <a:t>activities, repetition, practice and problem solving </a:t>
            </a:r>
            <a:r>
              <a:rPr lang="en-GB" sz="1700" kern="1200" dirty="0">
                <a:effectLst/>
                <a:latin typeface="Calibri" panose="020F0502020204030204" pitchFamily="34" charset="0"/>
                <a:ea typeface="+mn-ea"/>
                <a:cs typeface="+mn-cs"/>
              </a:rPr>
              <a:t>it is committed to long term memory. </a:t>
            </a:r>
            <a:endParaRPr lang="en-GB" sz="1700" dirty="0">
              <a:effectLst/>
            </a:endParaRPr>
          </a:p>
          <a:p>
            <a:pPr marL="0" indent="0">
              <a:buNone/>
            </a:pPr>
            <a:endParaRPr lang="en-GB" sz="1700" dirty="0"/>
          </a:p>
        </p:txBody>
      </p:sp>
      <p:sp>
        <p:nvSpPr>
          <p:cNvPr id="10" name="TextBox 9">
            <a:extLst>
              <a:ext uri="{FF2B5EF4-FFF2-40B4-BE49-F238E27FC236}">
                <a16:creationId xmlns:a16="http://schemas.microsoft.com/office/drawing/2014/main" id="{09A6BE5F-AF41-4626-94D9-7A3BFA378FF3}"/>
              </a:ext>
            </a:extLst>
          </p:cNvPr>
          <p:cNvSpPr txBox="1"/>
          <p:nvPr/>
        </p:nvSpPr>
        <p:spPr>
          <a:xfrm>
            <a:off x="3048802" y="3246740"/>
            <a:ext cx="6097604"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11070197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BEFBEB0-54F0-4A67-AF7B-8A48A5D9BC20}"/>
              </a:ext>
            </a:extLst>
          </p:cNvPr>
          <p:cNvPicPr>
            <a:picLocks noChangeAspect="1"/>
          </p:cNvPicPr>
          <p:nvPr/>
        </p:nvPicPr>
        <p:blipFill rotWithShape="1">
          <a:blip r:embed="rId2"/>
          <a:srcRect l="13639" r="1" b="1"/>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1436F1F-17A8-4683-BDAC-E78C62D44C5A}"/>
              </a:ext>
            </a:extLst>
          </p:cNvPr>
          <p:cNvSpPr>
            <a:spLocks noGrp="1"/>
          </p:cNvSpPr>
          <p:nvPr>
            <p:ph idx="1"/>
          </p:nvPr>
        </p:nvSpPr>
        <p:spPr>
          <a:xfrm>
            <a:off x="609737" y="1557619"/>
            <a:ext cx="3822189" cy="3742762"/>
          </a:xfrm>
        </p:spPr>
        <p:style>
          <a:lnRef idx="0">
            <a:schemeClr val="accent3"/>
          </a:lnRef>
          <a:fillRef idx="3">
            <a:schemeClr val="accent3"/>
          </a:fillRef>
          <a:effectRef idx="3">
            <a:schemeClr val="accent3"/>
          </a:effectRef>
          <a:fontRef idx="minor">
            <a:schemeClr val="lt1"/>
          </a:fontRef>
        </p:style>
        <p:txBody>
          <a:bodyPr>
            <a:normAutofit/>
          </a:bodyPr>
          <a:lstStyle/>
          <a:p>
            <a:pPr marL="0" indent="0">
              <a:buNone/>
            </a:pPr>
            <a:r>
              <a:rPr lang="en-GB" sz="2000" dirty="0"/>
              <a:t>Once information is stored in long term memory we want our students to be able to recall it efficiently. </a:t>
            </a:r>
          </a:p>
          <a:p>
            <a:pPr marL="0" indent="0">
              <a:buNone/>
            </a:pPr>
            <a:r>
              <a:rPr lang="en-GB" sz="2000" dirty="0"/>
              <a:t>For students to use this information in the future they must recall, retrieve or remember it and bring it back into their working memory.  </a:t>
            </a:r>
          </a:p>
        </p:txBody>
      </p:sp>
    </p:spTree>
    <p:extLst>
      <p:ext uri="{BB962C8B-B14F-4D97-AF65-F5344CB8AC3E}">
        <p14:creationId xmlns:p14="http://schemas.microsoft.com/office/powerpoint/2010/main" val="38151075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8"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Defining the 6 Key Domains of Cognitive Function - Altoida">
            <a:extLst>
              <a:ext uri="{FF2B5EF4-FFF2-40B4-BE49-F238E27FC236}">
                <a16:creationId xmlns:a16="http://schemas.microsoft.com/office/drawing/2014/main" id="{44129679-726B-41F8-94C1-048E4988D6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68" r="13059"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65C9C62-26CD-46E5-B694-0F8603DFA910}"/>
              </a:ext>
            </a:extLst>
          </p:cNvPr>
          <p:cNvSpPr>
            <a:spLocks noGrp="1"/>
          </p:cNvSpPr>
          <p:nvPr>
            <p:ph idx="1"/>
          </p:nvPr>
        </p:nvSpPr>
        <p:spPr>
          <a:xfrm>
            <a:off x="609737" y="1743741"/>
            <a:ext cx="3822189" cy="3829285"/>
          </a:xfrm>
        </p:spPr>
        <p:style>
          <a:lnRef idx="1">
            <a:schemeClr val="accent4"/>
          </a:lnRef>
          <a:fillRef idx="2">
            <a:schemeClr val="accent4"/>
          </a:fillRef>
          <a:effectRef idx="1">
            <a:schemeClr val="accent4"/>
          </a:effectRef>
          <a:fontRef idx="minor">
            <a:schemeClr val="dk1"/>
          </a:fontRef>
        </p:style>
        <p:txBody>
          <a:bodyPr>
            <a:normAutofit/>
          </a:bodyPr>
          <a:lstStyle/>
          <a:p>
            <a:pPr marL="0" indent="0">
              <a:buNone/>
            </a:pPr>
            <a:r>
              <a:rPr lang="en-GB" sz="1600" dirty="0"/>
              <a:t>All of our memories have a storage strength and recall strength. </a:t>
            </a:r>
          </a:p>
          <a:p>
            <a:pPr marL="0" indent="0">
              <a:buNone/>
            </a:pPr>
            <a:r>
              <a:rPr lang="en-GB" sz="1600" dirty="0"/>
              <a:t>How well we learned and understood the information determines the </a:t>
            </a:r>
            <a:r>
              <a:rPr lang="en-GB" sz="1600" b="1" dirty="0"/>
              <a:t>storage strength.</a:t>
            </a:r>
          </a:p>
          <a:p>
            <a:pPr marL="0" indent="0">
              <a:buNone/>
            </a:pPr>
            <a:r>
              <a:rPr lang="en-GB" sz="1600" dirty="0"/>
              <a:t>How accessible the memory is determines the </a:t>
            </a:r>
            <a:r>
              <a:rPr lang="en-GB" sz="1600" b="1" dirty="0"/>
              <a:t>recall strength</a:t>
            </a:r>
            <a:r>
              <a:rPr lang="en-GB" sz="1600" dirty="0"/>
              <a:t>. </a:t>
            </a:r>
          </a:p>
          <a:p>
            <a:pPr marL="0" indent="0">
              <a:buNone/>
            </a:pPr>
            <a:r>
              <a:rPr lang="en-GB" sz="1600" dirty="0"/>
              <a:t>Each and every time a memory is recalled or retrieved the recall strength of that memory is increased. </a:t>
            </a:r>
          </a:p>
          <a:p>
            <a:pPr marL="0" indent="0">
              <a:buNone/>
            </a:pPr>
            <a:r>
              <a:rPr lang="en-GB" sz="1600" dirty="0"/>
              <a:t>In simple terms the more often students retrieve information the more easily they will retrieve this information in the future. </a:t>
            </a:r>
          </a:p>
        </p:txBody>
      </p:sp>
    </p:spTree>
    <p:extLst>
      <p:ext uri="{BB962C8B-B14F-4D97-AF65-F5344CB8AC3E}">
        <p14:creationId xmlns:p14="http://schemas.microsoft.com/office/powerpoint/2010/main" val="32243425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81A485-AB65-4436-9B8B-B7C84AA826F2}"/>
              </a:ext>
            </a:extLst>
          </p:cNvPr>
          <p:cNvPicPr>
            <a:picLocks noChangeAspect="1"/>
          </p:cNvPicPr>
          <p:nvPr/>
        </p:nvPicPr>
        <p:blipFill>
          <a:blip r:embed="rId2"/>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E0126A54-FDC8-4EA0-8570-2ADF5AB29B92}"/>
              </a:ext>
            </a:extLst>
          </p:cNvPr>
          <p:cNvSpPr>
            <a:spLocks noGrp="1"/>
          </p:cNvSpPr>
          <p:nvPr>
            <p:ph idx="1"/>
          </p:nvPr>
        </p:nvSpPr>
        <p:spPr>
          <a:xfrm>
            <a:off x="221382" y="1911433"/>
            <a:ext cx="3383280" cy="3035133"/>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marL="0" indent="0">
              <a:buNone/>
            </a:pPr>
            <a:r>
              <a:rPr lang="en-GB" dirty="0"/>
              <a:t>Think of it like getting directions from google maps…</a:t>
            </a:r>
          </a:p>
          <a:p>
            <a:pPr marL="0" indent="0">
              <a:buNone/>
            </a:pPr>
            <a:r>
              <a:rPr lang="en-GB" dirty="0"/>
              <a:t>Compare the first journey to the third journey, to the hundredth journey.</a:t>
            </a:r>
          </a:p>
        </p:txBody>
      </p:sp>
    </p:spTree>
    <p:extLst>
      <p:ext uri="{BB962C8B-B14F-4D97-AF65-F5344CB8AC3E}">
        <p14:creationId xmlns:p14="http://schemas.microsoft.com/office/powerpoint/2010/main" val="7627759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2353</TotalTime>
  <Words>2641</Words>
  <Application>Microsoft Office PowerPoint</Application>
  <PresentationFormat>Widescreen</PresentationFormat>
  <Paragraphs>238</Paragraphs>
  <Slides>58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Calibri</vt:lpstr>
      <vt:lpstr>Calibri Light</vt:lpstr>
      <vt:lpstr>Cambria Math</vt:lpstr>
      <vt:lpstr>Glacial Indifference</vt:lpstr>
      <vt:lpstr>Glacial Indifference Bold</vt:lpstr>
      <vt:lpstr>Open Sans</vt:lpstr>
      <vt:lpstr>Office Theme</vt:lpstr>
      <vt:lpstr>PowerPoint Presentation</vt:lpstr>
      <vt:lpstr>Aims</vt:lpstr>
      <vt:lpstr>Retrieval practice – What is it?</vt:lpstr>
      <vt:lpstr>PowerPoint Presentation</vt:lpstr>
      <vt:lpstr>The Sciencey bit</vt:lpstr>
      <vt:lpstr>PowerPoint Presentation</vt:lpstr>
      <vt:lpstr>PowerPoint Presentation</vt:lpstr>
      <vt:lpstr>PowerPoint Presentation</vt:lpstr>
      <vt:lpstr>PowerPoint Presentation</vt:lpstr>
      <vt:lpstr>Retrieval practice – what is it?</vt:lpstr>
      <vt:lpstr>Ideas for Retrieval Practice Activites</vt:lpstr>
      <vt:lpstr>Mixed starters with LWB</vt:lpstr>
      <vt:lpstr>PowerPoint Presentation</vt:lpstr>
      <vt:lpstr>Mixed starters with LWB</vt:lpstr>
      <vt:lpstr>PowerPoint Presentation</vt:lpstr>
      <vt:lpstr>The Brain Dump</vt:lpstr>
      <vt:lpstr>The Brain Dump Example</vt:lpstr>
      <vt:lpstr>Low/No stakes Quizzing</vt:lpstr>
      <vt:lpstr>Question Basket</vt:lpstr>
      <vt:lpstr>Other Strategies for Retrieval Practice</vt:lpstr>
      <vt:lpstr>Key considerations when creating a retrieval activity </vt:lpstr>
      <vt:lpstr>Struggle, Elaboration and Question Types</vt:lpstr>
      <vt:lpstr>Hints and prompts</vt:lpstr>
      <vt:lpstr>Hints and prompts</vt:lpstr>
      <vt:lpstr>PowerPoint Presentation</vt:lpstr>
      <vt:lpstr>Planning for Retrieval </vt:lpstr>
      <vt:lpstr>Spacing and the Power of forgetting</vt:lpstr>
      <vt:lpstr>Spacing and the Power of forgetting</vt:lpstr>
      <vt:lpstr>Interleaving</vt:lpstr>
      <vt:lpstr>Interleaving or  Interweaving</vt:lpstr>
      <vt:lpstr>To Summarise</vt:lpstr>
      <vt:lpstr>That’s what we can do what can our students do?</vt:lpstr>
      <vt:lpstr>PowerPoint Presentation</vt:lpstr>
      <vt:lpstr>What is Effective Revision?</vt:lpstr>
      <vt:lpstr>PowerPoint Presentation</vt:lpstr>
      <vt:lpstr>Passive revision</vt:lpstr>
      <vt:lpstr>Active Revision </vt:lpstr>
      <vt:lpstr>Strategies for Active Revision </vt:lpstr>
      <vt:lpstr>In the classroom</vt:lpstr>
      <vt:lpstr>Knowledge Organisers</vt:lpstr>
      <vt:lpstr>In the classroom</vt:lpstr>
      <vt:lpstr>Knowledge Organiser</vt:lpstr>
      <vt:lpstr>Flashcards</vt:lpstr>
      <vt:lpstr>In the classroom</vt:lpstr>
      <vt:lpstr>Flashcards</vt:lpstr>
      <vt:lpstr>Brain Dump</vt:lpstr>
      <vt:lpstr>In the classroom</vt:lpstr>
      <vt:lpstr>The Brain Dump</vt:lpstr>
      <vt:lpstr>Be the Teacher</vt:lpstr>
      <vt:lpstr>In the classroom</vt:lpstr>
      <vt:lpstr>Be the teacher</vt:lpstr>
      <vt:lpstr>Elaborative interrogation</vt:lpstr>
      <vt:lpstr>In the classroom</vt:lpstr>
      <vt:lpstr>Elaborative Interrogation</vt:lpstr>
      <vt:lpstr>The key takeaway</vt:lpstr>
      <vt:lpstr>The key message</vt:lpstr>
      <vt:lpstr>Further Reading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 Russell</dc:creator>
  <cp:lastModifiedBy>Darren Russell</cp:lastModifiedBy>
  <cp:revision>8</cp:revision>
  <dcterms:created xsi:type="dcterms:W3CDTF">2024-02-20T09:45:58Z</dcterms:created>
  <dcterms:modified xsi:type="dcterms:W3CDTF">2024-02-22T01:02:18Z</dcterms:modified>
</cp:coreProperties>
</file>