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82"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8288000" cy="10287000"/>
  <p:notesSz cx="6858000" cy="9144000"/>
  <p:embeddedFontLst>
    <p:embeddedFont>
      <p:font typeface="Canva Sans" panose="020B0604020202020204" charset="0"/>
      <p:regular r:id="rId29"/>
    </p:embeddedFont>
    <p:embeddedFont>
      <p:font typeface="Canva Sans Bold" panose="020B0604020202020204" charset="0"/>
      <p:bold r:id="rId30"/>
    </p:embeddedFont>
    <p:embeddedFont>
      <p:font typeface="League Spartan" panose="020B0604020202020204" charset="0"/>
      <p:bold r:id="rId31"/>
    </p:embeddedFont>
    <p:embeddedFont>
      <p:font typeface="Montserrat" panose="020B0604020202020204" charset="0"/>
      <p:regular r:id="rId32"/>
      <p:bold r:id="rId33"/>
      <p:italic r:id="rId34"/>
      <p:boldItalic r:id="rId35"/>
    </p:embeddedFont>
    <p:embeddedFont>
      <p:font typeface="Montserrat Bold" panose="020B0604020202020204" charset="0"/>
      <p:bold r:id="rId36"/>
    </p:embeddedFont>
    <p:embeddedFont>
      <p:font typeface="Montserrat Bold Italics" panose="020B0604020202020204" charset="0"/>
      <p:boldItalic r:id="rId37"/>
    </p:embeddedFont>
    <p:embeddedFont>
      <p:font typeface="Montserrat Classic" panose="020B0604020202020204" charset="0"/>
      <p:regular r:id="rId38"/>
    </p:embeddedFont>
    <p:embeddedFont>
      <p:font typeface="Montserrat Classic Bold" panose="020B0604020202020204" charset="0"/>
      <p:bold r:id="rId39"/>
    </p:embeddedFont>
    <p:embeddedFont>
      <p:font typeface="Montserrat Heavy" panose="020B0604020202020204" charset="0"/>
      <p:bold r:id="rId40"/>
    </p:embeddedFont>
    <p:embeddedFont>
      <p:font typeface="Montserrat Italics" panose="020B0604020202020204" charset="0"/>
      <p:italic r:id="rId41"/>
    </p:embeddedFont>
    <p:embeddedFont>
      <p:font typeface="Montserrat Semi-Bold" panose="020B0604020202020204" charset="0"/>
      <p:bold r:id="rId42"/>
    </p:embeddedFont>
    <p:embeddedFont>
      <p:font typeface="Montserrat Semi-Bold Italics" panose="020B0604020202020204" charset="0"/>
      <p:boldItalic r:id="rId43"/>
    </p:embeddedFont>
    <p:embeddedFont>
      <p:font typeface="Montserrat Ultra-Bold" panose="020B0604020202020204" charset="0"/>
      <p:bold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0FF3E7-23F3-A262-3261-D999496D9122}" v="2" dt="2024-02-24T08:36:27.6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8.fntdata"/><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TA Chair" userId="S::chair@imtacouncil.com::3cb01a24-37f3-4a08-9889-d467cadc11b9" providerId="AD" clId="Web-{2C85D779-F393-7777-7617-78CB74C32BAF}"/>
    <pc:docChg chg="modSld">
      <pc:chgData name="IMTA Chair" userId="S::chair@imtacouncil.com::3cb01a24-37f3-4a08-9889-d467cadc11b9" providerId="AD" clId="Web-{2C85D779-F393-7777-7617-78CB74C32BAF}" dt="2024-02-17T10:06:38.908" v="36" actId="14100"/>
      <pc:docMkLst>
        <pc:docMk/>
      </pc:docMkLst>
      <pc:sldChg chg="modSp">
        <pc:chgData name="IMTA Chair" userId="S::chair@imtacouncil.com::3cb01a24-37f3-4a08-9889-d467cadc11b9" providerId="AD" clId="Web-{2C85D779-F393-7777-7617-78CB74C32BAF}" dt="2024-02-17T10:06:38.908" v="36" actId="14100"/>
        <pc:sldMkLst>
          <pc:docMk/>
          <pc:sldMk cId="0" sldId="264"/>
        </pc:sldMkLst>
        <pc:spChg chg="mod">
          <ac:chgData name="IMTA Chair" userId="S::chair@imtacouncil.com::3cb01a24-37f3-4a08-9889-d467cadc11b9" providerId="AD" clId="Web-{2C85D779-F393-7777-7617-78CB74C32BAF}" dt="2024-02-17T10:04:28.810" v="4" actId="1076"/>
          <ac:spMkLst>
            <pc:docMk/>
            <pc:sldMk cId="0" sldId="264"/>
            <ac:spMk id="48" creationId="{00000000-0000-0000-0000-000000000000}"/>
          </ac:spMkLst>
        </pc:spChg>
        <pc:spChg chg="mod">
          <ac:chgData name="IMTA Chair" userId="S::chair@imtacouncil.com::3cb01a24-37f3-4a08-9889-d467cadc11b9" providerId="AD" clId="Web-{2C85D779-F393-7777-7617-78CB74C32BAF}" dt="2024-02-17T10:06:24.329" v="35" actId="20577"/>
          <ac:spMkLst>
            <pc:docMk/>
            <pc:sldMk cId="0" sldId="264"/>
            <ac:spMk id="49" creationId="{00000000-0000-0000-0000-000000000000}"/>
          </ac:spMkLst>
        </pc:spChg>
        <pc:grpChg chg="mod">
          <ac:chgData name="IMTA Chair" userId="S::chair@imtacouncil.com::3cb01a24-37f3-4a08-9889-d467cadc11b9" providerId="AD" clId="Web-{2C85D779-F393-7777-7617-78CB74C32BAF}" dt="2024-02-17T10:06:38.908" v="36" actId="14100"/>
          <ac:grpSpMkLst>
            <pc:docMk/>
            <pc:sldMk cId="0" sldId="264"/>
            <ac:grpSpMk id="18" creationId="{00000000-0000-0000-0000-000000000000}"/>
          </ac:grpSpMkLst>
        </pc:grpChg>
      </pc:sldChg>
    </pc:docChg>
  </pc:docChgLst>
  <pc:docChgLst>
    <pc:chgData name="IMTA Chair" userId="S::chair@imtacouncil.com::3cb01a24-37f3-4a08-9889-d467cadc11b9" providerId="AD" clId="Web-{B80FF3E7-23F3-A262-3261-D999496D9122}"/>
    <pc:docChg chg="sldOrd">
      <pc:chgData name="IMTA Chair" userId="S::chair@imtacouncil.com::3cb01a24-37f3-4a08-9889-d467cadc11b9" providerId="AD" clId="Web-{B80FF3E7-23F3-A262-3261-D999496D9122}" dt="2024-02-24T08:36:27.614" v="1"/>
      <pc:docMkLst>
        <pc:docMk/>
      </pc:docMkLst>
      <pc:sldChg chg="ord">
        <pc:chgData name="IMTA Chair" userId="S::chair@imtacouncil.com::3cb01a24-37f3-4a08-9889-d467cadc11b9" providerId="AD" clId="Web-{B80FF3E7-23F3-A262-3261-D999496D9122}" dt="2024-02-24T08:36:27.614" v="1"/>
        <pc:sldMkLst>
          <pc:docMk/>
          <pc:sldMk cId="0" sldId="26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2/24/2024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2/24/2024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2/24/2024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2/24/2024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jpeg"/><Relationship Id="rId7" Type="http://schemas.openxmlformats.org/officeDocument/2006/relationships/image" Target="../media/image54.pn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 Id="rId9"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E2A2F"/>
        </a:solidFill>
        <a:effectLst/>
      </p:bgPr>
    </p:bg>
    <p:spTree>
      <p:nvGrpSpPr>
        <p:cNvPr id="1" name=""/>
        <p:cNvGrpSpPr/>
        <p:nvPr/>
      </p:nvGrpSpPr>
      <p:grpSpPr>
        <a:xfrm>
          <a:off x="0" y="0"/>
          <a:ext cx="0" cy="0"/>
          <a:chOff x="0" y="0"/>
          <a:chExt cx="0" cy="0"/>
        </a:xfrm>
      </p:grpSpPr>
      <p:grpSp>
        <p:nvGrpSpPr>
          <p:cNvPr id="2" name="Group 2"/>
          <p:cNvGrpSpPr/>
          <p:nvPr/>
        </p:nvGrpSpPr>
        <p:grpSpPr>
          <a:xfrm>
            <a:off x="3020687" y="0"/>
            <a:ext cx="7518142" cy="10287000"/>
            <a:chOff x="0" y="0"/>
            <a:chExt cx="445520" cy="609600"/>
          </a:xfrm>
        </p:grpSpPr>
        <p:sp>
          <p:nvSpPr>
            <p:cNvPr id="3" name="Freeform 3"/>
            <p:cNvSpPr/>
            <p:nvPr/>
          </p:nvSpPr>
          <p:spPr>
            <a:xfrm>
              <a:off x="0" y="0"/>
              <a:ext cx="445520" cy="609600"/>
            </a:xfrm>
            <a:custGeom>
              <a:avLst/>
              <a:gdLst/>
              <a:ahLst/>
              <a:cxnLst/>
              <a:rect l="l" t="t" r="r" b="b"/>
              <a:pathLst>
                <a:path w="445520" h="609600">
                  <a:moveTo>
                    <a:pt x="242320" y="0"/>
                  </a:moveTo>
                  <a:lnTo>
                    <a:pt x="0" y="0"/>
                  </a:lnTo>
                  <a:lnTo>
                    <a:pt x="203200" y="609600"/>
                  </a:lnTo>
                  <a:lnTo>
                    <a:pt x="445520" y="609600"/>
                  </a:lnTo>
                  <a:lnTo>
                    <a:pt x="242320" y="0"/>
                  </a:lnTo>
                  <a:close/>
                </a:path>
              </a:pathLst>
            </a:custGeom>
            <a:solidFill>
              <a:srgbClr val="2E2B2C"/>
            </a:solidFill>
          </p:spPr>
        </p:sp>
        <p:sp>
          <p:nvSpPr>
            <p:cNvPr id="4" name="TextBox 4"/>
            <p:cNvSpPr txBox="1"/>
            <p:nvPr/>
          </p:nvSpPr>
          <p:spPr>
            <a:xfrm>
              <a:off x="101600" y="-38100"/>
              <a:ext cx="242320"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6986504" y="-200995"/>
            <a:ext cx="11659073" cy="10287000"/>
            <a:chOff x="0" y="0"/>
            <a:chExt cx="15545430" cy="13716000"/>
          </a:xfrm>
        </p:grpSpPr>
        <p:pic>
          <p:nvPicPr>
            <p:cNvPr id="6" name="Picture 6"/>
            <p:cNvPicPr>
              <a:picLocks noChangeAspect="1"/>
            </p:cNvPicPr>
            <p:nvPr/>
          </p:nvPicPr>
          <p:blipFill>
            <a:blip r:embed="rId2"/>
            <a:srcRect t="4097" b="4097"/>
            <a:stretch>
              <a:fillRect/>
            </a:stretch>
          </p:blipFill>
          <p:spPr>
            <a:xfrm>
              <a:off x="0" y="0"/>
              <a:ext cx="15545430" cy="13716000"/>
            </a:xfrm>
            <a:prstGeom prst="rect">
              <a:avLst/>
            </a:prstGeom>
          </p:spPr>
        </p:pic>
      </p:grpSp>
      <p:grpSp>
        <p:nvGrpSpPr>
          <p:cNvPr id="7" name="Group 7"/>
          <p:cNvGrpSpPr/>
          <p:nvPr/>
        </p:nvGrpSpPr>
        <p:grpSpPr>
          <a:xfrm>
            <a:off x="16363685" y="0"/>
            <a:ext cx="4563783" cy="6244580"/>
            <a:chOff x="0" y="0"/>
            <a:chExt cx="445520" cy="609600"/>
          </a:xfrm>
        </p:grpSpPr>
        <p:sp>
          <p:nvSpPr>
            <p:cNvPr id="8" name="Freeform 8"/>
            <p:cNvSpPr/>
            <p:nvPr/>
          </p:nvSpPr>
          <p:spPr>
            <a:xfrm>
              <a:off x="0" y="0"/>
              <a:ext cx="445520" cy="609600"/>
            </a:xfrm>
            <a:custGeom>
              <a:avLst/>
              <a:gdLst/>
              <a:ahLst/>
              <a:cxnLst/>
              <a:rect l="l" t="t" r="r" b="b"/>
              <a:pathLst>
                <a:path w="445520" h="609600">
                  <a:moveTo>
                    <a:pt x="242320" y="0"/>
                  </a:moveTo>
                  <a:lnTo>
                    <a:pt x="0" y="0"/>
                  </a:lnTo>
                  <a:lnTo>
                    <a:pt x="203200" y="609600"/>
                  </a:lnTo>
                  <a:lnTo>
                    <a:pt x="445520" y="609600"/>
                  </a:lnTo>
                  <a:lnTo>
                    <a:pt x="242320" y="0"/>
                  </a:lnTo>
                  <a:close/>
                </a:path>
              </a:pathLst>
            </a:custGeom>
            <a:solidFill>
              <a:srgbClr val="2E2B2C"/>
            </a:solidFill>
          </p:spPr>
        </p:sp>
        <p:sp>
          <p:nvSpPr>
            <p:cNvPr id="9" name="TextBox 9"/>
            <p:cNvSpPr txBox="1"/>
            <p:nvPr/>
          </p:nvSpPr>
          <p:spPr>
            <a:xfrm>
              <a:off x="101600" y="-38100"/>
              <a:ext cx="242320"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10" name="Group 10"/>
          <p:cNvGrpSpPr/>
          <p:nvPr/>
        </p:nvGrpSpPr>
        <p:grpSpPr>
          <a:xfrm rot="-10800000">
            <a:off x="-477883" y="-3721394"/>
            <a:ext cx="3013166" cy="4664918"/>
            <a:chOff x="0" y="0"/>
            <a:chExt cx="812800" cy="1258359"/>
          </a:xfrm>
        </p:grpSpPr>
        <p:sp>
          <p:nvSpPr>
            <p:cNvPr id="11" name="Freeform 11"/>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291B25"/>
            </a:solidFill>
          </p:spPr>
        </p:sp>
        <p:sp>
          <p:nvSpPr>
            <p:cNvPr id="12" name="TextBox 12"/>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3" name="Group 13"/>
          <p:cNvGrpSpPr/>
          <p:nvPr/>
        </p:nvGrpSpPr>
        <p:grpSpPr>
          <a:xfrm rot="-10800000">
            <a:off x="-1506583" y="-2469359"/>
            <a:ext cx="3013166" cy="4664918"/>
            <a:chOff x="0" y="0"/>
            <a:chExt cx="812800" cy="1258359"/>
          </a:xfrm>
        </p:grpSpPr>
        <p:sp>
          <p:nvSpPr>
            <p:cNvPr id="14" name="Freeform 1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5" name="TextBox 15"/>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6" name="Group 16"/>
          <p:cNvGrpSpPr/>
          <p:nvPr/>
        </p:nvGrpSpPr>
        <p:grpSpPr>
          <a:xfrm rot="-10800000">
            <a:off x="16781417" y="-3636218"/>
            <a:ext cx="3013166" cy="4664918"/>
            <a:chOff x="0" y="0"/>
            <a:chExt cx="812800" cy="1258359"/>
          </a:xfrm>
        </p:grpSpPr>
        <p:sp>
          <p:nvSpPr>
            <p:cNvPr id="17" name="Freeform 1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291B25"/>
            </a:solidFill>
          </p:spPr>
        </p:sp>
        <p:sp>
          <p:nvSpPr>
            <p:cNvPr id="18" name="TextBox 18"/>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9" name="Freeform 19"/>
          <p:cNvSpPr/>
          <p:nvPr/>
        </p:nvSpPr>
        <p:spPr>
          <a:xfrm>
            <a:off x="944683" y="1529810"/>
            <a:ext cx="1802062" cy="1809602"/>
          </a:xfrm>
          <a:custGeom>
            <a:avLst/>
            <a:gdLst/>
            <a:ahLst/>
            <a:cxnLst/>
            <a:rect l="l" t="t" r="r" b="b"/>
            <a:pathLst>
              <a:path w="1802062" h="1809602">
                <a:moveTo>
                  <a:pt x="0" y="0"/>
                </a:moveTo>
                <a:lnTo>
                  <a:pt x="1802062" y="0"/>
                </a:lnTo>
                <a:lnTo>
                  <a:pt x="1802062" y="1809602"/>
                </a:lnTo>
                <a:lnTo>
                  <a:pt x="0" y="1809602"/>
                </a:lnTo>
                <a:lnTo>
                  <a:pt x="0" y="0"/>
                </a:lnTo>
                <a:close/>
              </a:path>
            </a:pathLst>
          </a:custGeom>
          <a:blipFill>
            <a:blip r:embed="rId3"/>
            <a:stretch>
              <a:fillRect/>
            </a:stretch>
          </a:blipFill>
        </p:spPr>
      </p:sp>
      <p:sp>
        <p:nvSpPr>
          <p:cNvPr id="20" name="TextBox 20"/>
          <p:cNvSpPr txBox="1"/>
          <p:nvPr/>
        </p:nvSpPr>
        <p:spPr>
          <a:xfrm>
            <a:off x="659585" y="3626699"/>
            <a:ext cx="10726005" cy="1309326"/>
          </a:xfrm>
          <a:prstGeom prst="rect">
            <a:avLst/>
          </a:prstGeom>
        </p:spPr>
        <p:txBody>
          <a:bodyPr lIns="0" tIns="0" rIns="0" bIns="0" rtlCol="0" anchor="t">
            <a:spAutoFit/>
          </a:bodyPr>
          <a:lstStyle/>
          <a:p>
            <a:pPr>
              <a:lnSpc>
                <a:spcPts val="10780"/>
              </a:lnSpc>
            </a:pPr>
            <a:r>
              <a:rPr lang="en-US" sz="7700">
                <a:solidFill>
                  <a:srgbClr val="FFFFFF"/>
                </a:solidFill>
                <a:latin typeface="League Spartan" panose="00000800000000000000"/>
              </a:rPr>
              <a:t>IMTA</a:t>
            </a:r>
          </a:p>
        </p:txBody>
      </p:sp>
      <p:sp>
        <p:nvSpPr>
          <p:cNvPr id="21" name="TextBox 21"/>
          <p:cNvSpPr txBox="1"/>
          <p:nvPr/>
        </p:nvSpPr>
        <p:spPr>
          <a:xfrm>
            <a:off x="659585" y="4793150"/>
            <a:ext cx="7323726" cy="1315806"/>
          </a:xfrm>
          <a:prstGeom prst="rect">
            <a:avLst/>
          </a:prstGeom>
        </p:spPr>
        <p:txBody>
          <a:bodyPr lIns="0" tIns="0" rIns="0" bIns="0" rtlCol="0" anchor="t">
            <a:spAutoFit/>
          </a:bodyPr>
          <a:lstStyle/>
          <a:p>
            <a:pPr>
              <a:lnSpc>
                <a:spcPts val="10780"/>
              </a:lnSpc>
            </a:pPr>
            <a:r>
              <a:rPr lang="en-US" sz="7700">
                <a:solidFill>
                  <a:srgbClr val="FFFFFF"/>
                </a:solidFill>
                <a:latin typeface="League Spartan" panose="00000800000000000000"/>
              </a:rPr>
              <a:t>CONFERENCE</a:t>
            </a:r>
          </a:p>
        </p:txBody>
      </p:sp>
      <p:sp>
        <p:nvSpPr>
          <p:cNvPr id="22" name="TextBox 22"/>
          <p:cNvSpPr txBox="1"/>
          <p:nvPr/>
        </p:nvSpPr>
        <p:spPr>
          <a:xfrm>
            <a:off x="659585" y="7653361"/>
            <a:ext cx="9331489" cy="514349"/>
          </a:xfrm>
          <a:prstGeom prst="rect">
            <a:avLst/>
          </a:prstGeom>
        </p:spPr>
        <p:txBody>
          <a:bodyPr lIns="0" tIns="0" rIns="0" bIns="0" rtlCol="0" anchor="t">
            <a:spAutoFit/>
          </a:bodyPr>
          <a:lstStyle/>
          <a:p>
            <a:pPr>
              <a:lnSpc>
                <a:spcPts val="4200"/>
              </a:lnSpc>
            </a:pPr>
            <a:r>
              <a:rPr lang="en-US" sz="3000">
                <a:solidFill>
                  <a:srgbClr val="FFFFFF"/>
                </a:solidFill>
                <a:latin typeface="Montserrat Bold" panose="00000800000000000000"/>
              </a:rPr>
              <a:t>Inclusion in the Maths Classroom</a:t>
            </a:r>
          </a:p>
        </p:txBody>
      </p:sp>
      <p:sp>
        <p:nvSpPr>
          <p:cNvPr id="23" name="TextBox 23"/>
          <p:cNvSpPr txBox="1"/>
          <p:nvPr/>
        </p:nvSpPr>
        <p:spPr>
          <a:xfrm>
            <a:off x="659585" y="8951407"/>
            <a:ext cx="3159162" cy="306893"/>
          </a:xfrm>
          <a:prstGeom prst="rect">
            <a:avLst/>
          </a:prstGeom>
        </p:spPr>
        <p:txBody>
          <a:bodyPr lIns="0" tIns="0" rIns="0" bIns="0" rtlCol="0" anchor="t">
            <a:spAutoFit/>
          </a:bodyPr>
          <a:lstStyle/>
          <a:p>
            <a:pPr>
              <a:lnSpc>
                <a:spcPts val="2510"/>
              </a:lnSpc>
            </a:pPr>
            <a:r>
              <a:rPr lang="en-US" sz="1790">
                <a:solidFill>
                  <a:srgbClr val="FFFFFF"/>
                </a:solidFill>
                <a:latin typeface="Montserrat Semi-Bold" panose="00000700000000000000"/>
              </a:rPr>
              <a:t>Maynooth University</a:t>
            </a:r>
          </a:p>
        </p:txBody>
      </p:sp>
      <p:sp>
        <p:nvSpPr>
          <p:cNvPr id="24" name="TextBox 24"/>
          <p:cNvSpPr txBox="1"/>
          <p:nvPr/>
        </p:nvSpPr>
        <p:spPr>
          <a:xfrm>
            <a:off x="659585" y="5966081"/>
            <a:ext cx="10726005" cy="1315806"/>
          </a:xfrm>
          <a:prstGeom prst="rect">
            <a:avLst/>
          </a:prstGeom>
        </p:spPr>
        <p:txBody>
          <a:bodyPr lIns="0" tIns="0" rIns="0" bIns="0" rtlCol="0" anchor="t">
            <a:spAutoFit/>
          </a:bodyPr>
          <a:lstStyle/>
          <a:p>
            <a:pPr>
              <a:lnSpc>
                <a:spcPts val="10780"/>
              </a:lnSpc>
            </a:pPr>
            <a:r>
              <a:rPr lang="en-US" sz="7700">
                <a:solidFill>
                  <a:srgbClr val="FFFFFF"/>
                </a:solidFill>
                <a:latin typeface="League Spartan" panose="00000800000000000000"/>
              </a:rPr>
              <a:t>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a:off x="2943784" y="0"/>
            <a:ext cx="8810920" cy="10287000"/>
            <a:chOff x="0" y="0"/>
            <a:chExt cx="522129" cy="609600"/>
          </a:xfrm>
        </p:grpSpPr>
        <p:sp>
          <p:nvSpPr>
            <p:cNvPr id="3" name="Freeform 3"/>
            <p:cNvSpPr/>
            <p:nvPr/>
          </p:nvSpPr>
          <p:spPr>
            <a:xfrm>
              <a:off x="0" y="0"/>
              <a:ext cx="522129" cy="609600"/>
            </a:xfrm>
            <a:custGeom>
              <a:avLst/>
              <a:gdLst/>
              <a:ahLst/>
              <a:cxnLst/>
              <a:rect l="l" t="t" r="r" b="b"/>
              <a:pathLst>
                <a:path w="522129" h="609600">
                  <a:moveTo>
                    <a:pt x="318929" y="0"/>
                  </a:moveTo>
                  <a:lnTo>
                    <a:pt x="0" y="0"/>
                  </a:lnTo>
                  <a:lnTo>
                    <a:pt x="203200" y="609600"/>
                  </a:lnTo>
                  <a:lnTo>
                    <a:pt x="522129" y="609600"/>
                  </a:lnTo>
                  <a:lnTo>
                    <a:pt x="318929" y="0"/>
                  </a:lnTo>
                  <a:close/>
                </a:path>
              </a:pathLst>
            </a:custGeom>
            <a:solidFill>
              <a:srgbClr val="060820"/>
            </a:solidFill>
          </p:spPr>
        </p:sp>
        <p:sp>
          <p:nvSpPr>
            <p:cNvPr id="4" name="TextBox 4"/>
            <p:cNvSpPr txBox="1"/>
            <p:nvPr/>
          </p:nvSpPr>
          <p:spPr>
            <a:xfrm>
              <a:off x="101600" y="-38100"/>
              <a:ext cx="318929"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10187495" y="8180132"/>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792666" y="6595770"/>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rot="-10800000">
            <a:off x="-477883" y="-3082302"/>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rot="-10800000">
            <a:off x="-1506583" y="-1830267"/>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2294585" y="5348715"/>
            <a:ext cx="4775525" cy="4589697"/>
          </a:xfrm>
          <a:custGeom>
            <a:avLst/>
            <a:gdLst/>
            <a:ahLst/>
            <a:cxnLst/>
            <a:rect l="l" t="t" r="r" b="b"/>
            <a:pathLst>
              <a:path w="4775525" h="4589697">
                <a:moveTo>
                  <a:pt x="0" y="0"/>
                </a:moveTo>
                <a:lnTo>
                  <a:pt x="4775525" y="0"/>
                </a:lnTo>
                <a:lnTo>
                  <a:pt x="4775525" y="4589697"/>
                </a:lnTo>
                <a:lnTo>
                  <a:pt x="0" y="4589697"/>
                </a:lnTo>
                <a:lnTo>
                  <a:pt x="0" y="0"/>
                </a:lnTo>
                <a:close/>
              </a:path>
            </a:pathLst>
          </a:custGeom>
          <a:blipFill>
            <a:blip r:embed="rId2"/>
            <a:stretch>
              <a:fillRect/>
            </a:stretch>
          </a:blipFill>
        </p:spPr>
      </p:sp>
      <p:sp>
        <p:nvSpPr>
          <p:cNvPr id="18" name="Freeform 18"/>
          <p:cNvSpPr/>
          <p:nvPr/>
        </p:nvSpPr>
        <p:spPr>
          <a:xfrm>
            <a:off x="11248621" y="1259767"/>
            <a:ext cx="6511145" cy="6511145"/>
          </a:xfrm>
          <a:custGeom>
            <a:avLst/>
            <a:gdLst/>
            <a:ahLst/>
            <a:cxnLst/>
            <a:rect l="l" t="t" r="r" b="b"/>
            <a:pathLst>
              <a:path w="6511145" h="6511145">
                <a:moveTo>
                  <a:pt x="0" y="0"/>
                </a:moveTo>
                <a:lnTo>
                  <a:pt x="6511145" y="0"/>
                </a:lnTo>
                <a:lnTo>
                  <a:pt x="6511145" y="6511145"/>
                </a:lnTo>
                <a:lnTo>
                  <a:pt x="0" y="6511145"/>
                </a:lnTo>
                <a:lnTo>
                  <a:pt x="0" y="0"/>
                </a:lnTo>
                <a:close/>
              </a:path>
            </a:pathLst>
          </a:custGeom>
          <a:blipFill>
            <a:blip r:embed="rId3"/>
            <a:stretch>
              <a:fillRect/>
            </a:stretch>
          </a:blipFill>
        </p:spPr>
      </p:sp>
      <p:sp>
        <p:nvSpPr>
          <p:cNvPr id="19" name="TextBox 19"/>
          <p:cNvSpPr txBox="1"/>
          <p:nvPr/>
        </p:nvSpPr>
        <p:spPr>
          <a:xfrm>
            <a:off x="1028700" y="2921849"/>
            <a:ext cx="10726005" cy="854030"/>
          </a:xfrm>
          <a:prstGeom prst="rect">
            <a:avLst/>
          </a:prstGeom>
        </p:spPr>
        <p:txBody>
          <a:bodyPr lIns="0" tIns="0" rIns="0" bIns="0" rtlCol="0" anchor="t">
            <a:spAutoFit/>
          </a:bodyPr>
          <a:lstStyle/>
          <a:p>
            <a:pPr>
              <a:lnSpc>
                <a:spcPts val="7000"/>
              </a:lnSpc>
            </a:pPr>
            <a:r>
              <a:rPr lang="en-US" sz="5000">
                <a:solidFill>
                  <a:srgbClr val="EC1F25"/>
                </a:solidFill>
                <a:latin typeface="League Spartan" panose="00000800000000000000"/>
              </a:rPr>
              <a:t>PROGRAMME</a:t>
            </a:r>
          </a:p>
        </p:txBody>
      </p:sp>
      <p:sp>
        <p:nvSpPr>
          <p:cNvPr id="20" name="TextBox 20"/>
          <p:cNvSpPr txBox="1"/>
          <p:nvPr/>
        </p:nvSpPr>
        <p:spPr>
          <a:xfrm>
            <a:off x="1028700" y="4114801"/>
            <a:ext cx="9331489" cy="1110233"/>
          </a:xfrm>
          <a:prstGeom prst="rect">
            <a:avLst/>
          </a:prstGeom>
        </p:spPr>
        <p:txBody>
          <a:bodyPr lIns="0" tIns="0" rIns="0" bIns="0" rtlCol="0" anchor="t">
            <a:spAutoFit/>
          </a:bodyPr>
          <a:lstStyle/>
          <a:p>
            <a:pPr>
              <a:lnSpc>
                <a:spcPts val="4490"/>
              </a:lnSpc>
            </a:pPr>
            <a:r>
              <a:rPr lang="en-US" sz="3400">
                <a:solidFill>
                  <a:srgbClr val="FFFFFF"/>
                </a:solidFill>
                <a:latin typeface="Montserrat Classic" panose="00000500000000000000"/>
              </a:rPr>
              <a:t>Today’s programme can be found online at www.imta.ie or by scanning the QR Code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477883" y="-3082302"/>
            <a:ext cx="3013166" cy="4664918"/>
            <a:chOff x="0" y="0"/>
            <a:chExt cx="812800" cy="1258359"/>
          </a:xfrm>
        </p:grpSpPr>
        <p:sp>
          <p:nvSpPr>
            <p:cNvPr id="3" name="Freeform 3"/>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4" name="TextBox 4"/>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rot="-10800000">
            <a:off x="-1506583" y="-1830267"/>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4486474" y="0"/>
            <a:ext cx="6858000" cy="10287000"/>
            <a:chOff x="0" y="0"/>
            <a:chExt cx="406400" cy="609600"/>
          </a:xfrm>
        </p:grpSpPr>
        <p:sp>
          <p:nvSpPr>
            <p:cNvPr id="9" name="Freeform 9"/>
            <p:cNvSpPr/>
            <p:nvPr/>
          </p:nvSpPr>
          <p:spPr>
            <a:xfrm>
              <a:off x="0" y="0"/>
              <a:ext cx="406400" cy="609600"/>
            </a:xfrm>
            <a:custGeom>
              <a:avLst/>
              <a:gdLst/>
              <a:ahLst/>
              <a:cxnLst/>
              <a:rect l="l" t="t" r="r" b="b"/>
              <a:pathLst>
                <a:path w="406400" h="609600">
                  <a:moveTo>
                    <a:pt x="203200" y="0"/>
                  </a:moveTo>
                  <a:lnTo>
                    <a:pt x="406400" y="0"/>
                  </a:lnTo>
                  <a:lnTo>
                    <a:pt x="203200" y="609600"/>
                  </a:lnTo>
                  <a:lnTo>
                    <a:pt x="0" y="609600"/>
                  </a:lnTo>
                  <a:lnTo>
                    <a:pt x="203200" y="0"/>
                  </a:lnTo>
                  <a:close/>
                </a:path>
              </a:pathLst>
            </a:custGeom>
            <a:solidFill>
              <a:srgbClr val="060820"/>
            </a:solidFill>
          </p:spPr>
        </p:sp>
        <p:sp>
          <p:nvSpPr>
            <p:cNvPr id="10" name="TextBox 10"/>
            <p:cNvSpPr txBox="1"/>
            <p:nvPr/>
          </p:nvSpPr>
          <p:spPr>
            <a:xfrm>
              <a:off x="101600" y="-38100"/>
              <a:ext cx="203200" cy="647700"/>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a:off x="9277053" y="8674740"/>
            <a:ext cx="1812213" cy="2805629"/>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a:off x="8122828" y="7721855"/>
            <a:ext cx="1812213" cy="2805629"/>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0" y="0"/>
            <a:ext cx="8674740" cy="8674740"/>
          </a:xfrm>
          <a:custGeom>
            <a:avLst/>
            <a:gdLst/>
            <a:ahLst/>
            <a:cxnLst/>
            <a:rect l="l" t="t" r="r" b="b"/>
            <a:pathLst>
              <a:path w="8674740" h="8674740">
                <a:moveTo>
                  <a:pt x="0" y="0"/>
                </a:moveTo>
                <a:lnTo>
                  <a:pt x="8674740" y="0"/>
                </a:lnTo>
                <a:lnTo>
                  <a:pt x="8674740" y="8674740"/>
                </a:lnTo>
                <a:lnTo>
                  <a:pt x="0" y="8674740"/>
                </a:lnTo>
                <a:lnTo>
                  <a:pt x="0" y="0"/>
                </a:lnTo>
                <a:close/>
              </a:path>
            </a:pathLst>
          </a:custGeom>
          <a:blipFill>
            <a:blip r:embed="rId2"/>
            <a:stretch>
              <a:fillRect/>
            </a:stretch>
          </a:blipFill>
        </p:spPr>
      </p:sp>
      <p:sp>
        <p:nvSpPr>
          <p:cNvPr id="18" name="Freeform 18"/>
          <p:cNvSpPr/>
          <p:nvPr/>
        </p:nvSpPr>
        <p:spPr>
          <a:xfrm>
            <a:off x="9613260" y="0"/>
            <a:ext cx="8674740" cy="8674740"/>
          </a:xfrm>
          <a:custGeom>
            <a:avLst/>
            <a:gdLst/>
            <a:ahLst/>
            <a:cxnLst/>
            <a:rect l="l" t="t" r="r" b="b"/>
            <a:pathLst>
              <a:path w="8674740" h="8674740">
                <a:moveTo>
                  <a:pt x="0" y="0"/>
                </a:moveTo>
                <a:lnTo>
                  <a:pt x="8674740" y="0"/>
                </a:lnTo>
                <a:lnTo>
                  <a:pt x="8674740" y="8674740"/>
                </a:lnTo>
                <a:lnTo>
                  <a:pt x="0" y="8674740"/>
                </a:lnTo>
                <a:lnTo>
                  <a:pt x="0" y="0"/>
                </a:lnTo>
                <a:close/>
              </a:path>
            </a:pathLst>
          </a:custGeom>
          <a:blipFill>
            <a:blip r:embed="rId3"/>
            <a:stretch>
              <a:fillRect/>
            </a:stretch>
          </a:blipFill>
        </p:spPr>
      </p:sp>
      <p:sp>
        <p:nvSpPr>
          <p:cNvPr id="19" name="TextBox 19"/>
          <p:cNvSpPr txBox="1"/>
          <p:nvPr/>
        </p:nvSpPr>
        <p:spPr>
          <a:xfrm>
            <a:off x="487499" y="8915910"/>
            <a:ext cx="7151638" cy="887095"/>
          </a:xfrm>
          <a:prstGeom prst="rect">
            <a:avLst/>
          </a:prstGeom>
        </p:spPr>
        <p:txBody>
          <a:bodyPr lIns="0" tIns="0" rIns="0" bIns="0" rtlCol="0" anchor="t">
            <a:spAutoFit/>
          </a:bodyPr>
          <a:lstStyle/>
          <a:p>
            <a:pPr algn="ctr">
              <a:lnSpc>
                <a:spcPts val="7280"/>
              </a:lnSpc>
            </a:pPr>
            <a:r>
              <a:rPr lang="en-US" sz="5200">
                <a:solidFill>
                  <a:srgbClr val="FFFFFF"/>
                </a:solidFill>
                <a:latin typeface="Canva Sans Bold" panose="020B0803030501040103"/>
              </a:rPr>
              <a:t>Student Competitions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rot="-10800000">
            <a:off x="-1506583" y="-2781708"/>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a:off x="16876312" y="7560734"/>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9" name="Freeform 9"/>
          <p:cNvSpPr/>
          <p:nvPr/>
        </p:nvSpPr>
        <p:spPr>
          <a:xfrm>
            <a:off x="96291" y="5411096"/>
            <a:ext cx="9215714" cy="4875904"/>
          </a:xfrm>
          <a:custGeom>
            <a:avLst/>
            <a:gdLst/>
            <a:ahLst/>
            <a:cxnLst/>
            <a:rect l="l" t="t" r="r" b="b"/>
            <a:pathLst>
              <a:path w="9215714" h="4875904">
                <a:moveTo>
                  <a:pt x="0" y="0"/>
                </a:moveTo>
                <a:lnTo>
                  <a:pt x="9215714" y="0"/>
                </a:lnTo>
                <a:lnTo>
                  <a:pt x="9215714" y="4875904"/>
                </a:lnTo>
                <a:lnTo>
                  <a:pt x="0" y="4875904"/>
                </a:lnTo>
                <a:lnTo>
                  <a:pt x="0" y="0"/>
                </a:lnTo>
                <a:close/>
              </a:path>
            </a:pathLst>
          </a:custGeom>
          <a:blipFill>
            <a:blip r:embed="rId3"/>
            <a:stretch>
              <a:fillRect/>
            </a:stretch>
          </a:blipFill>
        </p:spPr>
      </p:sp>
      <p:sp>
        <p:nvSpPr>
          <p:cNvPr id="10" name="Freeform 10"/>
          <p:cNvSpPr/>
          <p:nvPr/>
        </p:nvSpPr>
        <p:spPr>
          <a:xfrm>
            <a:off x="0" y="-116200"/>
            <a:ext cx="6168376" cy="6168376"/>
          </a:xfrm>
          <a:custGeom>
            <a:avLst/>
            <a:gdLst/>
            <a:ahLst/>
            <a:cxnLst/>
            <a:rect l="l" t="t" r="r" b="b"/>
            <a:pathLst>
              <a:path w="6168376" h="6168376">
                <a:moveTo>
                  <a:pt x="0" y="0"/>
                </a:moveTo>
                <a:lnTo>
                  <a:pt x="6168376" y="0"/>
                </a:lnTo>
                <a:lnTo>
                  <a:pt x="6168376" y="6168376"/>
                </a:lnTo>
                <a:lnTo>
                  <a:pt x="0" y="6168376"/>
                </a:lnTo>
                <a:lnTo>
                  <a:pt x="0" y="0"/>
                </a:lnTo>
                <a:close/>
              </a:path>
            </a:pathLst>
          </a:custGeom>
          <a:blipFill>
            <a:blip r:embed="rId4"/>
            <a:stretch>
              <a:fillRect/>
            </a:stretch>
          </a:blipFill>
        </p:spPr>
      </p:sp>
      <p:sp>
        <p:nvSpPr>
          <p:cNvPr id="11" name="Freeform 11"/>
          <p:cNvSpPr/>
          <p:nvPr/>
        </p:nvSpPr>
        <p:spPr>
          <a:xfrm>
            <a:off x="10085340" y="4623071"/>
            <a:ext cx="8202660" cy="6451954"/>
          </a:xfrm>
          <a:custGeom>
            <a:avLst/>
            <a:gdLst/>
            <a:ahLst/>
            <a:cxnLst/>
            <a:rect l="l" t="t" r="r" b="b"/>
            <a:pathLst>
              <a:path w="8202660" h="6451954">
                <a:moveTo>
                  <a:pt x="0" y="0"/>
                </a:moveTo>
                <a:lnTo>
                  <a:pt x="8202660" y="0"/>
                </a:lnTo>
                <a:lnTo>
                  <a:pt x="8202660" y="6451954"/>
                </a:lnTo>
                <a:lnTo>
                  <a:pt x="0" y="6451954"/>
                </a:lnTo>
                <a:lnTo>
                  <a:pt x="0" y="0"/>
                </a:lnTo>
                <a:close/>
              </a:path>
            </a:pathLst>
          </a:custGeom>
          <a:blipFill>
            <a:blip r:embed="rId5"/>
            <a:stretch>
              <a:fillRect/>
            </a:stretch>
          </a:blipFill>
        </p:spPr>
      </p:sp>
      <p:sp>
        <p:nvSpPr>
          <p:cNvPr id="12" name="Freeform 12"/>
          <p:cNvSpPr/>
          <p:nvPr/>
        </p:nvSpPr>
        <p:spPr>
          <a:xfrm>
            <a:off x="13684611" y="0"/>
            <a:ext cx="4485300" cy="5143500"/>
          </a:xfrm>
          <a:custGeom>
            <a:avLst/>
            <a:gdLst/>
            <a:ahLst/>
            <a:cxnLst/>
            <a:rect l="l" t="t" r="r" b="b"/>
            <a:pathLst>
              <a:path w="4485300" h="5143500">
                <a:moveTo>
                  <a:pt x="0" y="0"/>
                </a:moveTo>
                <a:lnTo>
                  <a:pt x="4485299" y="0"/>
                </a:lnTo>
                <a:lnTo>
                  <a:pt x="4485299" y="5143500"/>
                </a:lnTo>
                <a:lnTo>
                  <a:pt x="0" y="5143500"/>
                </a:lnTo>
                <a:lnTo>
                  <a:pt x="0" y="0"/>
                </a:lnTo>
                <a:close/>
              </a:path>
            </a:pathLst>
          </a:custGeom>
          <a:blipFill>
            <a:blip r:embed="rId6"/>
            <a:stretch>
              <a:fillRect b="-16193"/>
            </a:stretch>
          </a:blipFill>
        </p:spPr>
      </p:sp>
      <p:sp>
        <p:nvSpPr>
          <p:cNvPr id="13" name="Freeform 13"/>
          <p:cNvSpPr/>
          <p:nvPr/>
        </p:nvSpPr>
        <p:spPr>
          <a:xfrm>
            <a:off x="5972004" y="75761"/>
            <a:ext cx="7712606" cy="5784455"/>
          </a:xfrm>
          <a:custGeom>
            <a:avLst/>
            <a:gdLst/>
            <a:ahLst/>
            <a:cxnLst/>
            <a:rect l="l" t="t" r="r" b="b"/>
            <a:pathLst>
              <a:path w="7712606" h="5784455">
                <a:moveTo>
                  <a:pt x="0" y="0"/>
                </a:moveTo>
                <a:lnTo>
                  <a:pt x="7712607" y="0"/>
                </a:lnTo>
                <a:lnTo>
                  <a:pt x="7712607" y="5784455"/>
                </a:lnTo>
                <a:lnTo>
                  <a:pt x="0" y="5784455"/>
                </a:lnTo>
                <a:lnTo>
                  <a:pt x="0" y="0"/>
                </a:lnTo>
                <a:close/>
              </a:path>
            </a:pathLst>
          </a:custGeom>
          <a:blipFill>
            <a:blip r:embed="rId7"/>
            <a:stretch>
              <a:fillRect/>
            </a:stretch>
          </a:blipFill>
        </p:spPr>
      </p:sp>
      <p:sp>
        <p:nvSpPr>
          <p:cNvPr id="14" name="Freeform 14"/>
          <p:cNvSpPr/>
          <p:nvPr/>
        </p:nvSpPr>
        <p:spPr>
          <a:xfrm>
            <a:off x="9312005" y="5860216"/>
            <a:ext cx="3674981" cy="4426784"/>
          </a:xfrm>
          <a:custGeom>
            <a:avLst/>
            <a:gdLst/>
            <a:ahLst/>
            <a:cxnLst/>
            <a:rect l="l" t="t" r="r" b="b"/>
            <a:pathLst>
              <a:path w="3674981" h="4426784">
                <a:moveTo>
                  <a:pt x="0" y="0"/>
                </a:moveTo>
                <a:lnTo>
                  <a:pt x="3674981" y="0"/>
                </a:lnTo>
                <a:lnTo>
                  <a:pt x="3674981" y="4426784"/>
                </a:lnTo>
                <a:lnTo>
                  <a:pt x="0" y="4426784"/>
                </a:lnTo>
                <a:lnTo>
                  <a:pt x="0" y="0"/>
                </a:lnTo>
                <a:close/>
              </a:path>
            </a:pathLst>
          </a:custGeom>
          <a:blipFill>
            <a:blip r:embed="rId8"/>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a:off x="2943784" y="0"/>
            <a:ext cx="8810920" cy="10287000"/>
            <a:chOff x="0" y="0"/>
            <a:chExt cx="522129" cy="609600"/>
          </a:xfrm>
        </p:grpSpPr>
        <p:sp>
          <p:nvSpPr>
            <p:cNvPr id="3" name="Freeform 3"/>
            <p:cNvSpPr/>
            <p:nvPr/>
          </p:nvSpPr>
          <p:spPr>
            <a:xfrm>
              <a:off x="0" y="0"/>
              <a:ext cx="522129" cy="609600"/>
            </a:xfrm>
            <a:custGeom>
              <a:avLst/>
              <a:gdLst/>
              <a:ahLst/>
              <a:cxnLst/>
              <a:rect l="l" t="t" r="r" b="b"/>
              <a:pathLst>
                <a:path w="522129" h="609600">
                  <a:moveTo>
                    <a:pt x="318929" y="0"/>
                  </a:moveTo>
                  <a:lnTo>
                    <a:pt x="0" y="0"/>
                  </a:lnTo>
                  <a:lnTo>
                    <a:pt x="203200" y="609600"/>
                  </a:lnTo>
                  <a:lnTo>
                    <a:pt x="522129" y="609600"/>
                  </a:lnTo>
                  <a:lnTo>
                    <a:pt x="318929" y="0"/>
                  </a:lnTo>
                  <a:close/>
                </a:path>
              </a:pathLst>
            </a:custGeom>
            <a:solidFill>
              <a:srgbClr val="060820"/>
            </a:solidFill>
          </p:spPr>
        </p:sp>
        <p:sp>
          <p:nvSpPr>
            <p:cNvPr id="4" name="TextBox 4"/>
            <p:cNvSpPr txBox="1"/>
            <p:nvPr/>
          </p:nvSpPr>
          <p:spPr>
            <a:xfrm>
              <a:off x="101600" y="-38100"/>
              <a:ext cx="318929"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10187495" y="8180132"/>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792666" y="6595770"/>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rot="-10800000">
            <a:off x="-477883" y="-3082302"/>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rot="-10800000">
            <a:off x="-1506583" y="-1830267"/>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2294585" y="5348715"/>
            <a:ext cx="4775525" cy="4589697"/>
          </a:xfrm>
          <a:custGeom>
            <a:avLst/>
            <a:gdLst/>
            <a:ahLst/>
            <a:cxnLst/>
            <a:rect l="l" t="t" r="r" b="b"/>
            <a:pathLst>
              <a:path w="4775525" h="4589697">
                <a:moveTo>
                  <a:pt x="0" y="0"/>
                </a:moveTo>
                <a:lnTo>
                  <a:pt x="4775525" y="0"/>
                </a:lnTo>
                <a:lnTo>
                  <a:pt x="4775525" y="4589697"/>
                </a:lnTo>
                <a:lnTo>
                  <a:pt x="0" y="4589697"/>
                </a:lnTo>
                <a:lnTo>
                  <a:pt x="0" y="0"/>
                </a:lnTo>
                <a:close/>
              </a:path>
            </a:pathLst>
          </a:custGeom>
          <a:blipFill>
            <a:blip r:embed="rId2"/>
            <a:stretch>
              <a:fillRect/>
            </a:stretch>
          </a:blipFill>
        </p:spPr>
      </p:sp>
      <p:sp>
        <p:nvSpPr>
          <p:cNvPr id="18" name="Freeform 18"/>
          <p:cNvSpPr/>
          <p:nvPr/>
        </p:nvSpPr>
        <p:spPr>
          <a:xfrm>
            <a:off x="11248621" y="1259767"/>
            <a:ext cx="6511145" cy="6511145"/>
          </a:xfrm>
          <a:custGeom>
            <a:avLst/>
            <a:gdLst/>
            <a:ahLst/>
            <a:cxnLst/>
            <a:rect l="l" t="t" r="r" b="b"/>
            <a:pathLst>
              <a:path w="6511145" h="6511145">
                <a:moveTo>
                  <a:pt x="0" y="0"/>
                </a:moveTo>
                <a:lnTo>
                  <a:pt x="6511145" y="0"/>
                </a:lnTo>
                <a:lnTo>
                  <a:pt x="6511145" y="6511145"/>
                </a:lnTo>
                <a:lnTo>
                  <a:pt x="0" y="6511145"/>
                </a:lnTo>
                <a:lnTo>
                  <a:pt x="0" y="0"/>
                </a:lnTo>
                <a:close/>
              </a:path>
            </a:pathLst>
          </a:custGeom>
          <a:blipFill>
            <a:blip r:embed="rId3"/>
            <a:stretch>
              <a:fillRect/>
            </a:stretch>
          </a:blipFill>
        </p:spPr>
      </p:sp>
      <p:sp>
        <p:nvSpPr>
          <p:cNvPr id="19" name="TextBox 19"/>
          <p:cNvSpPr txBox="1"/>
          <p:nvPr/>
        </p:nvSpPr>
        <p:spPr>
          <a:xfrm>
            <a:off x="1028700" y="2921849"/>
            <a:ext cx="10726005" cy="854030"/>
          </a:xfrm>
          <a:prstGeom prst="rect">
            <a:avLst/>
          </a:prstGeom>
        </p:spPr>
        <p:txBody>
          <a:bodyPr lIns="0" tIns="0" rIns="0" bIns="0" rtlCol="0" anchor="t">
            <a:spAutoFit/>
          </a:bodyPr>
          <a:lstStyle/>
          <a:p>
            <a:pPr>
              <a:lnSpc>
                <a:spcPts val="7000"/>
              </a:lnSpc>
            </a:pPr>
            <a:r>
              <a:rPr lang="en-US" sz="5000">
                <a:solidFill>
                  <a:srgbClr val="EC1F25"/>
                </a:solidFill>
                <a:latin typeface="League Spartan" panose="00000800000000000000"/>
              </a:rPr>
              <a:t>PROGRAMME</a:t>
            </a:r>
          </a:p>
        </p:txBody>
      </p:sp>
      <p:sp>
        <p:nvSpPr>
          <p:cNvPr id="20" name="TextBox 20"/>
          <p:cNvSpPr txBox="1"/>
          <p:nvPr/>
        </p:nvSpPr>
        <p:spPr>
          <a:xfrm>
            <a:off x="1028700" y="4114801"/>
            <a:ext cx="9331489" cy="1110233"/>
          </a:xfrm>
          <a:prstGeom prst="rect">
            <a:avLst/>
          </a:prstGeom>
        </p:spPr>
        <p:txBody>
          <a:bodyPr lIns="0" tIns="0" rIns="0" bIns="0" rtlCol="0" anchor="t">
            <a:spAutoFit/>
          </a:bodyPr>
          <a:lstStyle/>
          <a:p>
            <a:pPr>
              <a:lnSpc>
                <a:spcPts val="4490"/>
              </a:lnSpc>
            </a:pPr>
            <a:r>
              <a:rPr lang="en-US" sz="3400">
                <a:solidFill>
                  <a:srgbClr val="FFFFFF"/>
                </a:solidFill>
                <a:latin typeface="Montserrat Classic" panose="00000500000000000000"/>
              </a:rPr>
              <a:t>Today’s programme can be found online at www.imta.ie or by scanning the QR Code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477883" y="-3082302"/>
            <a:ext cx="3013166" cy="4664918"/>
            <a:chOff x="0" y="0"/>
            <a:chExt cx="812800" cy="1258359"/>
          </a:xfrm>
        </p:grpSpPr>
        <p:sp>
          <p:nvSpPr>
            <p:cNvPr id="3" name="Freeform 3"/>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4" name="TextBox 4"/>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rot="-10800000">
            <a:off x="-1506583" y="-1830267"/>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9144000" y="1028700"/>
            <a:ext cx="4648785" cy="4025847"/>
            <a:chOff x="0" y="0"/>
            <a:chExt cx="6350000" cy="5499100"/>
          </a:xfrm>
        </p:grpSpPr>
        <p:sp>
          <p:nvSpPr>
            <p:cNvPr id="9" name="Freeform 9"/>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2"/>
              <a:stretch>
                <a:fillRect t="-31654" b="-31654"/>
              </a:stretch>
            </a:blipFill>
          </p:spPr>
        </p:sp>
      </p:grpSp>
      <p:grpSp>
        <p:nvGrpSpPr>
          <p:cNvPr id="10" name="Group 10"/>
          <p:cNvGrpSpPr/>
          <p:nvPr/>
        </p:nvGrpSpPr>
        <p:grpSpPr>
          <a:xfrm>
            <a:off x="12787701" y="3137387"/>
            <a:ext cx="4648785" cy="4025847"/>
            <a:chOff x="0" y="0"/>
            <a:chExt cx="6350000" cy="5499100"/>
          </a:xfrm>
        </p:grpSpPr>
        <p:sp>
          <p:nvSpPr>
            <p:cNvPr id="11" name="Freeform 11"/>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a:stretch>
                <a:fillRect t="-31606" b="-31606"/>
              </a:stretch>
            </a:blipFill>
          </p:spPr>
        </p:sp>
      </p:grpSp>
      <p:grpSp>
        <p:nvGrpSpPr>
          <p:cNvPr id="12" name="Group 12"/>
          <p:cNvGrpSpPr/>
          <p:nvPr/>
        </p:nvGrpSpPr>
        <p:grpSpPr>
          <a:xfrm>
            <a:off x="9144000" y="5232453"/>
            <a:ext cx="4648785" cy="4025847"/>
            <a:chOff x="0" y="0"/>
            <a:chExt cx="6350000" cy="5499100"/>
          </a:xfrm>
        </p:grpSpPr>
        <p:sp>
          <p:nvSpPr>
            <p:cNvPr id="13" name="Freeform 13"/>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4"/>
              <a:stretch>
                <a:fillRect t="-31654" b="-31654"/>
              </a:stretch>
            </a:blipFill>
          </p:spPr>
        </p:sp>
      </p:grpSp>
      <p:grpSp>
        <p:nvGrpSpPr>
          <p:cNvPr id="14" name="Group 14"/>
          <p:cNvGrpSpPr/>
          <p:nvPr/>
        </p:nvGrpSpPr>
        <p:grpSpPr>
          <a:xfrm>
            <a:off x="15847612" y="8812769"/>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7" name="Group 17"/>
          <p:cNvGrpSpPr/>
          <p:nvPr/>
        </p:nvGrpSpPr>
        <p:grpSpPr>
          <a:xfrm>
            <a:off x="16876312" y="7560734"/>
            <a:ext cx="3013166" cy="4664918"/>
            <a:chOff x="0" y="0"/>
            <a:chExt cx="812800" cy="1258359"/>
          </a:xfrm>
        </p:grpSpPr>
        <p:sp>
          <p:nvSpPr>
            <p:cNvPr id="18" name="Freeform 18"/>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9" name="TextBox 19"/>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20" name="Freeform 20"/>
          <p:cNvSpPr/>
          <p:nvPr/>
        </p:nvSpPr>
        <p:spPr>
          <a:xfrm>
            <a:off x="302198" y="4590870"/>
            <a:ext cx="8001537" cy="4000768"/>
          </a:xfrm>
          <a:custGeom>
            <a:avLst/>
            <a:gdLst/>
            <a:ahLst/>
            <a:cxnLst/>
            <a:rect l="l" t="t" r="r" b="b"/>
            <a:pathLst>
              <a:path w="8001537" h="4000768">
                <a:moveTo>
                  <a:pt x="0" y="0"/>
                </a:moveTo>
                <a:lnTo>
                  <a:pt x="8001537" y="0"/>
                </a:lnTo>
                <a:lnTo>
                  <a:pt x="8001537" y="4000768"/>
                </a:lnTo>
                <a:lnTo>
                  <a:pt x="0" y="4000768"/>
                </a:lnTo>
                <a:lnTo>
                  <a:pt x="0" y="0"/>
                </a:lnTo>
                <a:close/>
              </a:path>
            </a:pathLst>
          </a:custGeom>
          <a:blipFill>
            <a:blip r:embed="rId5"/>
            <a:stretch>
              <a:fillRect/>
            </a:stretch>
          </a:blipFill>
        </p:spPr>
      </p:sp>
      <p:sp>
        <p:nvSpPr>
          <p:cNvPr id="21" name="TextBox 21"/>
          <p:cNvSpPr txBox="1"/>
          <p:nvPr/>
        </p:nvSpPr>
        <p:spPr>
          <a:xfrm>
            <a:off x="1028700" y="1882896"/>
            <a:ext cx="7275035" cy="1739855"/>
          </a:xfrm>
          <a:prstGeom prst="rect">
            <a:avLst/>
          </a:prstGeom>
        </p:spPr>
        <p:txBody>
          <a:bodyPr lIns="0" tIns="0" rIns="0" bIns="0" rtlCol="0" anchor="t">
            <a:spAutoFit/>
          </a:bodyPr>
          <a:lstStyle/>
          <a:p>
            <a:pPr>
              <a:lnSpc>
                <a:spcPts val="7000"/>
              </a:lnSpc>
            </a:pPr>
            <a:r>
              <a:rPr lang="en-US" sz="5000">
                <a:solidFill>
                  <a:srgbClr val="EE2A2F"/>
                </a:solidFill>
                <a:latin typeface="League Spartan" panose="00000800000000000000"/>
              </a:rPr>
              <a:t>THANKS TO OUR MANY SPONSORS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16187738" y="0"/>
            <a:ext cx="4200525" cy="10319068"/>
            <a:chOff x="0" y="0"/>
            <a:chExt cx="406400" cy="998368"/>
          </a:xfrm>
        </p:grpSpPr>
        <p:sp>
          <p:nvSpPr>
            <p:cNvPr id="4" name="Freeform 4"/>
            <p:cNvSpPr/>
            <p:nvPr/>
          </p:nvSpPr>
          <p:spPr>
            <a:xfrm>
              <a:off x="0" y="0"/>
              <a:ext cx="406400" cy="998368"/>
            </a:xfrm>
            <a:custGeom>
              <a:avLst/>
              <a:gdLst/>
              <a:ahLst/>
              <a:cxnLst/>
              <a:rect l="l" t="t" r="r" b="b"/>
              <a:pathLst>
                <a:path w="406400" h="998368">
                  <a:moveTo>
                    <a:pt x="203200" y="0"/>
                  </a:moveTo>
                  <a:lnTo>
                    <a:pt x="203200" y="0"/>
                  </a:lnTo>
                  <a:lnTo>
                    <a:pt x="406400" y="998368"/>
                  </a:lnTo>
                  <a:lnTo>
                    <a:pt x="0" y="998368"/>
                  </a:lnTo>
                  <a:lnTo>
                    <a:pt x="203200" y="0"/>
                  </a:lnTo>
                  <a:close/>
                </a:path>
              </a:pathLst>
            </a:custGeom>
            <a:solidFill>
              <a:srgbClr val="FFCF00"/>
            </a:solidFill>
          </p:spPr>
        </p:sp>
        <p:sp>
          <p:nvSpPr>
            <p:cNvPr id="5" name="TextBox 5"/>
            <p:cNvSpPr txBox="1"/>
            <p:nvPr/>
          </p:nvSpPr>
          <p:spPr>
            <a:xfrm>
              <a:off x="127000" y="-38100"/>
              <a:ext cx="152400" cy="1036468"/>
            </a:xfrm>
            <a:prstGeom prst="rect">
              <a:avLst/>
            </a:prstGeom>
          </p:spPr>
          <p:txBody>
            <a:bodyPr lIns="50800" tIns="50800" rIns="50800" bIns="50800" rtlCol="0" anchor="ctr"/>
            <a:lstStyle/>
            <a:p>
              <a:pPr algn="ctr">
                <a:lnSpc>
                  <a:spcPts val="2660"/>
                </a:lnSpc>
              </a:pPr>
              <a:endParaRPr/>
            </a:p>
          </p:txBody>
        </p:sp>
      </p:grpSp>
      <p:grpSp>
        <p:nvGrpSpPr>
          <p:cNvPr id="6" name="Group 6"/>
          <p:cNvGrpSpPr>
            <a:grpSpLocks noChangeAspect="1"/>
          </p:cNvGrpSpPr>
          <p:nvPr/>
        </p:nvGrpSpPr>
        <p:grpSpPr>
          <a:xfrm>
            <a:off x="10892575" y="0"/>
            <a:ext cx="7395425" cy="4159927"/>
            <a:chOff x="0" y="0"/>
            <a:chExt cx="6089457" cy="3425320"/>
          </a:xfrm>
        </p:grpSpPr>
        <p:sp>
          <p:nvSpPr>
            <p:cNvPr id="7" name="Freeform 7"/>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F8F8F8"/>
            </a:solidFill>
          </p:spPr>
        </p:sp>
        <p:sp>
          <p:nvSpPr>
            <p:cNvPr id="8" name="Freeform 8"/>
            <p:cNvSpPr/>
            <p:nvPr/>
          </p:nvSpPr>
          <p:spPr>
            <a:xfrm>
              <a:off x="0" y="0"/>
              <a:ext cx="6089457" cy="3425320"/>
            </a:xfrm>
            <a:custGeom>
              <a:avLst/>
              <a:gdLst/>
              <a:ahLst/>
              <a:cxnLst/>
              <a:rect l="l" t="t" r="r" b="b"/>
              <a:pathLst>
                <a:path w="6089457" h="3425320">
                  <a:moveTo>
                    <a:pt x="6089457" y="3425320"/>
                  </a:moveTo>
                  <a:lnTo>
                    <a:pt x="6089457" y="0"/>
                  </a:lnTo>
                  <a:lnTo>
                    <a:pt x="0" y="0"/>
                  </a:lnTo>
                  <a:cubicBezTo>
                    <a:pt x="2029819" y="1141773"/>
                    <a:pt x="4059638" y="2283546"/>
                    <a:pt x="6089457" y="3425320"/>
                  </a:cubicBezTo>
                  <a:close/>
                </a:path>
              </a:pathLst>
            </a:custGeom>
            <a:solidFill>
              <a:srgbClr val="000000">
                <a:alpha val="0"/>
              </a:srgbClr>
            </a:solidFill>
            <a:ln w="12700">
              <a:solidFill>
                <a:srgbClr val="000000"/>
              </a:solidFill>
            </a:ln>
          </p:spPr>
        </p:sp>
      </p:grpSp>
      <p:sp>
        <p:nvSpPr>
          <p:cNvPr id="9" name="Freeform 9"/>
          <p:cNvSpPr/>
          <p:nvPr/>
        </p:nvSpPr>
        <p:spPr>
          <a:xfrm>
            <a:off x="10308364" y="16034"/>
            <a:ext cx="7979636" cy="10287000"/>
          </a:xfrm>
          <a:custGeom>
            <a:avLst/>
            <a:gdLst/>
            <a:ahLst/>
            <a:cxnLst/>
            <a:rect l="l" t="t" r="r" b="b"/>
            <a:pathLst>
              <a:path w="7979636" h="10287000">
                <a:moveTo>
                  <a:pt x="0" y="0"/>
                </a:moveTo>
                <a:lnTo>
                  <a:pt x="7979636" y="0"/>
                </a:lnTo>
                <a:lnTo>
                  <a:pt x="7979636" y="10287000"/>
                </a:lnTo>
                <a:lnTo>
                  <a:pt x="0" y="10287000"/>
                </a:lnTo>
                <a:lnTo>
                  <a:pt x="0" y="0"/>
                </a:lnTo>
                <a:close/>
              </a:path>
            </a:pathLst>
          </a:custGeom>
          <a:blipFill>
            <a:blip r:embed="rId3"/>
            <a:stretch>
              <a:fillRect/>
            </a:stretch>
          </a:blipFill>
        </p:spPr>
      </p:sp>
      <p:sp>
        <p:nvSpPr>
          <p:cNvPr id="10" name="Freeform 10"/>
          <p:cNvSpPr/>
          <p:nvPr/>
        </p:nvSpPr>
        <p:spPr>
          <a:xfrm>
            <a:off x="409836" y="493126"/>
            <a:ext cx="8734164" cy="3173675"/>
          </a:xfrm>
          <a:custGeom>
            <a:avLst/>
            <a:gdLst/>
            <a:ahLst/>
            <a:cxnLst/>
            <a:rect l="l" t="t" r="r" b="b"/>
            <a:pathLst>
              <a:path w="8734164" h="3173675">
                <a:moveTo>
                  <a:pt x="0" y="0"/>
                </a:moveTo>
                <a:lnTo>
                  <a:pt x="8734164" y="0"/>
                </a:lnTo>
                <a:lnTo>
                  <a:pt x="8734164" y="3173675"/>
                </a:lnTo>
                <a:lnTo>
                  <a:pt x="0" y="3173675"/>
                </a:lnTo>
                <a:lnTo>
                  <a:pt x="0" y="0"/>
                </a:lnTo>
                <a:close/>
              </a:path>
            </a:pathLst>
          </a:custGeom>
          <a:blipFill>
            <a:blip r:embed="rId4"/>
            <a:stretch>
              <a:fillRect/>
            </a:stretch>
          </a:blipFill>
        </p:spPr>
      </p:sp>
      <p:sp>
        <p:nvSpPr>
          <p:cNvPr id="11" name="Freeform 11"/>
          <p:cNvSpPr/>
          <p:nvPr/>
        </p:nvSpPr>
        <p:spPr>
          <a:xfrm>
            <a:off x="2869418" y="4159927"/>
            <a:ext cx="3814999" cy="3814999"/>
          </a:xfrm>
          <a:custGeom>
            <a:avLst/>
            <a:gdLst/>
            <a:ahLst/>
            <a:cxnLst/>
            <a:rect l="l" t="t" r="r" b="b"/>
            <a:pathLst>
              <a:path w="3814999" h="3814999">
                <a:moveTo>
                  <a:pt x="0" y="0"/>
                </a:moveTo>
                <a:lnTo>
                  <a:pt x="3814999" y="0"/>
                </a:lnTo>
                <a:lnTo>
                  <a:pt x="3814999" y="3814999"/>
                </a:lnTo>
                <a:lnTo>
                  <a:pt x="0" y="3814999"/>
                </a:lnTo>
                <a:lnTo>
                  <a:pt x="0" y="0"/>
                </a:lnTo>
                <a:close/>
              </a:path>
            </a:pathLst>
          </a:custGeom>
          <a:blipFill>
            <a:blip r:embed="rId5"/>
            <a:stretch>
              <a:fillRect/>
            </a:stretch>
          </a:blipFill>
        </p:spPr>
      </p:sp>
      <p:sp>
        <p:nvSpPr>
          <p:cNvPr id="12" name="TextBox 12"/>
          <p:cNvSpPr txBox="1"/>
          <p:nvPr/>
        </p:nvSpPr>
        <p:spPr>
          <a:xfrm>
            <a:off x="1665782" y="8374976"/>
            <a:ext cx="6719775" cy="887095"/>
          </a:xfrm>
          <a:prstGeom prst="rect">
            <a:avLst/>
          </a:prstGeom>
        </p:spPr>
        <p:txBody>
          <a:bodyPr lIns="0" tIns="0" rIns="0" bIns="0" rtlCol="0" anchor="t">
            <a:spAutoFit/>
          </a:bodyPr>
          <a:lstStyle/>
          <a:p>
            <a:pPr algn="ctr">
              <a:lnSpc>
                <a:spcPts val="7280"/>
              </a:lnSpc>
            </a:pPr>
            <a:r>
              <a:rPr lang="en-US" sz="5200">
                <a:solidFill>
                  <a:srgbClr val="000000"/>
                </a:solidFill>
                <a:latin typeface="Canva Sans Bold" panose="020B0803030501040103"/>
              </a:rPr>
              <a:t>scan for programme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a:off x="2943784" y="0"/>
            <a:ext cx="8810920" cy="10287000"/>
            <a:chOff x="0" y="0"/>
            <a:chExt cx="522129" cy="609600"/>
          </a:xfrm>
        </p:grpSpPr>
        <p:sp>
          <p:nvSpPr>
            <p:cNvPr id="3" name="Freeform 3"/>
            <p:cNvSpPr/>
            <p:nvPr/>
          </p:nvSpPr>
          <p:spPr>
            <a:xfrm>
              <a:off x="0" y="0"/>
              <a:ext cx="522129" cy="609600"/>
            </a:xfrm>
            <a:custGeom>
              <a:avLst/>
              <a:gdLst/>
              <a:ahLst/>
              <a:cxnLst/>
              <a:rect l="l" t="t" r="r" b="b"/>
              <a:pathLst>
                <a:path w="522129" h="609600">
                  <a:moveTo>
                    <a:pt x="318929" y="0"/>
                  </a:moveTo>
                  <a:lnTo>
                    <a:pt x="0" y="0"/>
                  </a:lnTo>
                  <a:lnTo>
                    <a:pt x="203200" y="609600"/>
                  </a:lnTo>
                  <a:lnTo>
                    <a:pt x="522129" y="609600"/>
                  </a:lnTo>
                  <a:lnTo>
                    <a:pt x="318929" y="0"/>
                  </a:lnTo>
                  <a:close/>
                </a:path>
              </a:pathLst>
            </a:custGeom>
            <a:solidFill>
              <a:srgbClr val="060820"/>
            </a:solidFill>
          </p:spPr>
        </p:sp>
        <p:sp>
          <p:nvSpPr>
            <p:cNvPr id="4" name="TextBox 4"/>
            <p:cNvSpPr txBox="1"/>
            <p:nvPr/>
          </p:nvSpPr>
          <p:spPr>
            <a:xfrm>
              <a:off x="101600" y="-38100"/>
              <a:ext cx="318929"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10187495" y="8180132"/>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792666" y="6595770"/>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rot="-10800000">
            <a:off x="-477883" y="-3082302"/>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rot="-10800000">
            <a:off x="-1506583" y="-1830267"/>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2294585" y="5348715"/>
            <a:ext cx="4775525" cy="4589697"/>
          </a:xfrm>
          <a:custGeom>
            <a:avLst/>
            <a:gdLst/>
            <a:ahLst/>
            <a:cxnLst/>
            <a:rect l="l" t="t" r="r" b="b"/>
            <a:pathLst>
              <a:path w="4775525" h="4589697">
                <a:moveTo>
                  <a:pt x="0" y="0"/>
                </a:moveTo>
                <a:lnTo>
                  <a:pt x="4775525" y="0"/>
                </a:lnTo>
                <a:lnTo>
                  <a:pt x="4775525" y="4589697"/>
                </a:lnTo>
                <a:lnTo>
                  <a:pt x="0" y="4589697"/>
                </a:lnTo>
                <a:lnTo>
                  <a:pt x="0" y="0"/>
                </a:lnTo>
                <a:close/>
              </a:path>
            </a:pathLst>
          </a:custGeom>
          <a:blipFill>
            <a:blip r:embed="rId2"/>
            <a:stretch>
              <a:fillRect/>
            </a:stretch>
          </a:blipFill>
        </p:spPr>
      </p:sp>
      <p:sp>
        <p:nvSpPr>
          <p:cNvPr id="18" name="Freeform 18"/>
          <p:cNvSpPr/>
          <p:nvPr/>
        </p:nvSpPr>
        <p:spPr>
          <a:xfrm>
            <a:off x="11248621" y="1259767"/>
            <a:ext cx="6511145" cy="6511145"/>
          </a:xfrm>
          <a:custGeom>
            <a:avLst/>
            <a:gdLst/>
            <a:ahLst/>
            <a:cxnLst/>
            <a:rect l="l" t="t" r="r" b="b"/>
            <a:pathLst>
              <a:path w="6511145" h="6511145">
                <a:moveTo>
                  <a:pt x="0" y="0"/>
                </a:moveTo>
                <a:lnTo>
                  <a:pt x="6511145" y="0"/>
                </a:lnTo>
                <a:lnTo>
                  <a:pt x="6511145" y="6511145"/>
                </a:lnTo>
                <a:lnTo>
                  <a:pt x="0" y="6511145"/>
                </a:lnTo>
                <a:lnTo>
                  <a:pt x="0" y="0"/>
                </a:lnTo>
                <a:close/>
              </a:path>
            </a:pathLst>
          </a:custGeom>
          <a:blipFill>
            <a:blip r:embed="rId3"/>
            <a:stretch>
              <a:fillRect/>
            </a:stretch>
          </a:blipFill>
        </p:spPr>
      </p:sp>
      <p:sp>
        <p:nvSpPr>
          <p:cNvPr id="19" name="TextBox 19"/>
          <p:cNvSpPr txBox="1"/>
          <p:nvPr/>
        </p:nvSpPr>
        <p:spPr>
          <a:xfrm>
            <a:off x="1028700" y="2921849"/>
            <a:ext cx="10726005" cy="854030"/>
          </a:xfrm>
          <a:prstGeom prst="rect">
            <a:avLst/>
          </a:prstGeom>
        </p:spPr>
        <p:txBody>
          <a:bodyPr lIns="0" tIns="0" rIns="0" bIns="0" rtlCol="0" anchor="t">
            <a:spAutoFit/>
          </a:bodyPr>
          <a:lstStyle/>
          <a:p>
            <a:pPr>
              <a:lnSpc>
                <a:spcPts val="7000"/>
              </a:lnSpc>
            </a:pPr>
            <a:r>
              <a:rPr lang="en-US" sz="5000">
                <a:solidFill>
                  <a:srgbClr val="EC1F25"/>
                </a:solidFill>
                <a:latin typeface="League Spartan" panose="00000800000000000000"/>
              </a:rPr>
              <a:t>PROGRAMME</a:t>
            </a:r>
          </a:p>
        </p:txBody>
      </p:sp>
      <p:sp>
        <p:nvSpPr>
          <p:cNvPr id="20" name="TextBox 20"/>
          <p:cNvSpPr txBox="1"/>
          <p:nvPr/>
        </p:nvSpPr>
        <p:spPr>
          <a:xfrm>
            <a:off x="1028700" y="4114801"/>
            <a:ext cx="9331489" cy="1110233"/>
          </a:xfrm>
          <a:prstGeom prst="rect">
            <a:avLst/>
          </a:prstGeom>
        </p:spPr>
        <p:txBody>
          <a:bodyPr lIns="0" tIns="0" rIns="0" bIns="0" rtlCol="0" anchor="t">
            <a:spAutoFit/>
          </a:bodyPr>
          <a:lstStyle/>
          <a:p>
            <a:pPr>
              <a:lnSpc>
                <a:spcPts val="4490"/>
              </a:lnSpc>
            </a:pPr>
            <a:r>
              <a:rPr lang="en-US" sz="3400">
                <a:solidFill>
                  <a:srgbClr val="FFFFFF"/>
                </a:solidFill>
                <a:latin typeface="Montserrat Classic" panose="00000500000000000000"/>
              </a:rPr>
              <a:t>Today’s programme can be found online at www.imta.ie or by scanning the QR Code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96143" y="0"/>
            <a:ext cx="14695714" cy="10287000"/>
          </a:xfrm>
          <a:custGeom>
            <a:avLst/>
            <a:gdLst/>
            <a:ahLst/>
            <a:cxnLst/>
            <a:rect l="l" t="t" r="r" b="b"/>
            <a:pathLst>
              <a:path w="14695714" h="10287000">
                <a:moveTo>
                  <a:pt x="0" y="0"/>
                </a:moveTo>
                <a:lnTo>
                  <a:pt x="14695714" y="0"/>
                </a:lnTo>
                <a:lnTo>
                  <a:pt x="14695714" y="10287000"/>
                </a:lnTo>
                <a:lnTo>
                  <a:pt x="0" y="10287000"/>
                </a:lnTo>
                <a:lnTo>
                  <a:pt x="0" y="0"/>
                </a:lnTo>
                <a:close/>
              </a:path>
            </a:pathLst>
          </a:custGeom>
          <a:blipFill>
            <a:blip r:embed="rId2"/>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rot="-10800000">
            <a:off x="-477883" y="-3082302"/>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rot="-10800000">
            <a:off x="-1506583" y="-1830267"/>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9" name="Group 9"/>
          <p:cNvGrpSpPr/>
          <p:nvPr/>
        </p:nvGrpSpPr>
        <p:grpSpPr>
          <a:xfrm>
            <a:off x="15847612" y="8812769"/>
            <a:ext cx="3013166" cy="4664918"/>
            <a:chOff x="0" y="0"/>
            <a:chExt cx="812800" cy="1258359"/>
          </a:xfrm>
        </p:grpSpPr>
        <p:sp>
          <p:nvSpPr>
            <p:cNvPr id="10" name="Freeform 10"/>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1" name="TextBox 11"/>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2" name="Group 12"/>
          <p:cNvGrpSpPr/>
          <p:nvPr/>
        </p:nvGrpSpPr>
        <p:grpSpPr>
          <a:xfrm>
            <a:off x="16876312" y="7560734"/>
            <a:ext cx="3013166" cy="4664918"/>
            <a:chOff x="0" y="0"/>
            <a:chExt cx="812800" cy="1258359"/>
          </a:xfrm>
        </p:grpSpPr>
        <p:sp>
          <p:nvSpPr>
            <p:cNvPr id="13" name="Freeform 13"/>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4" name="TextBox 14"/>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5" name="Freeform 15"/>
          <p:cNvSpPr/>
          <p:nvPr/>
        </p:nvSpPr>
        <p:spPr>
          <a:xfrm>
            <a:off x="5633018" y="1368583"/>
            <a:ext cx="6511145" cy="6511145"/>
          </a:xfrm>
          <a:custGeom>
            <a:avLst/>
            <a:gdLst/>
            <a:ahLst/>
            <a:cxnLst/>
            <a:rect l="l" t="t" r="r" b="b"/>
            <a:pathLst>
              <a:path w="6511145" h="6511145">
                <a:moveTo>
                  <a:pt x="0" y="0"/>
                </a:moveTo>
                <a:lnTo>
                  <a:pt x="6511145" y="0"/>
                </a:lnTo>
                <a:lnTo>
                  <a:pt x="6511145" y="6511144"/>
                </a:lnTo>
                <a:lnTo>
                  <a:pt x="0" y="6511144"/>
                </a:lnTo>
                <a:lnTo>
                  <a:pt x="0" y="0"/>
                </a:lnTo>
                <a:close/>
              </a:path>
            </a:pathLst>
          </a:custGeom>
          <a:blipFill>
            <a:blip r:embed="rId3"/>
            <a:stretch>
              <a:fillRect/>
            </a:stretch>
          </a:blipFill>
        </p:spPr>
      </p:sp>
      <p:sp>
        <p:nvSpPr>
          <p:cNvPr id="16" name="Freeform 16"/>
          <p:cNvSpPr/>
          <p:nvPr/>
        </p:nvSpPr>
        <p:spPr>
          <a:xfrm>
            <a:off x="14881793" y="0"/>
            <a:ext cx="3406207" cy="3273663"/>
          </a:xfrm>
          <a:custGeom>
            <a:avLst/>
            <a:gdLst/>
            <a:ahLst/>
            <a:cxnLst/>
            <a:rect l="l" t="t" r="r" b="b"/>
            <a:pathLst>
              <a:path w="3406207" h="3273663">
                <a:moveTo>
                  <a:pt x="0" y="0"/>
                </a:moveTo>
                <a:lnTo>
                  <a:pt x="3406207" y="0"/>
                </a:lnTo>
                <a:lnTo>
                  <a:pt x="3406207" y="3273663"/>
                </a:lnTo>
                <a:lnTo>
                  <a:pt x="0" y="3273663"/>
                </a:lnTo>
                <a:lnTo>
                  <a:pt x="0" y="0"/>
                </a:lnTo>
                <a:close/>
              </a:path>
            </a:pathLst>
          </a:custGeom>
          <a:blipFill>
            <a:blip r:embed="rId4"/>
            <a:stretch>
              <a:fillRect/>
            </a:stretch>
          </a:blipFill>
        </p:spPr>
      </p:sp>
      <p:sp>
        <p:nvSpPr>
          <p:cNvPr id="17" name="TextBox 17"/>
          <p:cNvSpPr txBox="1"/>
          <p:nvPr/>
        </p:nvSpPr>
        <p:spPr>
          <a:xfrm>
            <a:off x="5633018" y="8321596"/>
            <a:ext cx="6587579" cy="887095"/>
          </a:xfrm>
          <a:prstGeom prst="rect">
            <a:avLst/>
          </a:prstGeom>
        </p:spPr>
        <p:txBody>
          <a:bodyPr lIns="0" tIns="0" rIns="0" bIns="0" rtlCol="0" anchor="t">
            <a:spAutoFit/>
          </a:bodyPr>
          <a:lstStyle/>
          <a:p>
            <a:pPr algn="ctr">
              <a:lnSpc>
                <a:spcPts val="7280"/>
              </a:lnSpc>
            </a:pPr>
            <a:r>
              <a:rPr lang="en-US" sz="5200">
                <a:solidFill>
                  <a:srgbClr val="FFFFFF"/>
                </a:solidFill>
                <a:latin typeface="Canva Sans Bold" panose="020B0803030501040103"/>
              </a:rPr>
              <a:t>Scan for Programme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550096" y="412473"/>
            <a:ext cx="17180701" cy="4818169"/>
            <a:chOff x="0" y="0"/>
            <a:chExt cx="22907601" cy="6424226"/>
          </a:xfrm>
        </p:grpSpPr>
        <p:pic>
          <p:nvPicPr>
            <p:cNvPr id="4" name="Picture 4"/>
            <p:cNvPicPr>
              <a:picLocks noChangeAspect="1"/>
            </p:cNvPicPr>
            <p:nvPr/>
          </p:nvPicPr>
          <p:blipFill>
            <a:blip r:embed="rId3"/>
            <a:srcRect l="2752" r="2752"/>
            <a:stretch>
              <a:fillRect/>
            </a:stretch>
          </p:blipFill>
          <p:spPr>
            <a:xfrm>
              <a:off x="0" y="0"/>
              <a:ext cx="22907601" cy="6424226"/>
            </a:xfrm>
            <a:prstGeom prst="rect">
              <a:avLst/>
            </a:prstGeom>
          </p:spPr>
        </p:pic>
      </p:grpSp>
      <p:grpSp>
        <p:nvGrpSpPr>
          <p:cNvPr id="5" name="Group 5"/>
          <p:cNvGrpSpPr/>
          <p:nvPr/>
        </p:nvGrpSpPr>
        <p:grpSpPr>
          <a:xfrm>
            <a:off x="894467" y="5729763"/>
            <a:ext cx="997543" cy="1160777"/>
            <a:chOff x="0" y="0"/>
            <a:chExt cx="698500" cy="812800"/>
          </a:xfrm>
        </p:grpSpPr>
        <p:sp>
          <p:nvSpPr>
            <p:cNvPr id="6" name="Freeform 6"/>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CF00"/>
            </a:solidFill>
          </p:spPr>
        </p:sp>
        <p:sp>
          <p:nvSpPr>
            <p:cNvPr id="7" name="TextBox 7"/>
            <p:cNvSpPr txBox="1"/>
            <p:nvPr/>
          </p:nvSpPr>
          <p:spPr>
            <a:xfrm>
              <a:off x="0" y="101600"/>
              <a:ext cx="698500" cy="571500"/>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94467" y="7147715"/>
            <a:ext cx="997543" cy="1160777"/>
            <a:chOff x="0" y="0"/>
            <a:chExt cx="698500" cy="812800"/>
          </a:xfrm>
        </p:grpSpPr>
        <p:sp>
          <p:nvSpPr>
            <p:cNvPr id="9" name="Freeform 9"/>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CF00"/>
            </a:solidFill>
          </p:spPr>
        </p:sp>
        <p:sp>
          <p:nvSpPr>
            <p:cNvPr id="10" name="TextBox 10"/>
            <p:cNvSpPr txBox="1"/>
            <p:nvPr/>
          </p:nvSpPr>
          <p:spPr>
            <a:xfrm>
              <a:off x="0" y="101600"/>
              <a:ext cx="698500" cy="571500"/>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a:off x="894467" y="8565667"/>
            <a:ext cx="997543" cy="1160777"/>
            <a:chOff x="0" y="0"/>
            <a:chExt cx="698500" cy="812800"/>
          </a:xfrm>
        </p:grpSpPr>
        <p:sp>
          <p:nvSpPr>
            <p:cNvPr id="12" name="Freeform 12"/>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CF00"/>
            </a:solidFill>
          </p:spPr>
        </p:sp>
        <p:sp>
          <p:nvSpPr>
            <p:cNvPr id="13" name="TextBox 13"/>
            <p:cNvSpPr txBox="1"/>
            <p:nvPr/>
          </p:nvSpPr>
          <p:spPr>
            <a:xfrm>
              <a:off x="0" y="101600"/>
              <a:ext cx="698500" cy="571500"/>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a:off x="9779549" y="5729763"/>
            <a:ext cx="997543" cy="1160777"/>
            <a:chOff x="0" y="0"/>
            <a:chExt cx="698500" cy="812800"/>
          </a:xfrm>
        </p:grpSpPr>
        <p:sp>
          <p:nvSpPr>
            <p:cNvPr id="15" name="Freeform 15"/>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CF00"/>
            </a:solidFill>
          </p:spPr>
        </p:sp>
        <p:sp>
          <p:nvSpPr>
            <p:cNvPr id="16" name="TextBox 16"/>
            <p:cNvSpPr txBox="1"/>
            <p:nvPr/>
          </p:nvSpPr>
          <p:spPr>
            <a:xfrm>
              <a:off x="0" y="101600"/>
              <a:ext cx="698500" cy="571500"/>
            </a:xfrm>
            <a:prstGeom prst="rect">
              <a:avLst/>
            </a:prstGeom>
          </p:spPr>
          <p:txBody>
            <a:bodyPr lIns="50800" tIns="50800" rIns="50800" bIns="50800" rtlCol="0" anchor="ctr"/>
            <a:lstStyle/>
            <a:p>
              <a:pPr algn="ctr">
                <a:lnSpc>
                  <a:spcPts val="2660"/>
                </a:lnSpc>
              </a:pPr>
              <a:endParaRPr/>
            </a:p>
          </p:txBody>
        </p:sp>
      </p:grpSp>
      <p:grpSp>
        <p:nvGrpSpPr>
          <p:cNvPr id="17" name="Group 17"/>
          <p:cNvGrpSpPr/>
          <p:nvPr/>
        </p:nvGrpSpPr>
        <p:grpSpPr>
          <a:xfrm>
            <a:off x="9779549" y="7147715"/>
            <a:ext cx="997543" cy="1160777"/>
            <a:chOff x="0" y="0"/>
            <a:chExt cx="698500" cy="812800"/>
          </a:xfrm>
        </p:grpSpPr>
        <p:sp>
          <p:nvSpPr>
            <p:cNvPr id="18" name="Freeform 18"/>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CF00"/>
            </a:solidFill>
          </p:spPr>
        </p:sp>
        <p:sp>
          <p:nvSpPr>
            <p:cNvPr id="19" name="TextBox 19"/>
            <p:cNvSpPr txBox="1"/>
            <p:nvPr/>
          </p:nvSpPr>
          <p:spPr>
            <a:xfrm>
              <a:off x="0" y="101600"/>
              <a:ext cx="698500" cy="571500"/>
            </a:xfrm>
            <a:prstGeom prst="rect">
              <a:avLst/>
            </a:prstGeom>
          </p:spPr>
          <p:txBody>
            <a:bodyPr lIns="50800" tIns="50800" rIns="50800" bIns="50800" rtlCol="0" anchor="ctr"/>
            <a:lstStyle/>
            <a:p>
              <a:pPr algn="ctr">
                <a:lnSpc>
                  <a:spcPts val="2660"/>
                </a:lnSpc>
              </a:pPr>
              <a:endParaRPr/>
            </a:p>
          </p:txBody>
        </p:sp>
      </p:grpSp>
      <p:grpSp>
        <p:nvGrpSpPr>
          <p:cNvPr id="20" name="Group 20"/>
          <p:cNvGrpSpPr/>
          <p:nvPr/>
        </p:nvGrpSpPr>
        <p:grpSpPr>
          <a:xfrm>
            <a:off x="9808112" y="8565667"/>
            <a:ext cx="997543" cy="1160777"/>
            <a:chOff x="0" y="0"/>
            <a:chExt cx="698500" cy="812800"/>
          </a:xfrm>
        </p:grpSpPr>
        <p:sp>
          <p:nvSpPr>
            <p:cNvPr id="21" name="Freeform 21"/>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CF00"/>
            </a:solidFill>
          </p:spPr>
        </p:sp>
        <p:sp>
          <p:nvSpPr>
            <p:cNvPr id="22" name="TextBox 22"/>
            <p:cNvSpPr txBox="1"/>
            <p:nvPr/>
          </p:nvSpPr>
          <p:spPr>
            <a:xfrm>
              <a:off x="0" y="101600"/>
              <a:ext cx="698500" cy="571500"/>
            </a:xfrm>
            <a:prstGeom prst="rect">
              <a:avLst/>
            </a:prstGeom>
          </p:spPr>
          <p:txBody>
            <a:bodyPr lIns="50800" tIns="50800" rIns="50800" bIns="50800" rtlCol="0" anchor="ctr"/>
            <a:lstStyle/>
            <a:p>
              <a:pPr algn="ctr">
                <a:lnSpc>
                  <a:spcPts val="2660"/>
                </a:lnSpc>
              </a:pPr>
              <a:endParaRPr/>
            </a:p>
          </p:txBody>
        </p:sp>
      </p:grpSp>
      <p:sp>
        <p:nvSpPr>
          <p:cNvPr id="23" name="TextBox 23"/>
          <p:cNvSpPr txBox="1"/>
          <p:nvPr/>
        </p:nvSpPr>
        <p:spPr>
          <a:xfrm>
            <a:off x="593926" y="5966737"/>
            <a:ext cx="1598623" cy="621156"/>
          </a:xfrm>
          <a:prstGeom prst="rect">
            <a:avLst/>
          </a:prstGeom>
        </p:spPr>
        <p:txBody>
          <a:bodyPr lIns="0" tIns="0" rIns="0" bIns="0" rtlCol="0" anchor="t">
            <a:spAutoFit/>
          </a:bodyPr>
          <a:lstStyle/>
          <a:p>
            <a:pPr algn="ctr">
              <a:lnSpc>
                <a:spcPts val="5140"/>
              </a:lnSpc>
            </a:pPr>
            <a:r>
              <a:rPr lang="en-US" sz="3670" spc="-128">
                <a:solidFill>
                  <a:srgbClr val="000000"/>
                </a:solidFill>
                <a:latin typeface="Montserrat Ultra-Bold" panose="00000900000000000000"/>
              </a:rPr>
              <a:t>01</a:t>
            </a:r>
          </a:p>
        </p:txBody>
      </p:sp>
      <p:sp>
        <p:nvSpPr>
          <p:cNvPr id="24" name="TextBox 24"/>
          <p:cNvSpPr txBox="1"/>
          <p:nvPr/>
        </p:nvSpPr>
        <p:spPr>
          <a:xfrm>
            <a:off x="2083719" y="5672613"/>
            <a:ext cx="6598915" cy="537844"/>
          </a:xfrm>
          <a:prstGeom prst="rect">
            <a:avLst/>
          </a:prstGeom>
        </p:spPr>
        <p:txBody>
          <a:bodyPr lIns="0" tIns="0" rIns="0" bIns="0" rtlCol="0" anchor="t">
            <a:spAutoFit/>
          </a:bodyPr>
          <a:lstStyle/>
          <a:p>
            <a:pPr>
              <a:lnSpc>
                <a:spcPts val="4480"/>
              </a:lnSpc>
            </a:pPr>
            <a:r>
              <a:rPr lang="en-US" sz="3200" spc="-112">
                <a:solidFill>
                  <a:srgbClr val="000000"/>
                </a:solidFill>
                <a:latin typeface="Montserrat Classic Bold" panose="00000800000000000000"/>
              </a:rPr>
              <a:t>PROGRAMME</a:t>
            </a:r>
          </a:p>
        </p:txBody>
      </p:sp>
      <p:sp>
        <p:nvSpPr>
          <p:cNvPr id="25" name="TextBox 25"/>
          <p:cNvSpPr txBox="1"/>
          <p:nvPr/>
        </p:nvSpPr>
        <p:spPr>
          <a:xfrm>
            <a:off x="2083719" y="6162832"/>
            <a:ext cx="6598915" cy="727708"/>
          </a:xfrm>
          <a:prstGeom prst="rect">
            <a:avLst/>
          </a:prstGeom>
        </p:spPr>
        <p:txBody>
          <a:bodyPr lIns="0" tIns="0" rIns="0" bIns="0" rtlCol="0" anchor="t">
            <a:spAutoFit/>
          </a:bodyPr>
          <a:lstStyle/>
          <a:p>
            <a:pPr>
              <a:lnSpc>
                <a:spcPts val="2940"/>
              </a:lnSpc>
            </a:pPr>
            <a:r>
              <a:rPr lang="en-US" sz="2100" spc="-73">
                <a:solidFill>
                  <a:srgbClr val="000000"/>
                </a:solidFill>
                <a:latin typeface="Montserrat Classic" panose="00000500000000000000"/>
              </a:rPr>
              <a:t>Your programme is digital. Please scan QR code or go to www.imta.com throughout the day</a:t>
            </a:r>
          </a:p>
        </p:txBody>
      </p:sp>
      <p:sp>
        <p:nvSpPr>
          <p:cNvPr id="26" name="TextBox 26"/>
          <p:cNvSpPr txBox="1"/>
          <p:nvPr/>
        </p:nvSpPr>
        <p:spPr>
          <a:xfrm>
            <a:off x="2097276" y="7090565"/>
            <a:ext cx="6598915" cy="537844"/>
          </a:xfrm>
          <a:prstGeom prst="rect">
            <a:avLst/>
          </a:prstGeom>
        </p:spPr>
        <p:txBody>
          <a:bodyPr lIns="0" tIns="0" rIns="0" bIns="0" rtlCol="0" anchor="t">
            <a:spAutoFit/>
          </a:bodyPr>
          <a:lstStyle/>
          <a:p>
            <a:pPr>
              <a:lnSpc>
                <a:spcPts val="4480"/>
              </a:lnSpc>
            </a:pPr>
            <a:r>
              <a:rPr lang="en-US" sz="3200" spc="-112">
                <a:solidFill>
                  <a:srgbClr val="000000"/>
                </a:solidFill>
                <a:latin typeface="Montserrat Classic Bold" panose="00000800000000000000"/>
              </a:rPr>
              <a:t>SPEAKERS</a:t>
            </a:r>
          </a:p>
        </p:txBody>
      </p:sp>
      <p:sp>
        <p:nvSpPr>
          <p:cNvPr id="27" name="TextBox 27"/>
          <p:cNvSpPr txBox="1"/>
          <p:nvPr/>
        </p:nvSpPr>
        <p:spPr>
          <a:xfrm>
            <a:off x="2097276" y="7580784"/>
            <a:ext cx="6598915" cy="727708"/>
          </a:xfrm>
          <a:prstGeom prst="rect">
            <a:avLst/>
          </a:prstGeom>
        </p:spPr>
        <p:txBody>
          <a:bodyPr lIns="0" tIns="0" rIns="0" bIns="0" rtlCol="0" anchor="t">
            <a:spAutoFit/>
          </a:bodyPr>
          <a:lstStyle/>
          <a:p>
            <a:pPr>
              <a:lnSpc>
                <a:spcPts val="2940"/>
              </a:lnSpc>
            </a:pPr>
            <a:r>
              <a:rPr lang="en-US" sz="2100" spc="-73">
                <a:solidFill>
                  <a:srgbClr val="000000"/>
                </a:solidFill>
                <a:latin typeface="Montserrat Classic" panose="00000500000000000000"/>
              </a:rPr>
              <a:t>Talks will start on time. Please help by getting to each talk quickly. </a:t>
            </a:r>
          </a:p>
        </p:txBody>
      </p:sp>
      <p:sp>
        <p:nvSpPr>
          <p:cNvPr id="28" name="TextBox 28"/>
          <p:cNvSpPr txBox="1"/>
          <p:nvPr/>
        </p:nvSpPr>
        <p:spPr>
          <a:xfrm>
            <a:off x="2068713" y="8508517"/>
            <a:ext cx="6598915" cy="537844"/>
          </a:xfrm>
          <a:prstGeom prst="rect">
            <a:avLst/>
          </a:prstGeom>
        </p:spPr>
        <p:txBody>
          <a:bodyPr lIns="0" tIns="0" rIns="0" bIns="0" rtlCol="0" anchor="t">
            <a:spAutoFit/>
          </a:bodyPr>
          <a:lstStyle/>
          <a:p>
            <a:pPr>
              <a:lnSpc>
                <a:spcPts val="4480"/>
              </a:lnSpc>
            </a:pPr>
            <a:r>
              <a:rPr lang="en-US" sz="3200" spc="-112">
                <a:solidFill>
                  <a:srgbClr val="000000"/>
                </a:solidFill>
                <a:latin typeface="Montserrat Classic Bold" panose="00000800000000000000"/>
              </a:rPr>
              <a:t>REFRESHMENTS</a:t>
            </a:r>
          </a:p>
        </p:txBody>
      </p:sp>
      <p:sp>
        <p:nvSpPr>
          <p:cNvPr id="29" name="TextBox 29"/>
          <p:cNvSpPr txBox="1"/>
          <p:nvPr/>
        </p:nvSpPr>
        <p:spPr>
          <a:xfrm>
            <a:off x="2068713" y="8998736"/>
            <a:ext cx="6598915" cy="727708"/>
          </a:xfrm>
          <a:prstGeom prst="rect">
            <a:avLst/>
          </a:prstGeom>
        </p:spPr>
        <p:txBody>
          <a:bodyPr lIns="0" tIns="0" rIns="0" bIns="0" rtlCol="0" anchor="t">
            <a:spAutoFit/>
          </a:bodyPr>
          <a:lstStyle/>
          <a:p>
            <a:pPr>
              <a:lnSpc>
                <a:spcPts val="2940"/>
              </a:lnSpc>
            </a:pPr>
            <a:r>
              <a:rPr lang="en-US" sz="2100" spc="-73">
                <a:solidFill>
                  <a:srgbClr val="000000"/>
                </a:solidFill>
                <a:latin typeface="Montserrat Classic" panose="00000500000000000000"/>
              </a:rPr>
              <a:t>Tea/Coffee will be served both upstairs and downstairs</a:t>
            </a:r>
          </a:p>
        </p:txBody>
      </p:sp>
      <p:sp>
        <p:nvSpPr>
          <p:cNvPr id="30" name="TextBox 30"/>
          <p:cNvSpPr txBox="1"/>
          <p:nvPr/>
        </p:nvSpPr>
        <p:spPr>
          <a:xfrm>
            <a:off x="10925232" y="5672613"/>
            <a:ext cx="6598915" cy="537844"/>
          </a:xfrm>
          <a:prstGeom prst="rect">
            <a:avLst/>
          </a:prstGeom>
        </p:spPr>
        <p:txBody>
          <a:bodyPr lIns="0" tIns="0" rIns="0" bIns="0" rtlCol="0" anchor="t">
            <a:spAutoFit/>
          </a:bodyPr>
          <a:lstStyle/>
          <a:p>
            <a:pPr>
              <a:lnSpc>
                <a:spcPts val="4480"/>
              </a:lnSpc>
            </a:pPr>
            <a:r>
              <a:rPr lang="en-US" sz="3200" spc="-112">
                <a:solidFill>
                  <a:srgbClr val="000000"/>
                </a:solidFill>
                <a:latin typeface="Montserrat Classic Bold" panose="00000800000000000000"/>
              </a:rPr>
              <a:t>LUNCH</a:t>
            </a:r>
          </a:p>
        </p:txBody>
      </p:sp>
      <p:sp>
        <p:nvSpPr>
          <p:cNvPr id="31" name="TextBox 31"/>
          <p:cNvSpPr txBox="1"/>
          <p:nvPr/>
        </p:nvSpPr>
        <p:spPr>
          <a:xfrm>
            <a:off x="10925232" y="6162832"/>
            <a:ext cx="6598915" cy="727708"/>
          </a:xfrm>
          <a:prstGeom prst="rect">
            <a:avLst/>
          </a:prstGeom>
        </p:spPr>
        <p:txBody>
          <a:bodyPr lIns="0" tIns="0" rIns="0" bIns="0" rtlCol="0" anchor="t">
            <a:spAutoFit/>
          </a:bodyPr>
          <a:lstStyle/>
          <a:p>
            <a:pPr>
              <a:lnSpc>
                <a:spcPts val="2940"/>
              </a:lnSpc>
            </a:pPr>
            <a:r>
              <a:rPr lang="en-US" sz="2100" spc="-73">
                <a:solidFill>
                  <a:srgbClr val="000000"/>
                </a:solidFill>
                <a:latin typeface="Montserrat Classic" panose="00000500000000000000"/>
              </a:rPr>
              <a:t>Lunch is served in the Phoenix Restaurant. Helpers will be on hand to direct you. </a:t>
            </a:r>
          </a:p>
        </p:txBody>
      </p:sp>
      <p:sp>
        <p:nvSpPr>
          <p:cNvPr id="32" name="TextBox 32"/>
          <p:cNvSpPr txBox="1"/>
          <p:nvPr/>
        </p:nvSpPr>
        <p:spPr>
          <a:xfrm>
            <a:off x="593926" y="7384689"/>
            <a:ext cx="1598623" cy="621156"/>
          </a:xfrm>
          <a:prstGeom prst="rect">
            <a:avLst/>
          </a:prstGeom>
        </p:spPr>
        <p:txBody>
          <a:bodyPr lIns="0" tIns="0" rIns="0" bIns="0" rtlCol="0" anchor="t">
            <a:spAutoFit/>
          </a:bodyPr>
          <a:lstStyle/>
          <a:p>
            <a:pPr algn="ctr">
              <a:lnSpc>
                <a:spcPts val="5140"/>
              </a:lnSpc>
            </a:pPr>
            <a:r>
              <a:rPr lang="en-US" sz="3670" spc="-128">
                <a:solidFill>
                  <a:srgbClr val="000000"/>
                </a:solidFill>
                <a:latin typeface="Montserrat Ultra-Bold" panose="00000900000000000000"/>
              </a:rPr>
              <a:t>02</a:t>
            </a:r>
          </a:p>
        </p:txBody>
      </p:sp>
      <p:sp>
        <p:nvSpPr>
          <p:cNvPr id="33" name="TextBox 33"/>
          <p:cNvSpPr txBox="1"/>
          <p:nvPr/>
        </p:nvSpPr>
        <p:spPr>
          <a:xfrm>
            <a:off x="593926" y="8802640"/>
            <a:ext cx="1598623" cy="621156"/>
          </a:xfrm>
          <a:prstGeom prst="rect">
            <a:avLst/>
          </a:prstGeom>
        </p:spPr>
        <p:txBody>
          <a:bodyPr lIns="0" tIns="0" rIns="0" bIns="0" rtlCol="0" anchor="t">
            <a:spAutoFit/>
          </a:bodyPr>
          <a:lstStyle/>
          <a:p>
            <a:pPr algn="ctr">
              <a:lnSpc>
                <a:spcPts val="5140"/>
              </a:lnSpc>
            </a:pPr>
            <a:r>
              <a:rPr lang="en-US" sz="3670" spc="-128">
                <a:solidFill>
                  <a:srgbClr val="000000"/>
                </a:solidFill>
                <a:latin typeface="Montserrat Ultra-Bold" panose="00000900000000000000"/>
              </a:rPr>
              <a:t>03</a:t>
            </a:r>
          </a:p>
        </p:txBody>
      </p:sp>
      <p:sp>
        <p:nvSpPr>
          <p:cNvPr id="34" name="TextBox 34"/>
          <p:cNvSpPr txBox="1"/>
          <p:nvPr/>
        </p:nvSpPr>
        <p:spPr>
          <a:xfrm>
            <a:off x="9479009" y="5966737"/>
            <a:ext cx="1598623" cy="621156"/>
          </a:xfrm>
          <a:prstGeom prst="rect">
            <a:avLst/>
          </a:prstGeom>
        </p:spPr>
        <p:txBody>
          <a:bodyPr lIns="0" tIns="0" rIns="0" bIns="0" rtlCol="0" anchor="t">
            <a:spAutoFit/>
          </a:bodyPr>
          <a:lstStyle/>
          <a:p>
            <a:pPr algn="ctr">
              <a:lnSpc>
                <a:spcPts val="5140"/>
              </a:lnSpc>
            </a:pPr>
            <a:r>
              <a:rPr lang="en-US" sz="3670" spc="-128">
                <a:solidFill>
                  <a:srgbClr val="000000"/>
                </a:solidFill>
                <a:latin typeface="Montserrat Ultra-Bold" panose="00000900000000000000"/>
              </a:rPr>
              <a:t>04</a:t>
            </a:r>
          </a:p>
        </p:txBody>
      </p:sp>
      <p:sp>
        <p:nvSpPr>
          <p:cNvPr id="35" name="TextBox 35"/>
          <p:cNvSpPr txBox="1"/>
          <p:nvPr/>
        </p:nvSpPr>
        <p:spPr>
          <a:xfrm>
            <a:off x="10925232" y="7090565"/>
            <a:ext cx="6598915" cy="537844"/>
          </a:xfrm>
          <a:prstGeom prst="rect">
            <a:avLst/>
          </a:prstGeom>
        </p:spPr>
        <p:txBody>
          <a:bodyPr lIns="0" tIns="0" rIns="0" bIns="0" rtlCol="0" anchor="t">
            <a:spAutoFit/>
          </a:bodyPr>
          <a:lstStyle/>
          <a:p>
            <a:pPr>
              <a:lnSpc>
                <a:spcPts val="4480"/>
              </a:lnSpc>
            </a:pPr>
            <a:r>
              <a:rPr lang="en-US" sz="3200" spc="-112">
                <a:solidFill>
                  <a:srgbClr val="000000"/>
                </a:solidFill>
                <a:latin typeface="Montserrat Classic Bold" panose="00000800000000000000"/>
              </a:rPr>
              <a:t>EVALUATION/CERTIFICATE</a:t>
            </a:r>
          </a:p>
        </p:txBody>
      </p:sp>
      <p:sp>
        <p:nvSpPr>
          <p:cNvPr id="36" name="TextBox 36"/>
          <p:cNvSpPr txBox="1"/>
          <p:nvPr/>
        </p:nvSpPr>
        <p:spPr>
          <a:xfrm>
            <a:off x="10925232" y="7580784"/>
            <a:ext cx="6598915" cy="727708"/>
          </a:xfrm>
          <a:prstGeom prst="rect">
            <a:avLst/>
          </a:prstGeom>
        </p:spPr>
        <p:txBody>
          <a:bodyPr lIns="0" tIns="0" rIns="0" bIns="0" rtlCol="0" anchor="t">
            <a:spAutoFit/>
          </a:bodyPr>
          <a:lstStyle/>
          <a:p>
            <a:pPr>
              <a:lnSpc>
                <a:spcPts val="2940"/>
              </a:lnSpc>
            </a:pPr>
            <a:r>
              <a:rPr lang="en-US" sz="2100" spc="-73">
                <a:solidFill>
                  <a:srgbClr val="000000"/>
                </a:solidFill>
                <a:latin typeface="Montserrat Classic" panose="00000500000000000000"/>
              </a:rPr>
              <a:t>Please ensure you complete the evaluation/contact details at end of day to get attendance certificate</a:t>
            </a:r>
          </a:p>
        </p:txBody>
      </p:sp>
      <p:sp>
        <p:nvSpPr>
          <p:cNvPr id="37" name="TextBox 37"/>
          <p:cNvSpPr txBox="1"/>
          <p:nvPr/>
        </p:nvSpPr>
        <p:spPr>
          <a:xfrm>
            <a:off x="9479009" y="7384689"/>
            <a:ext cx="1598623" cy="621156"/>
          </a:xfrm>
          <a:prstGeom prst="rect">
            <a:avLst/>
          </a:prstGeom>
        </p:spPr>
        <p:txBody>
          <a:bodyPr lIns="0" tIns="0" rIns="0" bIns="0" rtlCol="0" anchor="t">
            <a:spAutoFit/>
          </a:bodyPr>
          <a:lstStyle/>
          <a:p>
            <a:pPr algn="ctr">
              <a:lnSpc>
                <a:spcPts val="5140"/>
              </a:lnSpc>
            </a:pPr>
            <a:r>
              <a:rPr lang="en-US" sz="3670" spc="-128">
                <a:solidFill>
                  <a:srgbClr val="000000"/>
                </a:solidFill>
                <a:latin typeface="Montserrat Ultra-Bold" panose="00000900000000000000"/>
              </a:rPr>
              <a:t>05</a:t>
            </a:r>
          </a:p>
        </p:txBody>
      </p:sp>
      <p:sp>
        <p:nvSpPr>
          <p:cNvPr id="38" name="TextBox 38"/>
          <p:cNvSpPr txBox="1"/>
          <p:nvPr/>
        </p:nvSpPr>
        <p:spPr>
          <a:xfrm>
            <a:off x="10953795" y="8508517"/>
            <a:ext cx="6598915" cy="537844"/>
          </a:xfrm>
          <a:prstGeom prst="rect">
            <a:avLst/>
          </a:prstGeom>
        </p:spPr>
        <p:txBody>
          <a:bodyPr lIns="0" tIns="0" rIns="0" bIns="0" rtlCol="0" anchor="t">
            <a:spAutoFit/>
          </a:bodyPr>
          <a:lstStyle/>
          <a:p>
            <a:pPr>
              <a:lnSpc>
                <a:spcPts val="4480"/>
              </a:lnSpc>
            </a:pPr>
            <a:r>
              <a:rPr lang="en-US" sz="3200" spc="-112">
                <a:solidFill>
                  <a:srgbClr val="000000"/>
                </a:solidFill>
                <a:latin typeface="Montserrat Classic Bold" panose="00000800000000000000"/>
              </a:rPr>
              <a:t>FUN</a:t>
            </a:r>
          </a:p>
        </p:txBody>
      </p:sp>
      <p:sp>
        <p:nvSpPr>
          <p:cNvPr id="39" name="TextBox 39"/>
          <p:cNvSpPr txBox="1"/>
          <p:nvPr/>
        </p:nvSpPr>
        <p:spPr>
          <a:xfrm>
            <a:off x="10953795" y="8998736"/>
            <a:ext cx="6598915" cy="356233"/>
          </a:xfrm>
          <a:prstGeom prst="rect">
            <a:avLst/>
          </a:prstGeom>
        </p:spPr>
        <p:txBody>
          <a:bodyPr lIns="0" tIns="0" rIns="0" bIns="0" rtlCol="0" anchor="t">
            <a:spAutoFit/>
          </a:bodyPr>
          <a:lstStyle/>
          <a:p>
            <a:pPr>
              <a:lnSpc>
                <a:spcPts val="2940"/>
              </a:lnSpc>
            </a:pPr>
            <a:r>
              <a:rPr lang="en-US" sz="2100" spc="-73">
                <a:solidFill>
                  <a:srgbClr val="000000"/>
                </a:solidFill>
                <a:latin typeface="Montserrat Classic" panose="00000500000000000000"/>
              </a:rPr>
              <a:t>Have a great day and have lots of fun!</a:t>
            </a:r>
          </a:p>
        </p:txBody>
      </p:sp>
      <p:sp>
        <p:nvSpPr>
          <p:cNvPr id="40" name="TextBox 40"/>
          <p:cNvSpPr txBox="1"/>
          <p:nvPr/>
        </p:nvSpPr>
        <p:spPr>
          <a:xfrm>
            <a:off x="9507572" y="8802640"/>
            <a:ext cx="1598623" cy="621156"/>
          </a:xfrm>
          <a:prstGeom prst="rect">
            <a:avLst/>
          </a:prstGeom>
        </p:spPr>
        <p:txBody>
          <a:bodyPr lIns="0" tIns="0" rIns="0" bIns="0" rtlCol="0" anchor="t">
            <a:spAutoFit/>
          </a:bodyPr>
          <a:lstStyle/>
          <a:p>
            <a:pPr algn="ctr">
              <a:lnSpc>
                <a:spcPts val="5140"/>
              </a:lnSpc>
            </a:pPr>
            <a:r>
              <a:rPr lang="en-US" sz="3670" spc="-128">
                <a:solidFill>
                  <a:srgbClr val="000000"/>
                </a:solidFill>
                <a:latin typeface="Montserrat Ultra-Bold" panose="00000900000000000000"/>
              </a:rPr>
              <a:t>06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4073659" cy="5636888"/>
          </a:xfrm>
          <a:custGeom>
            <a:avLst/>
            <a:gdLst/>
            <a:ahLst/>
            <a:cxnLst/>
            <a:rect l="l" t="t" r="r" b="b"/>
            <a:pathLst>
              <a:path w="4073659" h="5636888">
                <a:moveTo>
                  <a:pt x="0" y="0"/>
                </a:moveTo>
                <a:lnTo>
                  <a:pt x="4073659" y="0"/>
                </a:lnTo>
                <a:lnTo>
                  <a:pt x="4073659" y="5636888"/>
                </a:lnTo>
                <a:lnTo>
                  <a:pt x="0" y="5636888"/>
                </a:lnTo>
                <a:lnTo>
                  <a:pt x="0" y="0"/>
                </a:lnTo>
                <a:close/>
              </a:path>
            </a:pathLst>
          </a:custGeom>
          <a:blipFill>
            <a:blip r:embed="rId2"/>
            <a:stretch>
              <a:fillRect t="-1108" b="-1108"/>
            </a:stretch>
          </a:blipFill>
        </p:spPr>
      </p:sp>
      <p:sp>
        <p:nvSpPr>
          <p:cNvPr id="3" name="Freeform 3"/>
          <p:cNvSpPr/>
          <p:nvPr/>
        </p:nvSpPr>
        <p:spPr>
          <a:xfrm>
            <a:off x="0" y="5993353"/>
            <a:ext cx="4293647" cy="4293647"/>
          </a:xfrm>
          <a:custGeom>
            <a:avLst/>
            <a:gdLst/>
            <a:ahLst/>
            <a:cxnLst/>
            <a:rect l="l" t="t" r="r" b="b"/>
            <a:pathLst>
              <a:path w="4293647" h="4293647">
                <a:moveTo>
                  <a:pt x="0" y="0"/>
                </a:moveTo>
                <a:lnTo>
                  <a:pt x="4293647" y="0"/>
                </a:lnTo>
                <a:lnTo>
                  <a:pt x="4293647" y="4293647"/>
                </a:lnTo>
                <a:lnTo>
                  <a:pt x="0" y="4293647"/>
                </a:lnTo>
                <a:lnTo>
                  <a:pt x="0" y="0"/>
                </a:lnTo>
                <a:close/>
              </a:path>
            </a:pathLst>
          </a:custGeom>
          <a:blipFill>
            <a:blip r:embed="rId3"/>
            <a:stretch>
              <a:fillRect/>
            </a:stretch>
          </a:blipFill>
        </p:spPr>
      </p:sp>
      <p:sp>
        <p:nvSpPr>
          <p:cNvPr id="4" name="Freeform 4"/>
          <p:cNvSpPr/>
          <p:nvPr/>
        </p:nvSpPr>
        <p:spPr>
          <a:xfrm>
            <a:off x="4429830" y="5948013"/>
            <a:ext cx="4213983" cy="4213983"/>
          </a:xfrm>
          <a:custGeom>
            <a:avLst/>
            <a:gdLst/>
            <a:ahLst/>
            <a:cxnLst/>
            <a:rect l="l" t="t" r="r" b="b"/>
            <a:pathLst>
              <a:path w="4213983" h="4213983">
                <a:moveTo>
                  <a:pt x="0" y="0"/>
                </a:moveTo>
                <a:lnTo>
                  <a:pt x="4213983" y="0"/>
                </a:lnTo>
                <a:lnTo>
                  <a:pt x="4213983" y="4213983"/>
                </a:lnTo>
                <a:lnTo>
                  <a:pt x="0" y="4213983"/>
                </a:lnTo>
                <a:lnTo>
                  <a:pt x="0" y="0"/>
                </a:lnTo>
                <a:close/>
              </a:path>
            </a:pathLst>
          </a:custGeom>
          <a:blipFill>
            <a:blip r:embed="rId4"/>
            <a:stretch>
              <a:fillRect/>
            </a:stretch>
          </a:blipFill>
        </p:spPr>
      </p:sp>
      <p:sp>
        <p:nvSpPr>
          <p:cNvPr id="5" name="Freeform 5"/>
          <p:cNvSpPr/>
          <p:nvPr/>
        </p:nvSpPr>
        <p:spPr>
          <a:xfrm>
            <a:off x="8699964" y="6716436"/>
            <a:ext cx="3870018" cy="3441696"/>
          </a:xfrm>
          <a:custGeom>
            <a:avLst/>
            <a:gdLst/>
            <a:ahLst/>
            <a:cxnLst/>
            <a:rect l="l" t="t" r="r" b="b"/>
            <a:pathLst>
              <a:path w="3870018" h="3441696">
                <a:moveTo>
                  <a:pt x="0" y="0"/>
                </a:moveTo>
                <a:lnTo>
                  <a:pt x="3870019" y="0"/>
                </a:lnTo>
                <a:lnTo>
                  <a:pt x="3870019" y="3441697"/>
                </a:lnTo>
                <a:lnTo>
                  <a:pt x="0" y="3441697"/>
                </a:lnTo>
                <a:lnTo>
                  <a:pt x="0" y="0"/>
                </a:lnTo>
                <a:close/>
              </a:path>
            </a:pathLst>
          </a:custGeom>
          <a:blipFill>
            <a:blip r:embed="rId5"/>
            <a:stretch>
              <a:fillRect/>
            </a:stretch>
          </a:blipFill>
        </p:spPr>
      </p:sp>
      <p:sp>
        <p:nvSpPr>
          <p:cNvPr id="6" name="Freeform 6"/>
          <p:cNvSpPr/>
          <p:nvPr/>
        </p:nvSpPr>
        <p:spPr>
          <a:xfrm>
            <a:off x="11842233" y="3836302"/>
            <a:ext cx="6332149" cy="3561834"/>
          </a:xfrm>
          <a:custGeom>
            <a:avLst/>
            <a:gdLst/>
            <a:ahLst/>
            <a:cxnLst/>
            <a:rect l="l" t="t" r="r" b="b"/>
            <a:pathLst>
              <a:path w="6332149" h="3561834">
                <a:moveTo>
                  <a:pt x="0" y="0"/>
                </a:moveTo>
                <a:lnTo>
                  <a:pt x="6332148" y="0"/>
                </a:lnTo>
                <a:lnTo>
                  <a:pt x="6332148" y="3561834"/>
                </a:lnTo>
                <a:lnTo>
                  <a:pt x="0" y="3561834"/>
                </a:lnTo>
                <a:lnTo>
                  <a:pt x="0" y="0"/>
                </a:lnTo>
                <a:close/>
              </a:path>
            </a:pathLst>
          </a:custGeom>
          <a:blipFill>
            <a:blip r:embed="rId6"/>
            <a:stretch>
              <a:fillRect/>
            </a:stretch>
          </a:blipFill>
        </p:spPr>
      </p:sp>
      <p:sp>
        <p:nvSpPr>
          <p:cNvPr id="7" name="Freeform 7"/>
          <p:cNvSpPr/>
          <p:nvPr/>
        </p:nvSpPr>
        <p:spPr>
          <a:xfrm>
            <a:off x="11842233" y="39517"/>
            <a:ext cx="6332149" cy="3561834"/>
          </a:xfrm>
          <a:custGeom>
            <a:avLst/>
            <a:gdLst/>
            <a:ahLst/>
            <a:cxnLst/>
            <a:rect l="l" t="t" r="r" b="b"/>
            <a:pathLst>
              <a:path w="6332149" h="3561834">
                <a:moveTo>
                  <a:pt x="0" y="0"/>
                </a:moveTo>
                <a:lnTo>
                  <a:pt x="6332148" y="0"/>
                </a:lnTo>
                <a:lnTo>
                  <a:pt x="6332148" y="3561834"/>
                </a:lnTo>
                <a:lnTo>
                  <a:pt x="0" y="3561834"/>
                </a:lnTo>
                <a:lnTo>
                  <a:pt x="0" y="0"/>
                </a:lnTo>
                <a:close/>
              </a:path>
            </a:pathLst>
          </a:custGeom>
          <a:blipFill>
            <a:blip r:embed="rId7"/>
            <a:stretch>
              <a:fillRect/>
            </a:stretch>
          </a:blipFill>
        </p:spPr>
      </p:sp>
      <p:sp>
        <p:nvSpPr>
          <p:cNvPr id="8" name="Freeform 8"/>
          <p:cNvSpPr/>
          <p:nvPr/>
        </p:nvSpPr>
        <p:spPr>
          <a:xfrm>
            <a:off x="4429830" y="0"/>
            <a:ext cx="3355090" cy="5636888"/>
          </a:xfrm>
          <a:custGeom>
            <a:avLst/>
            <a:gdLst/>
            <a:ahLst/>
            <a:cxnLst/>
            <a:rect l="l" t="t" r="r" b="b"/>
            <a:pathLst>
              <a:path w="3355090" h="5636888">
                <a:moveTo>
                  <a:pt x="0" y="0"/>
                </a:moveTo>
                <a:lnTo>
                  <a:pt x="3355091" y="0"/>
                </a:lnTo>
                <a:lnTo>
                  <a:pt x="3355091" y="5636888"/>
                </a:lnTo>
                <a:lnTo>
                  <a:pt x="0" y="5636888"/>
                </a:lnTo>
                <a:lnTo>
                  <a:pt x="0" y="0"/>
                </a:lnTo>
                <a:close/>
              </a:path>
            </a:pathLst>
          </a:custGeom>
          <a:blipFill>
            <a:blip r:embed="rId8"/>
            <a:stretch>
              <a:fillRect l="-9383" r="-9383"/>
            </a:stretch>
          </a:blipFill>
        </p:spPr>
      </p:sp>
      <p:sp>
        <p:nvSpPr>
          <p:cNvPr id="9" name="Freeform 9"/>
          <p:cNvSpPr/>
          <p:nvPr/>
        </p:nvSpPr>
        <p:spPr>
          <a:xfrm>
            <a:off x="8036474" y="0"/>
            <a:ext cx="3716409" cy="5636888"/>
          </a:xfrm>
          <a:custGeom>
            <a:avLst/>
            <a:gdLst/>
            <a:ahLst/>
            <a:cxnLst/>
            <a:rect l="l" t="t" r="r" b="b"/>
            <a:pathLst>
              <a:path w="3716409" h="5636888">
                <a:moveTo>
                  <a:pt x="0" y="0"/>
                </a:moveTo>
                <a:lnTo>
                  <a:pt x="3716410" y="0"/>
                </a:lnTo>
                <a:lnTo>
                  <a:pt x="3716410" y="5636888"/>
                </a:lnTo>
                <a:lnTo>
                  <a:pt x="0" y="5636888"/>
                </a:lnTo>
                <a:lnTo>
                  <a:pt x="0" y="0"/>
                </a:lnTo>
                <a:close/>
              </a:path>
            </a:pathLst>
          </a:custGeom>
          <a:blipFill>
            <a:blip r:embed="rId9"/>
            <a:stretch>
              <a:fillRect r="-7220"/>
            </a:stretch>
          </a:blipFill>
        </p:spPr>
      </p:sp>
      <p:sp>
        <p:nvSpPr>
          <p:cNvPr id="10" name="Freeform 10"/>
          <p:cNvSpPr/>
          <p:nvPr/>
        </p:nvSpPr>
        <p:spPr>
          <a:xfrm>
            <a:off x="12643305" y="7464622"/>
            <a:ext cx="5531077" cy="2697374"/>
          </a:xfrm>
          <a:custGeom>
            <a:avLst/>
            <a:gdLst/>
            <a:ahLst/>
            <a:cxnLst/>
            <a:rect l="l" t="t" r="r" b="b"/>
            <a:pathLst>
              <a:path w="5531077" h="2697374">
                <a:moveTo>
                  <a:pt x="0" y="0"/>
                </a:moveTo>
                <a:lnTo>
                  <a:pt x="5531076" y="0"/>
                </a:lnTo>
                <a:lnTo>
                  <a:pt x="5531076" y="2697374"/>
                </a:lnTo>
                <a:lnTo>
                  <a:pt x="0" y="2697374"/>
                </a:lnTo>
                <a:lnTo>
                  <a:pt x="0" y="0"/>
                </a:lnTo>
                <a:close/>
              </a:path>
            </a:pathLst>
          </a:custGeom>
          <a:blipFill>
            <a:blip r:embed="rId10"/>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a:off x="2943784" y="0"/>
            <a:ext cx="8810920" cy="10287000"/>
            <a:chOff x="0" y="0"/>
            <a:chExt cx="522129" cy="609600"/>
          </a:xfrm>
        </p:grpSpPr>
        <p:sp>
          <p:nvSpPr>
            <p:cNvPr id="3" name="Freeform 3"/>
            <p:cNvSpPr/>
            <p:nvPr/>
          </p:nvSpPr>
          <p:spPr>
            <a:xfrm>
              <a:off x="0" y="0"/>
              <a:ext cx="522129" cy="609600"/>
            </a:xfrm>
            <a:custGeom>
              <a:avLst/>
              <a:gdLst/>
              <a:ahLst/>
              <a:cxnLst/>
              <a:rect l="l" t="t" r="r" b="b"/>
              <a:pathLst>
                <a:path w="522129" h="609600">
                  <a:moveTo>
                    <a:pt x="318929" y="0"/>
                  </a:moveTo>
                  <a:lnTo>
                    <a:pt x="0" y="0"/>
                  </a:lnTo>
                  <a:lnTo>
                    <a:pt x="203200" y="609600"/>
                  </a:lnTo>
                  <a:lnTo>
                    <a:pt x="522129" y="609600"/>
                  </a:lnTo>
                  <a:lnTo>
                    <a:pt x="318929" y="0"/>
                  </a:lnTo>
                  <a:close/>
                </a:path>
              </a:pathLst>
            </a:custGeom>
            <a:solidFill>
              <a:srgbClr val="060820"/>
            </a:solidFill>
          </p:spPr>
        </p:sp>
        <p:sp>
          <p:nvSpPr>
            <p:cNvPr id="4" name="TextBox 4"/>
            <p:cNvSpPr txBox="1"/>
            <p:nvPr/>
          </p:nvSpPr>
          <p:spPr>
            <a:xfrm>
              <a:off x="101600" y="-38100"/>
              <a:ext cx="318929"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10187495" y="8180132"/>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792666" y="6595770"/>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rot="-10800000">
            <a:off x="-477883" y="-3082302"/>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rot="-10800000">
            <a:off x="-1506583" y="-1830267"/>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2294585" y="5348715"/>
            <a:ext cx="4775525" cy="4589697"/>
          </a:xfrm>
          <a:custGeom>
            <a:avLst/>
            <a:gdLst/>
            <a:ahLst/>
            <a:cxnLst/>
            <a:rect l="l" t="t" r="r" b="b"/>
            <a:pathLst>
              <a:path w="4775525" h="4589697">
                <a:moveTo>
                  <a:pt x="0" y="0"/>
                </a:moveTo>
                <a:lnTo>
                  <a:pt x="4775525" y="0"/>
                </a:lnTo>
                <a:lnTo>
                  <a:pt x="4775525" y="4589697"/>
                </a:lnTo>
                <a:lnTo>
                  <a:pt x="0" y="4589697"/>
                </a:lnTo>
                <a:lnTo>
                  <a:pt x="0" y="0"/>
                </a:lnTo>
                <a:close/>
              </a:path>
            </a:pathLst>
          </a:custGeom>
          <a:blipFill>
            <a:blip r:embed="rId2"/>
            <a:stretch>
              <a:fillRect/>
            </a:stretch>
          </a:blipFill>
        </p:spPr>
      </p:sp>
      <p:sp>
        <p:nvSpPr>
          <p:cNvPr id="18" name="Freeform 18"/>
          <p:cNvSpPr/>
          <p:nvPr/>
        </p:nvSpPr>
        <p:spPr>
          <a:xfrm>
            <a:off x="11248621" y="1259767"/>
            <a:ext cx="6511145" cy="6511145"/>
          </a:xfrm>
          <a:custGeom>
            <a:avLst/>
            <a:gdLst/>
            <a:ahLst/>
            <a:cxnLst/>
            <a:rect l="l" t="t" r="r" b="b"/>
            <a:pathLst>
              <a:path w="6511145" h="6511145">
                <a:moveTo>
                  <a:pt x="0" y="0"/>
                </a:moveTo>
                <a:lnTo>
                  <a:pt x="6511145" y="0"/>
                </a:lnTo>
                <a:lnTo>
                  <a:pt x="6511145" y="6511145"/>
                </a:lnTo>
                <a:lnTo>
                  <a:pt x="0" y="6511145"/>
                </a:lnTo>
                <a:lnTo>
                  <a:pt x="0" y="0"/>
                </a:lnTo>
                <a:close/>
              </a:path>
            </a:pathLst>
          </a:custGeom>
          <a:blipFill>
            <a:blip r:embed="rId3"/>
            <a:stretch>
              <a:fillRect/>
            </a:stretch>
          </a:blipFill>
        </p:spPr>
      </p:sp>
      <p:sp>
        <p:nvSpPr>
          <p:cNvPr id="19" name="TextBox 19"/>
          <p:cNvSpPr txBox="1"/>
          <p:nvPr/>
        </p:nvSpPr>
        <p:spPr>
          <a:xfrm>
            <a:off x="1028700" y="2921849"/>
            <a:ext cx="10726005" cy="854030"/>
          </a:xfrm>
          <a:prstGeom prst="rect">
            <a:avLst/>
          </a:prstGeom>
        </p:spPr>
        <p:txBody>
          <a:bodyPr lIns="0" tIns="0" rIns="0" bIns="0" rtlCol="0" anchor="t">
            <a:spAutoFit/>
          </a:bodyPr>
          <a:lstStyle/>
          <a:p>
            <a:pPr>
              <a:lnSpc>
                <a:spcPts val="7000"/>
              </a:lnSpc>
            </a:pPr>
            <a:r>
              <a:rPr lang="en-US" sz="5000">
                <a:solidFill>
                  <a:srgbClr val="EC1F25"/>
                </a:solidFill>
                <a:latin typeface="League Spartan" panose="00000800000000000000"/>
              </a:rPr>
              <a:t>PROGRAMME</a:t>
            </a:r>
          </a:p>
        </p:txBody>
      </p:sp>
      <p:sp>
        <p:nvSpPr>
          <p:cNvPr id="20" name="TextBox 20"/>
          <p:cNvSpPr txBox="1"/>
          <p:nvPr/>
        </p:nvSpPr>
        <p:spPr>
          <a:xfrm>
            <a:off x="1028700" y="4114801"/>
            <a:ext cx="9331489" cy="1110233"/>
          </a:xfrm>
          <a:prstGeom prst="rect">
            <a:avLst/>
          </a:prstGeom>
        </p:spPr>
        <p:txBody>
          <a:bodyPr lIns="0" tIns="0" rIns="0" bIns="0" rtlCol="0" anchor="t">
            <a:spAutoFit/>
          </a:bodyPr>
          <a:lstStyle/>
          <a:p>
            <a:pPr>
              <a:lnSpc>
                <a:spcPts val="4490"/>
              </a:lnSpc>
            </a:pPr>
            <a:r>
              <a:rPr lang="en-US" sz="3400">
                <a:solidFill>
                  <a:srgbClr val="FFFFFF"/>
                </a:solidFill>
                <a:latin typeface="Montserrat Classic" panose="00000500000000000000"/>
              </a:rPr>
              <a:t>Today’s programme can be found online at www.imta.ie or by scanning the QR Code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844263" y="544733"/>
            <a:ext cx="16480267" cy="9270150"/>
          </a:xfrm>
          <a:custGeom>
            <a:avLst/>
            <a:gdLst/>
            <a:ahLst/>
            <a:cxnLst/>
            <a:rect l="l" t="t" r="r" b="b"/>
            <a:pathLst>
              <a:path w="16480267" h="9270150">
                <a:moveTo>
                  <a:pt x="0" y="0"/>
                </a:moveTo>
                <a:lnTo>
                  <a:pt x="16480267" y="0"/>
                </a:lnTo>
                <a:lnTo>
                  <a:pt x="16480267" y="9270150"/>
                </a:lnTo>
                <a:lnTo>
                  <a:pt x="0" y="9270150"/>
                </a:lnTo>
                <a:lnTo>
                  <a:pt x="0" y="0"/>
                </a:lnTo>
                <a:close/>
              </a:path>
            </a:pathLst>
          </a:custGeom>
          <a:blipFill>
            <a:blip r:embed="rId2"/>
            <a:stretch>
              <a:fillRect/>
            </a:stretch>
          </a:blipFill>
        </p:spPr>
      </p:sp>
      <p:grpSp>
        <p:nvGrpSpPr>
          <p:cNvPr id="3" name="Group 3"/>
          <p:cNvGrpSpPr/>
          <p:nvPr/>
        </p:nvGrpSpPr>
        <p:grpSpPr>
          <a:xfrm>
            <a:off x="16219890" y="6281501"/>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a:off x="14974860" y="7855388"/>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9" name="Group 9"/>
          <p:cNvGrpSpPr/>
          <p:nvPr/>
        </p:nvGrpSpPr>
        <p:grpSpPr>
          <a:xfrm rot="-10800000">
            <a:off x="-357296" y="-773335"/>
            <a:ext cx="3013166" cy="4664918"/>
            <a:chOff x="0" y="0"/>
            <a:chExt cx="812800" cy="1258359"/>
          </a:xfrm>
        </p:grpSpPr>
        <p:sp>
          <p:nvSpPr>
            <p:cNvPr id="10" name="Freeform 10"/>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1" name="TextBox 11"/>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2" name="Group 12"/>
          <p:cNvGrpSpPr/>
          <p:nvPr/>
        </p:nvGrpSpPr>
        <p:grpSpPr>
          <a:xfrm rot="-10800000">
            <a:off x="1613693" y="0"/>
            <a:ext cx="1606649" cy="2487379"/>
            <a:chOff x="0" y="0"/>
            <a:chExt cx="812800" cy="1258359"/>
          </a:xfrm>
        </p:grpSpPr>
        <p:sp>
          <p:nvSpPr>
            <p:cNvPr id="13" name="Freeform 13"/>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4" name="TextBox 14"/>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7271924" cy="10287000"/>
          </a:xfrm>
          <a:custGeom>
            <a:avLst/>
            <a:gdLst/>
            <a:ahLst/>
            <a:cxnLst/>
            <a:rect l="l" t="t" r="r" b="b"/>
            <a:pathLst>
              <a:path w="7271924" h="10287000">
                <a:moveTo>
                  <a:pt x="0" y="0"/>
                </a:moveTo>
                <a:lnTo>
                  <a:pt x="7271924" y="0"/>
                </a:lnTo>
                <a:lnTo>
                  <a:pt x="7271924" y="10287000"/>
                </a:lnTo>
                <a:lnTo>
                  <a:pt x="0" y="10287000"/>
                </a:lnTo>
                <a:lnTo>
                  <a:pt x="0" y="0"/>
                </a:lnTo>
                <a:close/>
              </a:path>
            </a:pathLst>
          </a:custGeom>
          <a:blipFill>
            <a:blip r:embed="rId2"/>
            <a:stretch>
              <a:fillRect/>
            </a:stretch>
          </a:blipFill>
        </p:spPr>
      </p:sp>
      <p:sp>
        <p:nvSpPr>
          <p:cNvPr id="3" name="TextBox 3"/>
          <p:cNvSpPr txBox="1"/>
          <p:nvPr/>
        </p:nvSpPr>
        <p:spPr>
          <a:xfrm>
            <a:off x="9701639" y="265835"/>
            <a:ext cx="6604417" cy="762865"/>
          </a:xfrm>
          <a:prstGeom prst="rect">
            <a:avLst/>
          </a:prstGeom>
        </p:spPr>
        <p:txBody>
          <a:bodyPr lIns="0" tIns="0" rIns="0" bIns="0" rtlCol="0" anchor="t">
            <a:spAutoFit/>
          </a:bodyPr>
          <a:lstStyle/>
          <a:p>
            <a:pPr algn="ctr">
              <a:lnSpc>
                <a:spcPts val="6155"/>
              </a:lnSpc>
            </a:pPr>
            <a:r>
              <a:rPr lang="en-US" sz="4395">
                <a:solidFill>
                  <a:srgbClr val="FFFFFF"/>
                </a:solidFill>
                <a:latin typeface="Canva Sans Bold" panose="020B0803030501040103"/>
              </a:rPr>
              <a:t>A Reflective Association</a:t>
            </a:r>
          </a:p>
        </p:txBody>
      </p:sp>
      <p:sp>
        <p:nvSpPr>
          <p:cNvPr id="4" name="TextBox 4"/>
          <p:cNvSpPr txBox="1"/>
          <p:nvPr/>
        </p:nvSpPr>
        <p:spPr>
          <a:xfrm>
            <a:off x="8579120" y="1654810"/>
            <a:ext cx="8849455" cy="8406130"/>
          </a:xfrm>
          <a:prstGeom prst="rect">
            <a:avLst/>
          </a:prstGeom>
        </p:spPr>
        <p:txBody>
          <a:bodyPr lIns="0" tIns="0" rIns="0" bIns="0" rtlCol="0" anchor="t">
            <a:spAutoFit/>
          </a:bodyPr>
          <a:lstStyle/>
          <a:p>
            <a:pPr algn="ctr">
              <a:lnSpc>
                <a:spcPts val="3920"/>
              </a:lnSpc>
            </a:pPr>
            <a:r>
              <a:rPr lang="en-US" sz="2800">
                <a:solidFill>
                  <a:srgbClr val="FFFFFF"/>
                </a:solidFill>
                <a:latin typeface="Canva Sans" panose="020B0503030501040103"/>
              </a:rPr>
              <a:t>As part of the Team Maths Final 2022, we hosted a Review &amp; Reflection of the work of the IMTA post-Covid and used it as an opportunity to take stock, asses what we have done and see where we are going as an organisation. </a:t>
            </a:r>
          </a:p>
          <a:p>
            <a:pPr algn="ctr">
              <a:lnSpc>
                <a:spcPts val="3920"/>
              </a:lnSpc>
            </a:pPr>
            <a:endParaRPr lang="en-US" sz="2800">
              <a:solidFill>
                <a:srgbClr val="FFFFFF"/>
              </a:solidFill>
              <a:latin typeface="Canva Sans" panose="020B0503030501040103"/>
            </a:endParaRPr>
          </a:p>
          <a:p>
            <a:pPr algn="ctr">
              <a:lnSpc>
                <a:spcPts val="3920"/>
              </a:lnSpc>
            </a:pPr>
            <a:r>
              <a:rPr lang="en-US" sz="2800">
                <a:solidFill>
                  <a:srgbClr val="FFFFFF"/>
                </a:solidFill>
                <a:latin typeface="Canva Sans" panose="020B0503030501040103"/>
              </a:rPr>
              <a:t>We had a blended session with participants face to face answering some thought-provoking questions coupled with members contributing via Zoom. </a:t>
            </a:r>
          </a:p>
          <a:p>
            <a:pPr algn="ctr">
              <a:lnSpc>
                <a:spcPts val="3920"/>
              </a:lnSpc>
            </a:pPr>
            <a:endParaRPr lang="en-US" sz="2800">
              <a:solidFill>
                <a:srgbClr val="FFFFFF"/>
              </a:solidFill>
              <a:latin typeface="Canva Sans" panose="020B0503030501040103"/>
            </a:endParaRPr>
          </a:p>
          <a:p>
            <a:pPr algn="ctr">
              <a:lnSpc>
                <a:spcPts val="3920"/>
              </a:lnSpc>
            </a:pPr>
            <a:r>
              <a:rPr lang="en-US" sz="2800">
                <a:solidFill>
                  <a:srgbClr val="FFFFFF"/>
                </a:solidFill>
                <a:latin typeface="Canva Sans" panose="020B0503030501040103"/>
              </a:rPr>
              <a:t>We used Mentimeter to gather answers to questions which both asked us what we do well, what we need to keep and more importantly where we fall down, in terms of our aims and objectives as set out in our constitution. </a:t>
            </a:r>
          </a:p>
          <a:p>
            <a:pPr algn="ctr">
              <a:lnSpc>
                <a:spcPts val="3920"/>
              </a:lnSpc>
            </a:pPr>
            <a:endParaRPr lang="en-US" sz="2800">
              <a:solidFill>
                <a:srgbClr val="FFFFFF"/>
              </a:solidFill>
              <a:latin typeface="Canva Sans" panose="020B0503030501040103"/>
            </a:endParaRPr>
          </a:p>
          <a:p>
            <a:pPr algn="ctr">
              <a:lnSpc>
                <a:spcPts val="3920"/>
              </a:lnSpc>
            </a:pPr>
            <a:endParaRPr lang="en-US" sz="2800">
              <a:solidFill>
                <a:srgbClr val="FFFFFF"/>
              </a:solidFill>
              <a:latin typeface="Canva Sans" panose="020B0503030501040103"/>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a:off x="2943784" y="0"/>
            <a:ext cx="8810920" cy="10287000"/>
            <a:chOff x="0" y="0"/>
            <a:chExt cx="522129" cy="609600"/>
          </a:xfrm>
        </p:grpSpPr>
        <p:sp>
          <p:nvSpPr>
            <p:cNvPr id="3" name="Freeform 3"/>
            <p:cNvSpPr/>
            <p:nvPr/>
          </p:nvSpPr>
          <p:spPr>
            <a:xfrm>
              <a:off x="0" y="0"/>
              <a:ext cx="522129" cy="609600"/>
            </a:xfrm>
            <a:custGeom>
              <a:avLst/>
              <a:gdLst/>
              <a:ahLst/>
              <a:cxnLst/>
              <a:rect l="l" t="t" r="r" b="b"/>
              <a:pathLst>
                <a:path w="522129" h="609600">
                  <a:moveTo>
                    <a:pt x="318929" y="0"/>
                  </a:moveTo>
                  <a:lnTo>
                    <a:pt x="0" y="0"/>
                  </a:lnTo>
                  <a:lnTo>
                    <a:pt x="203200" y="609600"/>
                  </a:lnTo>
                  <a:lnTo>
                    <a:pt x="522129" y="609600"/>
                  </a:lnTo>
                  <a:lnTo>
                    <a:pt x="318929" y="0"/>
                  </a:lnTo>
                  <a:close/>
                </a:path>
              </a:pathLst>
            </a:custGeom>
            <a:solidFill>
              <a:srgbClr val="060820"/>
            </a:solidFill>
          </p:spPr>
        </p:sp>
        <p:sp>
          <p:nvSpPr>
            <p:cNvPr id="4" name="TextBox 4"/>
            <p:cNvSpPr txBox="1"/>
            <p:nvPr/>
          </p:nvSpPr>
          <p:spPr>
            <a:xfrm>
              <a:off x="101600" y="-38100"/>
              <a:ext cx="318929"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10187495" y="8180132"/>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792666" y="6595770"/>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rot="-10800000">
            <a:off x="-477883" y="-3082302"/>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rot="-10800000">
            <a:off x="-1506583" y="-1830267"/>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2294585" y="5348715"/>
            <a:ext cx="4775525" cy="4589697"/>
          </a:xfrm>
          <a:custGeom>
            <a:avLst/>
            <a:gdLst/>
            <a:ahLst/>
            <a:cxnLst/>
            <a:rect l="l" t="t" r="r" b="b"/>
            <a:pathLst>
              <a:path w="4775525" h="4589697">
                <a:moveTo>
                  <a:pt x="0" y="0"/>
                </a:moveTo>
                <a:lnTo>
                  <a:pt x="4775525" y="0"/>
                </a:lnTo>
                <a:lnTo>
                  <a:pt x="4775525" y="4589697"/>
                </a:lnTo>
                <a:lnTo>
                  <a:pt x="0" y="4589697"/>
                </a:lnTo>
                <a:lnTo>
                  <a:pt x="0" y="0"/>
                </a:lnTo>
                <a:close/>
              </a:path>
            </a:pathLst>
          </a:custGeom>
          <a:blipFill>
            <a:blip r:embed="rId2"/>
            <a:stretch>
              <a:fillRect/>
            </a:stretch>
          </a:blipFill>
        </p:spPr>
      </p:sp>
      <p:sp>
        <p:nvSpPr>
          <p:cNvPr id="18" name="Freeform 18"/>
          <p:cNvSpPr/>
          <p:nvPr/>
        </p:nvSpPr>
        <p:spPr>
          <a:xfrm>
            <a:off x="11248621" y="1259767"/>
            <a:ext cx="6511145" cy="6511145"/>
          </a:xfrm>
          <a:custGeom>
            <a:avLst/>
            <a:gdLst/>
            <a:ahLst/>
            <a:cxnLst/>
            <a:rect l="l" t="t" r="r" b="b"/>
            <a:pathLst>
              <a:path w="6511145" h="6511145">
                <a:moveTo>
                  <a:pt x="0" y="0"/>
                </a:moveTo>
                <a:lnTo>
                  <a:pt x="6511145" y="0"/>
                </a:lnTo>
                <a:lnTo>
                  <a:pt x="6511145" y="6511145"/>
                </a:lnTo>
                <a:lnTo>
                  <a:pt x="0" y="6511145"/>
                </a:lnTo>
                <a:lnTo>
                  <a:pt x="0" y="0"/>
                </a:lnTo>
                <a:close/>
              </a:path>
            </a:pathLst>
          </a:custGeom>
          <a:blipFill>
            <a:blip r:embed="rId3"/>
            <a:stretch>
              <a:fillRect/>
            </a:stretch>
          </a:blipFill>
        </p:spPr>
      </p:sp>
      <p:sp>
        <p:nvSpPr>
          <p:cNvPr id="19" name="TextBox 19"/>
          <p:cNvSpPr txBox="1"/>
          <p:nvPr/>
        </p:nvSpPr>
        <p:spPr>
          <a:xfrm>
            <a:off x="1028700" y="2921849"/>
            <a:ext cx="10726005" cy="854030"/>
          </a:xfrm>
          <a:prstGeom prst="rect">
            <a:avLst/>
          </a:prstGeom>
        </p:spPr>
        <p:txBody>
          <a:bodyPr lIns="0" tIns="0" rIns="0" bIns="0" rtlCol="0" anchor="t">
            <a:spAutoFit/>
          </a:bodyPr>
          <a:lstStyle/>
          <a:p>
            <a:pPr>
              <a:lnSpc>
                <a:spcPts val="7000"/>
              </a:lnSpc>
            </a:pPr>
            <a:r>
              <a:rPr lang="en-US" sz="5000">
                <a:solidFill>
                  <a:srgbClr val="EC1F25"/>
                </a:solidFill>
                <a:latin typeface="League Spartan" panose="00000800000000000000"/>
              </a:rPr>
              <a:t>PROGRAMME</a:t>
            </a:r>
          </a:p>
        </p:txBody>
      </p:sp>
      <p:sp>
        <p:nvSpPr>
          <p:cNvPr id="20" name="TextBox 20"/>
          <p:cNvSpPr txBox="1"/>
          <p:nvPr/>
        </p:nvSpPr>
        <p:spPr>
          <a:xfrm>
            <a:off x="1028700" y="4114801"/>
            <a:ext cx="9331489" cy="1110233"/>
          </a:xfrm>
          <a:prstGeom prst="rect">
            <a:avLst/>
          </a:prstGeom>
        </p:spPr>
        <p:txBody>
          <a:bodyPr lIns="0" tIns="0" rIns="0" bIns="0" rtlCol="0" anchor="t">
            <a:spAutoFit/>
          </a:bodyPr>
          <a:lstStyle/>
          <a:p>
            <a:pPr>
              <a:lnSpc>
                <a:spcPts val="4490"/>
              </a:lnSpc>
            </a:pPr>
            <a:r>
              <a:rPr lang="en-US" sz="3400">
                <a:solidFill>
                  <a:srgbClr val="FFFFFF"/>
                </a:solidFill>
                <a:latin typeface="Montserrat Classic" panose="00000500000000000000"/>
              </a:rPr>
              <a:t>Today’s programme can be found online at www.imta.ie or by scanning the QR Code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263870" y="195170"/>
            <a:ext cx="5364122" cy="3185827"/>
          </a:xfrm>
          <a:custGeom>
            <a:avLst/>
            <a:gdLst/>
            <a:ahLst/>
            <a:cxnLst/>
            <a:rect l="l" t="t" r="r" b="b"/>
            <a:pathLst>
              <a:path w="5364122" h="3185827">
                <a:moveTo>
                  <a:pt x="0" y="0"/>
                </a:moveTo>
                <a:lnTo>
                  <a:pt x="5364122" y="0"/>
                </a:lnTo>
                <a:lnTo>
                  <a:pt x="5364122" y="3185827"/>
                </a:lnTo>
                <a:lnTo>
                  <a:pt x="0" y="3185827"/>
                </a:lnTo>
                <a:lnTo>
                  <a:pt x="0" y="0"/>
                </a:lnTo>
                <a:close/>
              </a:path>
            </a:pathLst>
          </a:custGeom>
          <a:blipFill>
            <a:blip r:embed="rId2"/>
            <a:stretch>
              <a:fillRect/>
            </a:stretch>
          </a:blipFill>
        </p:spPr>
      </p:sp>
      <p:sp>
        <p:nvSpPr>
          <p:cNvPr id="3" name="Freeform 3"/>
          <p:cNvSpPr/>
          <p:nvPr/>
        </p:nvSpPr>
        <p:spPr>
          <a:xfrm>
            <a:off x="13217703" y="399557"/>
            <a:ext cx="4990344" cy="3150154"/>
          </a:xfrm>
          <a:custGeom>
            <a:avLst/>
            <a:gdLst/>
            <a:ahLst/>
            <a:cxnLst/>
            <a:rect l="l" t="t" r="r" b="b"/>
            <a:pathLst>
              <a:path w="4990344" h="3150154">
                <a:moveTo>
                  <a:pt x="0" y="0"/>
                </a:moveTo>
                <a:lnTo>
                  <a:pt x="4990344" y="0"/>
                </a:lnTo>
                <a:lnTo>
                  <a:pt x="4990344" y="3150155"/>
                </a:lnTo>
                <a:lnTo>
                  <a:pt x="0" y="3150155"/>
                </a:lnTo>
                <a:lnTo>
                  <a:pt x="0" y="0"/>
                </a:lnTo>
                <a:close/>
              </a:path>
            </a:pathLst>
          </a:custGeom>
          <a:blipFill>
            <a:blip r:embed="rId3"/>
            <a:stretch>
              <a:fillRect/>
            </a:stretch>
          </a:blipFill>
        </p:spPr>
      </p:sp>
      <p:sp>
        <p:nvSpPr>
          <p:cNvPr id="4" name="Freeform 4"/>
          <p:cNvSpPr/>
          <p:nvPr/>
        </p:nvSpPr>
        <p:spPr>
          <a:xfrm>
            <a:off x="263870" y="3767844"/>
            <a:ext cx="5364122" cy="3198702"/>
          </a:xfrm>
          <a:custGeom>
            <a:avLst/>
            <a:gdLst/>
            <a:ahLst/>
            <a:cxnLst/>
            <a:rect l="l" t="t" r="r" b="b"/>
            <a:pathLst>
              <a:path w="5364122" h="3198702">
                <a:moveTo>
                  <a:pt x="0" y="0"/>
                </a:moveTo>
                <a:lnTo>
                  <a:pt x="5364122" y="0"/>
                </a:lnTo>
                <a:lnTo>
                  <a:pt x="5364122" y="3198702"/>
                </a:lnTo>
                <a:lnTo>
                  <a:pt x="0" y="3198702"/>
                </a:lnTo>
                <a:lnTo>
                  <a:pt x="0" y="0"/>
                </a:lnTo>
                <a:close/>
              </a:path>
            </a:pathLst>
          </a:custGeom>
          <a:blipFill>
            <a:blip r:embed="rId4"/>
            <a:stretch>
              <a:fillRect/>
            </a:stretch>
          </a:blipFill>
        </p:spPr>
      </p:sp>
      <p:sp>
        <p:nvSpPr>
          <p:cNvPr id="5" name="Freeform 5"/>
          <p:cNvSpPr/>
          <p:nvPr/>
        </p:nvSpPr>
        <p:spPr>
          <a:xfrm>
            <a:off x="13217703" y="3893551"/>
            <a:ext cx="4810782" cy="3584022"/>
          </a:xfrm>
          <a:custGeom>
            <a:avLst/>
            <a:gdLst/>
            <a:ahLst/>
            <a:cxnLst/>
            <a:rect l="l" t="t" r="r" b="b"/>
            <a:pathLst>
              <a:path w="4810782" h="3584022">
                <a:moveTo>
                  <a:pt x="0" y="0"/>
                </a:moveTo>
                <a:lnTo>
                  <a:pt x="4810782" y="0"/>
                </a:lnTo>
                <a:lnTo>
                  <a:pt x="4810782" y="3584022"/>
                </a:lnTo>
                <a:lnTo>
                  <a:pt x="0" y="3584022"/>
                </a:lnTo>
                <a:lnTo>
                  <a:pt x="0" y="0"/>
                </a:lnTo>
                <a:close/>
              </a:path>
            </a:pathLst>
          </a:custGeom>
          <a:blipFill>
            <a:blip r:embed="rId5"/>
            <a:stretch>
              <a:fillRect b="-2464"/>
            </a:stretch>
          </a:blipFill>
        </p:spPr>
      </p:sp>
      <p:sp>
        <p:nvSpPr>
          <p:cNvPr id="6" name="Freeform 6"/>
          <p:cNvSpPr/>
          <p:nvPr/>
        </p:nvSpPr>
        <p:spPr>
          <a:xfrm>
            <a:off x="6655017" y="2109186"/>
            <a:ext cx="4852257" cy="4857360"/>
          </a:xfrm>
          <a:custGeom>
            <a:avLst/>
            <a:gdLst/>
            <a:ahLst/>
            <a:cxnLst/>
            <a:rect l="l" t="t" r="r" b="b"/>
            <a:pathLst>
              <a:path w="4852257" h="4857360">
                <a:moveTo>
                  <a:pt x="0" y="0"/>
                </a:moveTo>
                <a:lnTo>
                  <a:pt x="4852258" y="0"/>
                </a:lnTo>
                <a:lnTo>
                  <a:pt x="4852258" y="4857360"/>
                </a:lnTo>
                <a:lnTo>
                  <a:pt x="0" y="4857360"/>
                </a:lnTo>
                <a:lnTo>
                  <a:pt x="0" y="0"/>
                </a:lnTo>
                <a:close/>
              </a:path>
            </a:pathLst>
          </a:custGeom>
          <a:blipFill>
            <a:blip r:embed="rId6"/>
            <a:stretch>
              <a:fillRect/>
            </a:stretch>
          </a:blipFill>
        </p:spPr>
      </p:sp>
      <p:sp>
        <p:nvSpPr>
          <p:cNvPr id="7" name="Freeform 7"/>
          <p:cNvSpPr/>
          <p:nvPr/>
        </p:nvSpPr>
        <p:spPr>
          <a:xfrm>
            <a:off x="11384030" y="499871"/>
            <a:ext cx="1589809" cy="1297682"/>
          </a:xfrm>
          <a:custGeom>
            <a:avLst/>
            <a:gdLst/>
            <a:ahLst/>
            <a:cxnLst/>
            <a:rect l="l" t="t" r="r" b="b"/>
            <a:pathLst>
              <a:path w="1589809" h="1297682">
                <a:moveTo>
                  <a:pt x="0" y="0"/>
                </a:moveTo>
                <a:lnTo>
                  <a:pt x="1589809" y="0"/>
                </a:lnTo>
                <a:lnTo>
                  <a:pt x="1589809" y="1297681"/>
                </a:lnTo>
                <a:lnTo>
                  <a:pt x="0" y="12976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8" name="Group 8"/>
          <p:cNvGrpSpPr/>
          <p:nvPr/>
        </p:nvGrpSpPr>
        <p:grpSpPr>
          <a:xfrm>
            <a:off x="11384030" y="6700526"/>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a:off x="12806404" y="8211559"/>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4" name="Freeform 14"/>
          <p:cNvSpPr/>
          <p:nvPr/>
        </p:nvSpPr>
        <p:spPr>
          <a:xfrm>
            <a:off x="8297953" y="7367544"/>
            <a:ext cx="2842213" cy="2731615"/>
          </a:xfrm>
          <a:custGeom>
            <a:avLst/>
            <a:gdLst/>
            <a:ahLst/>
            <a:cxnLst/>
            <a:rect l="l" t="t" r="r" b="b"/>
            <a:pathLst>
              <a:path w="2842213" h="2731615">
                <a:moveTo>
                  <a:pt x="0" y="0"/>
                </a:moveTo>
                <a:lnTo>
                  <a:pt x="2842213" y="0"/>
                </a:lnTo>
                <a:lnTo>
                  <a:pt x="2842213" y="2731615"/>
                </a:lnTo>
                <a:lnTo>
                  <a:pt x="0" y="2731615"/>
                </a:lnTo>
                <a:lnTo>
                  <a:pt x="0" y="0"/>
                </a:lnTo>
                <a:close/>
              </a:path>
            </a:pathLst>
          </a:custGeom>
          <a:blipFill>
            <a:blip r:embed="rId9"/>
            <a:stretch>
              <a:fillRect/>
            </a:stretch>
          </a:blipFill>
        </p:spPr>
      </p:sp>
      <p:sp>
        <p:nvSpPr>
          <p:cNvPr id="15" name="TextBox 15"/>
          <p:cNvSpPr txBox="1"/>
          <p:nvPr/>
        </p:nvSpPr>
        <p:spPr>
          <a:xfrm>
            <a:off x="6652895" y="399415"/>
            <a:ext cx="4731385" cy="1174750"/>
          </a:xfrm>
          <a:prstGeom prst="rect">
            <a:avLst/>
          </a:prstGeom>
        </p:spPr>
        <p:txBody>
          <a:bodyPr wrap="square" lIns="0" tIns="0" rIns="0" bIns="0" rtlCol="0" anchor="t">
            <a:spAutoFit/>
          </a:bodyPr>
          <a:lstStyle/>
          <a:p>
            <a:pPr algn="ctr">
              <a:lnSpc>
                <a:spcPts val="9165"/>
              </a:lnSpc>
            </a:pPr>
            <a:r>
              <a:rPr lang="en-US" sz="6545">
                <a:solidFill>
                  <a:srgbClr val="FFFFFF"/>
                </a:solidFill>
                <a:latin typeface="Canva Sans Bold" panose="020B0803030501040103"/>
              </a:rPr>
              <a:t>Advocacy</a:t>
            </a:r>
          </a:p>
        </p:txBody>
      </p:sp>
      <p:sp>
        <p:nvSpPr>
          <p:cNvPr id="16" name="TextBox 16"/>
          <p:cNvSpPr txBox="1"/>
          <p:nvPr/>
        </p:nvSpPr>
        <p:spPr>
          <a:xfrm>
            <a:off x="686153" y="7605653"/>
            <a:ext cx="6607671" cy="1811020"/>
          </a:xfrm>
          <a:prstGeom prst="rect">
            <a:avLst/>
          </a:prstGeom>
        </p:spPr>
        <p:txBody>
          <a:bodyPr lIns="0" tIns="0" rIns="0" bIns="0" rtlCol="0" anchor="t">
            <a:spAutoFit/>
          </a:bodyPr>
          <a:lstStyle/>
          <a:p>
            <a:pPr algn="ctr">
              <a:lnSpc>
                <a:spcPts val="7280"/>
              </a:lnSpc>
            </a:pPr>
            <a:r>
              <a:rPr lang="en-US" sz="5200">
                <a:solidFill>
                  <a:srgbClr val="FFFFFF"/>
                </a:solidFill>
                <a:latin typeface="Canva Sans Bold" panose="020B0803030501040103"/>
              </a:rPr>
              <a:t>Gathering Views of </a:t>
            </a:r>
          </a:p>
          <a:p>
            <a:pPr algn="ctr">
              <a:lnSpc>
                <a:spcPts val="7280"/>
              </a:lnSpc>
            </a:pPr>
            <a:r>
              <a:rPr lang="en-US" sz="5200">
                <a:solidFill>
                  <a:srgbClr val="FFFFFF"/>
                </a:solidFill>
                <a:latin typeface="Canva Sans Bold" panose="020B0803030501040103"/>
              </a:rPr>
              <a:t>Teachers &amp; Students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3445" y="1672478"/>
            <a:ext cx="7636819" cy="7585822"/>
          </a:xfrm>
          <a:custGeom>
            <a:avLst/>
            <a:gdLst/>
            <a:ahLst/>
            <a:cxnLst/>
            <a:rect l="l" t="t" r="r" b="b"/>
            <a:pathLst>
              <a:path w="7636819" h="7585822">
                <a:moveTo>
                  <a:pt x="0" y="0"/>
                </a:moveTo>
                <a:lnTo>
                  <a:pt x="7636819" y="0"/>
                </a:lnTo>
                <a:lnTo>
                  <a:pt x="7636819" y="7585822"/>
                </a:lnTo>
                <a:lnTo>
                  <a:pt x="0" y="7585822"/>
                </a:lnTo>
                <a:lnTo>
                  <a:pt x="0" y="0"/>
                </a:lnTo>
                <a:close/>
              </a:path>
            </a:pathLst>
          </a:custGeom>
          <a:blipFill>
            <a:blip r:embed="rId2"/>
            <a:stretch>
              <a:fillRect/>
            </a:stretch>
          </a:blipFill>
        </p:spPr>
      </p:sp>
      <p:sp>
        <p:nvSpPr>
          <p:cNvPr id="3" name="Freeform 3"/>
          <p:cNvSpPr/>
          <p:nvPr/>
        </p:nvSpPr>
        <p:spPr>
          <a:xfrm>
            <a:off x="8017310" y="2683148"/>
            <a:ext cx="9976332" cy="6575152"/>
          </a:xfrm>
          <a:custGeom>
            <a:avLst/>
            <a:gdLst/>
            <a:ahLst/>
            <a:cxnLst/>
            <a:rect l="l" t="t" r="r" b="b"/>
            <a:pathLst>
              <a:path w="9976332" h="6575152">
                <a:moveTo>
                  <a:pt x="0" y="0"/>
                </a:moveTo>
                <a:lnTo>
                  <a:pt x="9976332" y="0"/>
                </a:lnTo>
                <a:lnTo>
                  <a:pt x="9976332" y="6575152"/>
                </a:lnTo>
                <a:lnTo>
                  <a:pt x="0" y="6575152"/>
                </a:lnTo>
                <a:lnTo>
                  <a:pt x="0" y="0"/>
                </a:lnTo>
                <a:close/>
              </a:path>
            </a:pathLst>
          </a:custGeom>
          <a:blipFill>
            <a:blip r:embed="rId3"/>
            <a:stretch>
              <a:fillRect t="-105" b="-105"/>
            </a:stretch>
          </a:blipFill>
        </p:spPr>
      </p:sp>
      <p:sp>
        <p:nvSpPr>
          <p:cNvPr id="4" name="Freeform 4"/>
          <p:cNvSpPr/>
          <p:nvPr/>
        </p:nvSpPr>
        <p:spPr>
          <a:xfrm>
            <a:off x="15391310" y="114511"/>
            <a:ext cx="2602331" cy="2501068"/>
          </a:xfrm>
          <a:custGeom>
            <a:avLst/>
            <a:gdLst/>
            <a:ahLst/>
            <a:cxnLst/>
            <a:rect l="l" t="t" r="r" b="b"/>
            <a:pathLst>
              <a:path w="2602331" h="2501068">
                <a:moveTo>
                  <a:pt x="0" y="0"/>
                </a:moveTo>
                <a:lnTo>
                  <a:pt x="2602332" y="0"/>
                </a:lnTo>
                <a:lnTo>
                  <a:pt x="2602332" y="2501068"/>
                </a:lnTo>
                <a:lnTo>
                  <a:pt x="0" y="2501068"/>
                </a:lnTo>
                <a:lnTo>
                  <a:pt x="0" y="0"/>
                </a:lnTo>
                <a:close/>
              </a:path>
            </a:pathLst>
          </a:custGeom>
          <a:blipFill>
            <a:blip r:embed="rId4"/>
            <a:stretch>
              <a:fillRect/>
            </a:stretch>
          </a:blipFill>
        </p:spPr>
      </p:sp>
      <p:sp>
        <p:nvSpPr>
          <p:cNvPr id="5" name="TextBox 5"/>
          <p:cNvSpPr txBox="1"/>
          <p:nvPr/>
        </p:nvSpPr>
        <p:spPr>
          <a:xfrm>
            <a:off x="4069536" y="490449"/>
            <a:ext cx="7895548" cy="631339"/>
          </a:xfrm>
          <a:prstGeom prst="rect">
            <a:avLst/>
          </a:prstGeom>
        </p:spPr>
        <p:txBody>
          <a:bodyPr lIns="0" tIns="0" rIns="0" bIns="0" rtlCol="0" anchor="t">
            <a:spAutoFit/>
          </a:bodyPr>
          <a:lstStyle/>
          <a:p>
            <a:pPr algn="ctr">
              <a:lnSpc>
                <a:spcPts val="5100"/>
              </a:lnSpc>
            </a:pPr>
            <a:r>
              <a:rPr lang="en-US" sz="3645">
                <a:solidFill>
                  <a:srgbClr val="FFFFFF"/>
                </a:solidFill>
                <a:latin typeface="Canva Sans Bold" panose="020B0803030501040103"/>
              </a:rPr>
              <a:t>Recent IMTA submissions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a:off x="2943784" y="0"/>
            <a:ext cx="8810920" cy="10287000"/>
            <a:chOff x="0" y="0"/>
            <a:chExt cx="522129" cy="609600"/>
          </a:xfrm>
        </p:grpSpPr>
        <p:sp>
          <p:nvSpPr>
            <p:cNvPr id="3" name="Freeform 3"/>
            <p:cNvSpPr/>
            <p:nvPr/>
          </p:nvSpPr>
          <p:spPr>
            <a:xfrm>
              <a:off x="0" y="0"/>
              <a:ext cx="522129" cy="609600"/>
            </a:xfrm>
            <a:custGeom>
              <a:avLst/>
              <a:gdLst/>
              <a:ahLst/>
              <a:cxnLst/>
              <a:rect l="l" t="t" r="r" b="b"/>
              <a:pathLst>
                <a:path w="522129" h="609600">
                  <a:moveTo>
                    <a:pt x="318929" y="0"/>
                  </a:moveTo>
                  <a:lnTo>
                    <a:pt x="0" y="0"/>
                  </a:lnTo>
                  <a:lnTo>
                    <a:pt x="203200" y="609600"/>
                  </a:lnTo>
                  <a:lnTo>
                    <a:pt x="522129" y="609600"/>
                  </a:lnTo>
                  <a:lnTo>
                    <a:pt x="318929" y="0"/>
                  </a:lnTo>
                  <a:close/>
                </a:path>
              </a:pathLst>
            </a:custGeom>
            <a:solidFill>
              <a:srgbClr val="060820"/>
            </a:solidFill>
          </p:spPr>
        </p:sp>
        <p:sp>
          <p:nvSpPr>
            <p:cNvPr id="4" name="TextBox 4"/>
            <p:cNvSpPr txBox="1"/>
            <p:nvPr/>
          </p:nvSpPr>
          <p:spPr>
            <a:xfrm>
              <a:off x="101600" y="-38100"/>
              <a:ext cx="318929"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10187495" y="8180132"/>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792666" y="6595770"/>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rot="-10800000">
            <a:off x="-477883" y="-3082302"/>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rot="-10800000">
            <a:off x="-1506583" y="-1830267"/>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2294585" y="5348715"/>
            <a:ext cx="4775525" cy="4589697"/>
          </a:xfrm>
          <a:custGeom>
            <a:avLst/>
            <a:gdLst/>
            <a:ahLst/>
            <a:cxnLst/>
            <a:rect l="l" t="t" r="r" b="b"/>
            <a:pathLst>
              <a:path w="4775525" h="4589697">
                <a:moveTo>
                  <a:pt x="0" y="0"/>
                </a:moveTo>
                <a:lnTo>
                  <a:pt x="4775525" y="0"/>
                </a:lnTo>
                <a:lnTo>
                  <a:pt x="4775525" y="4589697"/>
                </a:lnTo>
                <a:lnTo>
                  <a:pt x="0" y="4589697"/>
                </a:lnTo>
                <a:lnTo>
                  <a:pt x="0" y="0"/>
                </a:lnTo>
                <a:close/>
              </a:path>
            </a:pathLst>
          </a:custGeom>
          <a:blipFill>
            <a:blip r:embed="rId2"/>
            <a:stretch>
              <a:fillRect/>
            </a:stretch>
          </a:blipFill>
        </p:spPr>
      </p:sp>
      <p:sp>
        <p:nvSpPr>
          <p:cNvPr id="18" name="Freeform 18"/>
          <p:cNvSpPr/>
          <p:nvPr/>
        </p:nvSpPr>
        <p:spPr>
          <a:xfrm>
            <a:off x="11248621" y="1259767"/>
            <a:ext cx="6511145" cy="6511145"/>
          </a:xfrm>
          <a:custGeom>
            <a:avLst/>
            <a:gdLst/>
            <a:ahLst/>
            <a:cxnLst/>
            <a:rect l="l" t="t" r="r" b="b"/>
            <a:pathLst>
              <a:path w="6511145" h="6511145">
                <a:moveTo>
                  <a:pt x="0" y="0"/>
                </a:moveTo>
                <a:lnTo>
                  <a:pt x="6511145" y="0"/>
                </a:lnTo>
                <a:lnTo>
                  <a:pt x="6511145" y="6511145"/>
                </a:lnTo>
                <a:lnTo>
                  <a:pt x="0" y="6511145"/>
                </a:lnTo>
                <a:lnTo>
                  <a:pt x="0" y="0"/>
                </a:lnTo>
                <a:close/>
              </a:path>
            </a:pathLst>
          </a:custGeom>
          <a:blipFill>
            <a:blip r:embed="rId3"/>
            <a:stretch>
              <a:fillRect/>
            </a:stretch>
          </a:blipFill>
        </p:spPr>
      </p:sp>
      <p:sp>
        <p:nvSpPr>
          <p:cNvPr id="19" name="TextBox 19"/>
          <p:cNvSpPr txBox="1"/>
          <p:nvPr/>
        </p:nvSpPr>
        <p:spPr>
          <a:xfrm>
            <a:off x="1028700" y="2921849"/>
            <a:ext cx="10726005" cy="854030"/>
          </a:xfrm>
          <a:prstGeom prst="rect">
            <a:avLst/>
          </a:prstGeom>
        </p:spPr>
        <p:txBody>
          <a:bodyPr lIns="0" tIns="0" rIns="0" bIns="0" rtlCol="0" anchor="t">
            <a:spAutoFit/>
          </a:bodyPr>
          <a:lstStyle/>
          <a:p>
            <a:pPr>
              <a:lnSpc>
                <a:spcPts val="7000"/>
              </a:lnSpc>
            </a:pPr>
            <a:r>
              <a:rPr lang="en-US" sz="5000">
                <a:solidFill>
                  <a:srgbClr val="EC1F25"/>
                </a:solidFill>
                <a:latin typeface="League Spartan" panose="00000800000000000000"/>
              </a:rPr>
              <a:t>PROGRAMME</a:t>
            </a:r>
          </a:p>
        </p:txBody>
      </p:sp>
      <p:sp>
        <p:nvSpPr>
          <p:cNvPr id="20" name="TextBox 20"/>
          <p:cNvSpPr txBox="1"/>
          <p:nvPr/>
        </p:nvSpPr>
        <p:spPr>
          <a:xfrm>
            <a:off x="1028700" y="4114801"/>
            <a:ext cx="9331489" cy="1110233"/>
          </a:xfrm>
          <a:prstGeom prst="rect">
            <a:avLst/>
          </a:prstGeom>
        </p:spPr>
        <p:txBody>
          <a:bodyPr lIns="0" tIns="0" rIns="0" bIns="0" rtlCol="0" anchor="t">
            <a:spAutoFit/>
          </a:bodyPr>
          <a:lstStyle/>
          <a:p>
            <a:pPr>
              <a:lnSpc>
                <a:spcPts val="4490"/>
              </a:lnSpc>
            </a:pPr>
            <a:r>
              <a:rPr lang="en-US" sz="3400">
                <a:solidFill>
                  <a:srgbClr val="FFFFFF"/>
                </a:solidFill>
                <a:latin typeface="Montserrat Classic" panose="00000500000000000000"/>
              </a:rPr>
              <a:t>Today’s programme can be found online at www.imta.ie or by scanning the QR Code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0" y="0"/>
            <a:ext cx="18288000" cy="1958357"/>
            <a:chOff x="0" y="0"/>
            <a:chExt cx="4816593" cy="515781"/>
          </a:xfrm>
        </p:grpSpPr>
        <p:sp>
          <p:nvSpPr>
            <p:cNvPr id="4" name="Freeform 4"/>
            <p:cNvSpPr/>
            <p:nvPr/>
          </p:nvSpPr>
          <p:spPr>
            <a:xfrm>
              <a:off x="0" y="0"/>
              <a:ext cx="4816592" cy="515781"/>
            </a:xfrm>
            <a:custGeom>
              <a:avLst/>
              <a:gdLst/>
              <a:ahLst/>
              <a:cxnLst/>
              <a:rect l="l" t="t" r="r" b="b"/>
              <a:pathLst>
                <a:path w="4816592" h="515781">
                  <a:moveTo>
                    <a:pt x="0" y="0"/>
                  </a:moveTo>
                  <a:lnTo>
                    <a:pt x="4816592" y="0"/>
                  </a:lnTo>
                  <a:lnTo>
                    <a:pt x="4816592" y="515781"/>
                  </a:lnTo>
                  <a:lnTo>
                    <a:pt x="0" y="515781"/>
                  </a:lnTo>
                  <a:close/>
                </a:path>
              </a:pathLst>
            </a:custGeom>
            <a:solidFill>
              <a:srgbClr val="060820"/>
            </a:solidFill>
          </p:spPr>
        </p:sp>
        <p:sp>
          <p:nvSpPr>
            <p:cNvPr id="5" name="TextBox 5"/>
            <p:cNvSpPr txBox="1"/>
            <p:nvPr/>
          </p:nvSpPr>
          <p:spPr>
            <a:xfrm>
              <a:off x="0" y="-38100"/>
              <a:ext cx="4816593" cy="553881"/>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a:off x="4206325" y="6222977"/>
            <a:ext cx="3532013" cy="3035323"/>
            <a:chOff x="0" y="0"/>
            <a:chExt cx="812800" cy="698500"/>
          </a:xfrm>
        </p:grpSpPr>
        <p:sp>
          <p:nvSpPr>
            <p:cNvPr id="7" name="Freeform 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C1F25"/>
            </a:soli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9" name="Group 9"/>
          <p:cNvGrpSpPr/>
          <p:nvPr/>
        </p:nvGrpSpPr>
        <p:grpSpPr>
          <a:xfrm>
            <a:off x="7385782" y="4705315"/>
            <a:ext cx="3532013" cy="3035323"/>
            <a:chOff x="0" y="0"/>
            <a:chExt cx="812800" cy="698500"/>
          </a:xfrm>
        </p:grpSpPr>
        <p:sp>
          <p:nvSpPr>
            <p:cNvPr id="10" name="Freeform 1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12" name="Group 12"/>
          <p:cNvGrpSpPr/>
          <p:nvPr/>
        </p:nvGrpSpPr>
        <p:grpSpPr>
          <a:xfrm>
            <a:off x="10546237" y="6222977"/>
            <a:ext cx="3532013" cy="3035323"/>
            <a:chOff x="0" y="0"/>
            <a:chExt cx="812800" cy="698500"/>
          </a:xfrm>
        </p:grpSpPr>
        <p:sp>
          <p:nvSpPr>
            <p:cNvPr id="13" name="Freeform 1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C1F25"/>
            </a:solidFill>
          </p:spPr>
        </p:sp>
        <p:sp>
          <p:nvSpPr>
            <p:cNvPr id="14" name="TextBox 14"/>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15" name="Group 15"/>
          <p:cNvGrpSpPr/>
          <p:nvPr/>
        </p:nvGrpSpPr>
        <p:grpSpPr>
          <a:xfrm>
            <a:off x="13753654" y="4705315"/>
            <a:ext cx="3532013" cy="3035323"/>
            <a:chOff x="0" y="0"/>
            <a:chExt cx="812800" cy="698500"/>
          </a:xfrm>
        </p:grpSpPr>
        <p:sp>
          <p:nvSpPr>
            <p:cNvPr id="16" name="Freeform 1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sp>
        <p:sp>
          <p:nvSpPr>
            <p:cNvPr id="17" name="TextBox 17"/>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18" name="Group 18"/>
          <p:cNvGrpSpPr/>
          <p:nvPr/>
        </p:nvGrpSpPr>
        <p:grpSpPr>
          <a:xfrm>
            <a:off x="1038821" y="4705315"/>
            <a:ext cx="3532013" cy="3035323"/>
            <a:chOff x="0" y="0"/>
            <a:chExt cx="812800" cy="698500"/>
          </a:xfrm>
        </p:grpSpPr>
        <p:sp>
          <p:nvSpPr>
            <p:cNvPr id="19" name="Freeform 1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sp>
        <p:nvSpPr>
          <p:cNvPr id="21" name="Freeform 21"/>
          <p:cNvSpPr/>
          <p:nvPr/>
        </p:nvSpPr>
        <p:spPr>
          <a:xfrm>
            <a:off x="908768" y="521274"/>
            <a:ext cx="1267823" cy="1218488"/>
          </a:xfrm>
          <a:custGeom>
            <a:avLst/>
            <a:gdLst/>
            <a:ahLst/>
            <a:cxnLst/>
            <a:rect l="l" t="t" r="r" b="b"/>
            <a:pathLst>
              <a:path w="1267823" h="1218488">
                <a:moveTo>
                  <a:pt x="0" y="0"/>
                </a:moveTo>
                <a:lnTo>
                  <a:pt x="1267823" y="0"/>
                </a:lnTo>
                <a:lnTo>
                  <a:pt x="1267823" y="1218488"/>
                </a:lnTo>
                <a:lnTo>
                  <a:pt x="0" y="1218488"/>
                </a:lnTo>
                <a:lnTo>
                  <a:pt x="0" y="0"/>
                </a:lnTo>
                <a:close/>
              </a:path>
            </a:pathLst>
          </a:custGeom>
          <a:blipFill>
            <a:blip r:embed="rId3"/>
            <a:stretch>
              <a:fillRect/>
            </a:stretch>
          </a:blipFill>
        </p:spPr>
      </p:sp>
      <p:sp>
        <p:nvSpPr>
          <p:cNvPr id="22" name="Freeform 22"/>
          <p:cNvSpPr/>
          <p:nvPr/>
        </p:nvSpPr>
        <p:spPr>
          <a:xfrm>
            <a:off x="14814324" y="4812303"/>
            <a:ext cx="1410673" cy="1410673"/>
          </a:xfrm>
          <a:custGeom>
            <a:avLst/>
            <a:gdLst/>
            <a:ahLst/>
            <a:cxnLst/>
            <a:rect l="l" t="t" r="r" b="b"/>
            <a:pathLst>
              <a:path w="1410673" h="1410673">
                <a:moveTo>
                  <a:pt x="0" y="0"/>
                </a:moveTo>
                <a:lnTo>
                  <a:pt x="1410673" y="0"/>
                </a:lnTo>
                <a:lnTo>
                  <a:pt x="1410673" y="1410674"/>
                </a:lnTo>
                <a:lnTo>
                  <a:pt x="0" y="1410674"/>
                </a:lnTo>
                <a:lnTo>
                  <a:pt x="0" y="0"/>
                </a:lnTo>
                <a:close/>
              </a:path>
            </a:pathLst>
          </a:custGeom>
          <a:blipFill>
            <a:blip r:embed="rId4"/>
            <a:stretch>
              <a:fillRect/>
            </a:stretch>
          </a:blipFill>
        </p:spPr>
      </p:sp>
      <p:sp>
        <p:nvSpPr>
          <p:cNvPr id="23" name="TextBox 23"/>
          <p:cNvSpPr txBox="1"/>
          <p:nvPr/>
        </p:nvSpPr>
        <p:spPr>
          <a:xfrm>
            <a:off x="2342742" y="644376"/>
            <a:ext cx="3159162" cy="309661"/>
          </a:xfrm>
          <a:prstGeom prst="rect">
            <a:avLst/>
          </a:prstGeom>
        </p:spPr>
        <p:txBody>
          <a:bodyPr lIns="0" tIns="0" rIns="0" bIns="0" rtlCol="0" anchor="t">
            <a:spAutoFit/>
          </a:bodyPr>
          <a:lstStyle/>
          <a:p>
            <a:pPr>
              <a:lnSpc>
                <a:spcPts val="2510"/>
              </a:lnSpc>
            </a:pPr>
            <a:r>
              <a:rPr lang="en-US" sz="1790">
                <a:solidFill>
                  <a:srgbClr val="FFFFFF"/>
                </a:solidFill>
                <a:latin typeface="Montserrat Semi-Bold" panose="00000700000000000000"/>
              </a:rPr>
              <a:t>www.imta.ie</a:t>
            </a:r>
          </a:p>
        </p:txBody>
      </p:sp>
      <p:sp>
        <p:nvSpPr>
          <p:cNvPr id="24" name="TextBox 24"/>
          <p:cNvSpPr txBox="1"/>
          <p:nvPr/>
        </p:nvSpPr>
        <p:spPr>
          <a:xfrm>
            <a:off x="2342742" y="828962"/>
            <a:ext cx="3159162" cy="545961"/>
          </a:xfrm>
          <a:prstGeom prst="rect">
            <a:avLst/>
          </a:prstGeom>
        </p:spPr>
        <p:txBody>
          <a:bodyPr lIns="0" tIns="0" rIns="0" bIns="0" rtlCol="0" anchor="t">
            <a:spAutoFit/>
          </a:bodyPr>
          <a:lstStyle/>
          <a:p>
            <a:pPr>
              <a:lnSpc>
                <a:spcPts val="4515"/>
              </a:lnSpc>
            </a:pPr>
            <a:r>
              <a:rPr lang="en-US" sz="3225">
                <a:solidFill>
                  <a:srgbClr val="FFFFFF"/>
                </a:solidFill>
                <a:latin typeface="Montserrat Semi-Bold" panose="00000700000000000000"/>
              </a:rPr>
              <a:t>IMTA in 2024</a:t>
            </a:r>
          </a:p>
        </p:txBody>
      </p:sp>
      <p:sp>
        <p:nvSpPr>
          <p:cNvPr id="25" name="TextBox 25"/>
          <p:cNvSpPr txBox="1"/>
          <p:nvPr/>
        </p:nvSpPr>
        <p:spPr>
          <a:xfrm>
            <a:off x="908768" y="5414340"/>
            <a:ext cx="3792117" cy="949833"/>
          </a:xfrm>
          <a:prstGeom prst="rect">
            <a:avLst/>
          </a:prstGeom>
        </p:spPr>
        <p:txBody>
          <a:bodyPr lIns="0" tIns="0" rIns="0" bIns="0" rtlCol="0" anchor="t">
            <a:spAutoFit/>
          </a:bodyPr>
          <a:lstStyle/>
          <a:p>
            <a:pPr algn="ctr">
              <a:lnSpc>
                <a:spcPts val="7655"/>
              </a:lnSpc>
            </a:pPr>
            <a:r>
              <a:rPr lang="en-US" sz="5800">
                <a:solidFill>
                  <a:srgbClr val="FFFFFF"/>
                </a:solidFill>
                <a:latin typeface="Montserrat Classic" panose="00000500000000000000"/>
              </a:rPr>
              <a:t>2444</a:t>
            </a:r>
          </a:p>
        </p:txBody>
      </p:sp>
      <p:sp>
        <p:nvSpPr>
          <p:cNvPr id="26" name="TextBox 26"/>
          <p:cNvSpPr txBox="1"/>
          <p:nvPr/>
        </p:nvSpPr>
        <p:spPr>
          <a:xfrm>
            <a:off x="888215" y="6259398"/>
            <a:ext cx="3792117" cy="471805"/>
          </a:xfrm>
          <a:prstGeom prst="rect">
            <a:avLst/>
          </a:prstGeom>
        </p:spPr>
        <p:txBody>
          <a:bodyPr lIns="0" tIns="0" rIns="0" bIns="0" rtlCol="0" anchor="t">
            <a:spAutoFit/>
          </a:bodyPr>
          <a:lstStyle/>
          <a:p>
            <a:pPr algn="ctr">
              <a:lnSpc>
                <a:spcPts val="3920"/>
              </a:lnSpc>
              <a:spcBef>
                <a:spcPct val="0"/>
              </a:spcBef>
            </a:pPr>
            <a:r>
              <a:rPr lang="en-US" sz="2800">
                <a:solidFill>
                  <a:srgbClr val="FFFFFF"/>
                </a:solidFill>
                <a:latin typeface="Montserrat" panose="00000500000000000000"/>
              </a:rPr>
              <a:t>MEMBERS</a:t>
            </a:r>
          </a:p>
        </p:txBody>
      </p:sp>
      <p:sp>
        <p:nvSpPr>
          <p:cNvPr id="27" name="TextBox 27"/>
          <p:cNvSpPr txBox="1"/>
          <p:nvPr/>
        </p:nvSpPr>
        <p:spPr>
          <a:xfrm>
            <a:off x="4076273" y="6932002"/>
            <a:ext cx="3792117" cy="949833"/>
          </a:xfrm>
          <a:prstGeom prst="rect">
            <a:avLst/>
          </a:prstGeom>
        </p:spPr>
        <p:txBody>
          <a:bodyPr lIns="0" tIns="0" rIns="0" bIns="0" rtlCol="0" anchor="t">
            <a:spAutoFit/>
          </a:bodyPr>
          <a:lstStyle/>
          <a:p>
            <a:pPr algn="ctr">
              <a:lnSpc>
                <a:spcPts val="7655"/>
              </a:lnSpc>
            </a:pPr>
            <a:r>
              <a:rPr lang="en-US" sz="5800">
                <a:solidFill>
                  <a:srgbClr val="FFFFFF"/>
                </a:solidFill>
                <a:latin typeface="Montserrat Classic" panose="00000500000000000000"/>
              </a:rPr>
              <a:t>417</a:t>
            </a:r>
          </a:p>
        </p:txBody>
      </p:sp>
      <p:sp>
        <p:nvSpPr>
          <p:cNvPr id="28" name="TextBox 28"/>
          <p:cNvSpPr txBox="1"/>
          <p:nvPr/>
        </p:nvSpPr>
        <p:spPr>
          <a:xfrm>
            <a:off x="4076273" y="7767535"/>
            <a:ext cx="3792117" cy="481330"/>
          </a:xfrm>
          <a:prstGeom prst="rect">
            <a:avLst/>
          </a:prstGeom>
        </p:spPr>
        <p:txBody>
          <a:bodyPr lIns="0" tIns="0" rIns="0" bIns="0" rtlCol="0" anchor="t">
            <a:spAutoFit/>
          </a:bodyPr>
          <a:lstStyle/>
          <a:p>
            <a:pPr algn="ctr">
              <a:lnSpc>
                <a:spcPts val="3920"/>
              </a:lnSpc>
              <a:spcBef>
                <a:spcPct val="0"/>
              </a:spcBef>
            </a:pPr>
            <a:r>
              <a:rPr lang="en-US" sz="2800">
                <a:solidFill>
                  <a:srgbClr val="FFFFFF"/>
                </a:solidFill>
                <a:latin typeface="Montserrat Classic" panose="00000500000000000000"/>
              </a:rPr>
              <a:t>SCHOOLS</a:t>
            </a:r>
          </a:p>
        </p:txBody>
      </p:sp>
      <p:sp>
        <p:nvSpPr>
          <p:cNvPr id="29" name="TextBox 29"/>
          <p:cNvSpPr txBox="1"/>
          <p:nvPr/>
        </p:nvSpPr>
        <p:spPr>
          <a:xfrm>
            <a:off x="7276703" y="5414340"/>
            <a:ext cx="3792117" cy="949833"/>
          </a:xfrm>
          <a:prstGeom prst="rect">
            <a:avLst/>
          </a:prstGeom>
        </p:spPr>
        <p:txBody>
          <a:bodyPr lIns="0" tIns="0" rIns="0" bIns="0" rtlCol="0" anchor="t">
            <a:spAutoFit/>
          </a:bodyPr>
          <a:lstStyle/>
          <a:p>
            <a:pPr algn="ctr">
              <a:lnSpc>
                <a:spcPts val="7655"/>
              </a:lnSpc>
            </a:pPr>
            <a:r>
              <a:rPr lang="en-US" sz="5800">
                <a:solidFill>
                  <a:srgbClr val="FFFFFF"/>
                </a:solidFill>
                <a:latin typeface="Montserrat Classic" panose="00000500000000000000"/>
              </a:rPr>
              <a:t>&gt;57%</a:t>
            </a:r>
          </a:p>
        </p:txBody>
      </p:sp>
      <p:sp>
        <p:nvSpPr>
          <p:cNvPr id="30" name="TextBox 30"/>
          <p:cNvSpPr txBox="1"/>
          <p:nvPr/>
        </p:nvSpPr>
        <p:spPr>
          <a:xfrm>
            <a:off x="7276703" y="6268923"/>
            <a:ext cx="3792117" cy="989964"/>
          </a:xfrm>
          <a:prstGeom prst="rect">
            <a:avLst/>
          </a:prstGeom>
        </p:spPr>
        <p:txBody>
          <a:bodyPr lIns="0" tIns="0" rIns="0" bIns="0" rtlCol="0" anchor="t">
            <a:spAutoFit/>
          </a:bodyPr>
          <a:lstStyle/>
          <a:p>
            <a:pPr algn="ctr">
              <a:lnSpc>
                <a:spcPts val="2660"/>
              </a:lnSpc>
            </a:pPr>
            <a:r>
              <a:rPr lang="en-US" sz="1900">
                <a:solidFill>
                  <a:srgbClr val="FFFFFF"/>
                </a:solidFill>
                <a:latin typeface="Montserrat" panose="00000500000000000000"/>
              </a:rPr>
              <a:t>OF SCHOOLS </a:t>
            </a:r>
          </a:p>
          <a:p>
            <a:pPr algn="ctr">
              <a:lnSpc>
                <a:spcPts val="2660"/>
              </a:lnSpc>
            </a:pPr>
            <a:r>
              <a:rPr lang="en-US" sz="1900">
                <a:solidFill>
                  <a:srgbClr val="FFFFFF"/>
                </a:solidFill>
                <a:latin typeface="Montserrat" panose="00000500000000000000"/>
              </a:rPr>
              <a:t>NATIONWIDE </a:t>
            </a:r>
          </a:p>
          <a:p>
            <a:pPr algn="ctr">
              <a:lnSpc>
                <a:spcPts val="2660"/>
              </a:lnSpc>
              <a:spcBef>
                <a:spcPct val="0"/>
              </a:spcBef>
            </a:pPr>
            <a:r>
              <a:rPr lang="en-US" sz="1900">
                <a:solidFill>
                  <a:srgbClr val="FFFFFF"/>
                </a:solidFill>
                <a:latin typeface="Montserrat" panose="00000500000000000000"/>
              </a:rPr>
              <a:t>ARE MEMBERS</a:t>
            </a:r>
          </a:p>
        </p:txBody>
      </p:sp>
      <p:sp>
        <p:nvSpPr>
          <p:cNvPr id="31" name="TextBox 31"/>
          <p:cNvSpPr txBox="1"/>
          <p:nvPr/>
        </p:nvSpPr>
        <p:spPr>
          <a:xfrm>
            <a:off x="10436738" y="6932002"/>
            <a:ext cx="3792117" cy="949833"/>
          </a:xfrm>
          <a:prstGeom prst="rect">
            <a:avLst/>
          </a:prstGeom>
        </p:spPr>
        <p:txBody>
          <a:bodyPr lIns="0" tIns="0" rIns="0" bIns="0" rtlCol="0" anchor="t">
            <a:spAutoFit/>
          </a:bodyPr>
          <a:lstStyle/>
          <a:p>
            <a:pPr algn="ctr">
              <a:lnSpc>
                <a:spcPts val="7655"/>
              </a:lnSpc>
            </a:pPr>
            <a:r>
              <a:rPr lang="en-US" sz="5800">
                <a:solidFill>
                  <a:srgbClr val="FFFFFF"/>
                </a:solidFill>
                <a:latin typeface="Montserrat Classic" panose="00000500000000000000"/>
              </a:rPr>
              <a:t>263,981</a:t>
            </a:r>
          </a:p>
        </p:txBody>
      </p:sp>
      <p:sp>
        <p:nvSpPr>
          <p:cNvPr id="32" name="TextBox 32"/>
          <p:cNvSpPr txBox="1"/>
          <p:nvPr/>
        </p:nvSpPr>
        <p:spPr>
          <a:xfrm>
            <a:off x="10436738" y="7786585"/>
            <a:ext cx="3792117" cy="656589"/>
          </a:xfrm>
          <a:prstGeom prst="rect">
            <a:avLst/>
          </a:prstGeom>
        </p:spPr>
        <p:txBody>
          <a:bodyPr lIns="0" tIns="0" rIns="0" bIns="0" rtlCol="0" anchor="t">
            <a:spAutoFit/>
          </a:bodyPr>
          <a:lstStyle/>
          <a:p>
            <a:pPr algn="ctr">
              <a:lnSpc>
                <a:spcPts val="2660"/>
              </a:lnSpc>
            </a:pPr>
            <a:r>
              <a:rPr lang="en-US" sz="1900">
                <a:solidFill>
                  <a:srgbClr val="FFFFFF"/>
                </a:solidFill>
                <a:latin typeface="Montserrat Classic" panose="00000500000000000000"/>
              </a:rPr>
              <a:t>STUDENTS SUPPORTED </a:t>
            </a:r>
          </a:p>
          <a:p>
            <a:pPr algn="ctr">
              <a:lnSpc>
                <a:spcPts val="2660"/>
              </a:lnSpc>
              <a:spcBef>
                <a:spcPct val="0"/>
              </a:spcBef>
            </a:pPr>
            <a:r>
              <a:rPr lang="en-US" sz="1900">
                <a:solidFill>
                  <a:srgbClr val="FFFFFF"/>
                </a:solidFill>
                <a:latin typeface="Montserrat Classic" panose="00000500000000000000"/>
              </a:rPr>
              <a:t>BY IMTA MEMBERS</a:t>
            </a:r>
          </a:p>
        </p:txBody>
      </p:sp>
      <p:sp>
        <p:nvSpPr>
          <p:cNvPr id="33" name="TextBox 33"/>
          <p:cNvSpPr txBox="1"/>
          <p:nvPr/>
        </p:nvSpPr>
        <p:spPr>
          <a:xfrm>
            <a:off x="13976821" y="6268923"/>
            <a:ext cx="3085679" cy="786289"/>
          </a:xfrm>
          <a:prstGeom prst="rect">
            <a:avLst/>
          </a:prstGeom>
        </p:spPr>
        <p:txBody>
          <a:bodyPr lIns="0" tIns="0" rIns="0" bIns="0" rtlCol="0" anchor="t">
            <a:spAutoFit/>
          </a:bodyPr>
          <a:lstStyle/>
          <a:p>
            <a:pPr algn="ctr">
              <a:lnSpc>
                <a:spcPts val="3190"/>
              </a:lnSpc>
              <a:spcBef>
                <a:spcPct val="0"/>
              </a:spcBef>
            </a:pPr>
            <a:r>
              <a:rPr lang="en-US" sz="2280">
                <a:solidFill>
                  <a:srgbClr val="FFFFFF"/>
                </a:solidFill>
                <a:latin typeface="Montserrat" panose="00000500000000000000"/>
              </a:rPr>
              <a:t>SCAN FOR PROGRAMME</a:t>
            </a:r>
          </a:p>
        </p:txBody>
      </p:sp>
      <p:sp>
        <p:nvSpPr>
          <p:cNvPr id="34" name="TextBox 34"/>
          <p:cNvSpPr txBox="1"/>
          <p:nvPr/>
        </p:nvSpPr>
        <p:spPr>
          <a:xfrm>
            <a:off x="1028700" y="2711999"/>
            <a:ext cx="16267088" cy="548258"/>
          </a:xfrm>
          <a:prstGeom prst="rect">
            <a:avLst/>
          </a:prstGeom>
        </p:spPr>
        <p:txBody>
          <a:bodyPr lIns="0" tIns="0" rIns="0" bIns="0" rtlCol="0" anchor="t">
            <a:spAutoFit/>
          </a:bodyPr>
          <a:lstStyle/>
          <a:p>
            <a:pPr>
              <a:lnSpc>
                <a:spcPts val="4490"/>
              </a:lnSpc>
            </a:pPr>
            <a:r>
              <a:rPr lang="en-US" sz="3400">
                <a:solidFill>
                  <a:srgbClr val="060820"/>
                </a:solidFill>
                <a:latin typeface="Montserrat Classic Bold" panose="00000800000000000000"/>
              </a:rPr>
              <a:t>The IMTA celebrates its 60th birthday in 2024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a:off x="2943784" y="0"/>
            <a:ext cx="8810920" cy="10287000"/>
            <a:chOff x="0" y="0"/>
            <a:chExt cx="522129" cy="609600"/>
          </a:xfrm>
        </p:grpSpPr>
        <p:sp>
          <p:nvSpPr>
            <p:cNvPr id="3" name="Freeform 3"/>
            <p:cNvSpPr/>
            <p:nvPr/>
          </p:nvSpPr>
          <p:spPr>
            <a:xfrm>
              <a:off x="0" y="0"/>
              <a:ext cx="522129" cy="609600"/>
            </a:xfrm>
            <a:custGeom>
              <a:avLst/>
              <a:gdLst/>
              <a:ahLst/>
              <a:cxnLst/>
              <a:rect l="l" t="t" r="r" b="b"/>
              <a:pathLst>
                <a:path w="522129" h="609600">
                  <a:moveTo>
                    <a:pt x="318929" y="0"/>
                  </a:moveTo>
                  <a:lnTo>
                    <a:pt x="0" y="0"/>
                  </a:lnTo>
                  <a:lnTo>
                    <a:pt x="203200" y="609600"/>
                  </a:lnTo>
                  <a:lnTo>
                    <a:pt x="522129" y="609600"/>
                  </a:lnTo>
                  <a:lnTo>
                    <a:pt x="318929" y="0"/>
                  </a:lnTo>
                  <a:close/>
                </a:path>
              </a:pathLst>
            </a:custGeom>
            <a:solidFill>
              <a:srgbClr val="060820"/>
            </a:solidFill>
          </p:spPr>
        </p:sp>
        <p:sp>
          <p:nvSpPr>
            <p:cNvPr id="4" name="TextBox 4"/>
            <p:cNvSpPr txBox="1"/>
            <p:nvPr/>
          </p:nvSpPr>
          <p:spPr>
            <a:xfrm>
              <a:off x="101600" y="-38100"/>
              <a:ext cx="318929"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10187495" y="8180132"/>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792666" y="6595770"/>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rot="-10800000">
            <a:off x="-477883" y="-3082302"/>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rot="-10800000">
            <a:off x="-1506583" y="-1830267"/>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2294585" y="5348715"/>
            <a:ext cx="4775525" cy="4589697"/>
          </a:xfrm>
          <a:custGeom>
            <a:avLst/>
            <a:gdLst/>
            <a:ahLst/>
            <a:cxnLst/>
            <a:rect l="l" t="t" r="r" b="b"/>
            <a:pathLst>
              <a:path w="4775525" h="4589697">
                <a:moveTo>
                  <a:pt x="0" y="0"/>
                </a:moveTo>
                <a:lnTo>
                  <a:pt x="4775525" y="0"/>
                </a:lnTo>
                <a:lnTo>
                  <a:pt x="4775525" y="4589697"/>
                </a:lnTo>
                <a:lnTo>
                  <a:pt x="0" y="4589697"/>
                </a:lnTo>
                <a:lnTo>
                  <a:pt x="0" y="0"/>
                </a:lnTo>
                <a:close/>
              </a:path>
            </a:pathLst>
          </a:custGeom>
          <a:blipFill>
            <a:blip r:embed="rId2"/>
            <a:stretch>
              <a:fillRect/>
            </a:stretch>
          </a:blipFill>
        </p:spPr>
      </p:sp>
      <p:sp>
        <p:nvSpPr>
          <p:cNvPr id="18" name="Freeform 18"/>
          <p:cNvSpPr/>
          <p:nvPr/>
        </p:nvSpPr>
        <p:spPr>
          <a:xfrm>
            <a:off x="11248621" y="1259767"/>
            <a:ext cx="6511145" cy="6511145"/>
          </a:xfrm>
          <a:custGeom>
            <a:avLst/>
            <a:gdLst/>
            <a:ahLst/>
            <a:cxnLst/>
            <a:rect l="l" t="t" r="r" b="b"/>
            <a:pathLst>
              <a:path w="6511145" h="6511145">
                <a:moveTo>
                  <a:pt x="0" y="0"/>
                </a:moveTo>
                <a:lnTo>
                  <a:pt x="6511145" y="0"/>
                </a:lnTo>
                <a:lnTo>
                  <a:pt x="6511145" y="6511145"/>
                </a:lnTo>
                <a:lnTo>
                  <a:pt x="0" y="6511145"/>
                </a:lnTo>
                <a:lnTo>
                  <a:pt x="0" y="0"/>
                </a:lnTo>
                <a:close/>
              </a:path>
            </a:pathLst>
          </a:custGeom>
          <a:blipFill>
            <a:blip r:embed="rId3"/>
            <a:stretch>
              <a:fillRect/>
            </a:stretch>
          </a:blipFill>
        </p:spPr>
      </p:sp>
      <p:sp>
        <p:nvSpPr>
          <p:cNvPr id="19" name="TextBox 19"/>
          <p:cNvSpPr txBox="1"/>
          <p:nvPr/>
        </p:nvSpPr>
        <p:spPr>
          <a:xfrm>
            <a:off x="1028700" y="2921849"/>
            <a:ext cx="10726005" cy="854030"/>
          </a:xfrm>
          <a:prstGeom prst="rect">
            <a:avLst/>
          </a:prstGeom>
        </p:spPr>
        <p:txBody>
          <a:bodyPr lIns="0" tIns="0" rIns="0" bIns="0" rtlCol="0" anchor="t">
            <a:spAutoFit/>
          </a:bodyPr>
          <a:lstStyle/>
          <a:p>
            <a:pPr>
              <a:lnSpc>
                <a:spcPts val="7000"/>
              </a:lnSpc>
            </a:pPr>
            <a:r>
              <a:rPr lang="en-US" sz="5000">
                <a:solidFill>
                  <a:srgbClr val="EC1F25"/>
                </a:solidFill>
                <a:latin typeface="League Spartan" panose="00000800000000000000"/>
              </a:rPr>
              <a:t>PROGRAMME</a:t>
            </a:r>
          </a:p>
        </p:txBody>
      </p:sp>
      <p:sp>
        <p:nvSpPr>
          <p:cNvPr id="20" name="TextBox 20"/>
          <p:cNvSpPr txBox="1"/>
          <p:nvPr/>
        </p:nvSpPr>
        <p:spPr>
          <a:xfrm>
            <a:off x="1028700" y="4114801"/>
            <a:ext cx="9331489" cy="1110233"/>
          </a:xfrm>
          <a:prstGeom prst="rect">
            <a:avLst/>
          </a:prstGeom>
        </p:spPr>
        <p:txBody>
          <a:bodyPr lIns="0" tIns="0" rIns="0" bIns="0" rtlCol="0" anchor="t">
            <a:spAutoFit/>
          </a:bodyPr>
          <a:lstStyle/>
          <a:p>
            <a:pPr>
              <a:lnSpc>
                <a:spcPts val="4490"/>
              </a:lnSpc>
            </a:pPr>
            <a:r>
              <a:rPr lang="en-US" sz="3400">
                <a:solidFill>
                  <a:srgbClr val="FFFFFF"/>
                </a:solidFill>
                <a:latin typeface="Montserrat Classic" panose="00000500000000000000"/>
              </a:rPr>
              <a:t>Today’s programme can be found online at www.imta.ie or by scanning the QR Code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348959" y="5604681"/>
            <a:ext cx="8146641" cy="1573274"/>
            <a:chOff x="0" y="0"/>
            <a:chExt cx="2145617" cy="414360"/>
          </a:xfrm>
        </p:grpSpPr>
        <p:sp>
          <p:nvSpPr>
            <p:cNvPr id="4" name="Freeform 4"/>
            <p:cNvSpPr/>
            <p:nvPr/>
          </p:nvSpPr>
          <p:spPr>
            <a:xfrm>
              <a:off x="0" y="0"/>
              <a:ext cx="2145617" cy="414360"/>
            </a:xfrm>
            <a:custGeom>
              <a:avLst/>
              <a:gdLst/>
              <a:ahLst/>
              <a:cxnLst/>
              <a:rect l="l" t="t" r="r" b="b"/>
              <a:pathLst>
                <a:path w="2145617" h="414360">
                  <a:moveTo>
                    <a:pt x="0" y="0"/>
                  </a:moveTo>
                  <a:lnTo>
                    <a:pt x="2145617" y="0"/>
                  </a:lnTo>
                  <a:lnTo>
                    <a:pt x="2145617" y="414360"/>
                  </a:lnTo>
                  <a:lnTo>
                    <a:pt x="0" y="414360"/>
                  </a:lnTo>
                  <a:close/>
                </a:path>
              </a:pathLst>
            </a:custGeom>
            <a:solidFill>
              <a:srgbClr val="F8F8F8"/>
            </a:solidFill>
          </p:spPr>
        </p:sp>
        <p:sp>
          <p:nvSpPr>
            <p:cNvPr id="5" name="TextBox 5"/>
            <p:cNvSpPr txBox="1"/>
            <p:nvPr/>
          </p:nvSpPr>
          <p:spPr>
            <a:xfrm>
              <a:off x="0" y="-38100"/>
              <a:ext cx="2145617" cy="452460"/>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rot="-10800000">
            <a:off x="-477883" y="-3082302"/>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000000"/>
            </a:solidFill>
          </p:spPr>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9" name="Group 9"/>
          <p:cNvGrpSpPr/>
          <p:nvPr/>
        </p:nvGrpSpPr>
        <p:grpSpPr>
          <a:xfrm rot="-10800000">
            <a:off x="-1506583" y="-1830267"/>
            <a:ext cx="3013166" cy="4664918"/>
            <a:chOff x="0" y="0"/>
            <a:chExt cx="812800" cy="1258359"/>
          </a:xfrm>
        </p:grpSpPr>
        <p:sp>
          <p:nvSpPr>
            <p:cNvPr id="10" name="Freeform 10"/>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11" name="TextBox 11"/>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2" name="Group 12"/>
          <p:cNvGrpSpPr/>
          <p:nvPr/>
        </p:nvGrpSpPr>
        <p:grpSpPr>
          <a:xfrm>
            <a:off x="15847612" y="8812769"/>
            <a:ext cx="3013166" cy="4664918"/>
            <a:chOff x="0" y="0"/>
            <a:chExt cx="812800" cy="1258359"/>
          </a:xfrm>
        </p:grpSpPr>
        <p:sp>
          <p:nvSpPr>
            <p:cNvPr id="13" name="Freeform 13"/>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C1F25"/>
            </a:solidFill>
          </p:spPr>
        </p:sp>
        <p:sp>
          <p:nvSpPr>
            <p:cNvPr id="14" name="TextBox 14"/>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5" name="Group 15"/>
          <p:cNvGrpSpPr/>
          <p:nvPr/>
        </p:nvGrpSpPr>
        <p:grpSpPr>
          <a:xfrm>
            <a:off x="16876312" y="7560734"/>
            <a:ext cx="3013166" cy="4664918"/>
            <a:chOff x="0" y="0"/>
            <a:chExt cx="812800" cy="1258359"/>
          </a:xfrm>
        </p:grpSpPr>
        <p:sp>
          <p:nvSpPr>
            <p:cNvPr id="16" name="Freeform 1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060820"/>
            </a:solidFill>
          </p:spPr>
        </p:sp>
        <p:sp>
          <p:nvSpPr>
            <p:cNvPr id="17" name="TextBox 1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8" name="Freeform 18"/>
          <p:cNvSpPr/>
          <p:nvPr/>
        </p:nvSpPr>
        <p:spPr>
          <a:xfrm>
            <a:off x="5995888" y="0"/>
            <a:ext cx="4999425" cy="5746465"/>
          </a:xfrm>
          <a:custGeom>
            <a:avLst/>
            <a:gdLst/>
            <a:ahLst/>
            <a:cxnLst/>
            <a:rect l="l" t="t" r="r" b="b"/>
            <a:pathLst>
              <a:path w="4999425" h="5746465">
                <a:moveTo>
                  <a:pt x="0" y="0"/>
                </a:moveTo>
                <a:lnTo>
                  <a:pt x="4999425" y="0"/>
                </a:lnTo>
                <a:lnTo>
                  <a:pt x="4999425" y="5746465"/>
                </a:lnTo>
                <a:lnTo>
                  <a:pt x="0" y="5746465"/>
                </a:lnTo>
                <a:lnTo>
                  <a:pt x="0" y="0"/>
                </a:lnTo>
                <a:close/>
              </a:path>
            </a:pathLst>
          </a:custGeom>
          <a:blipFill>
            <a:blip r:embed="rId3"/>
            <a:stretch>
              <a:fillRect/>
            </a:stretch>
          </a:blipFill>
        </p:spPr>
      </p:sp>
      <p:sp>
        <p:nvSpPr>
          <p:cNvPr id="19" name="Freeform 19"/>
          <p:cNvSpPr/>
          <p:nvPr/>
        </p:nvSpPr>
        <p:spPr>
          <a:xfrm>
            <a:off x="13486598" y="314711"/>
            <a:ext cx="3389715" cy="3389715"/>
          </a:xfrm>
          <a:custGeom>
            <a:avLst/>
            <a:gdLst/>
            <a:ahLst/>
            <a:cxnLst/>
            <a:rect l="l" t="t" r="r" b="b"/>
            <a:pathLst>
              <a:path w="3389715" h="3389715">
                <a:moveTo>
                  <a:pt x="0" y="0"/>
                </a:moveTo>
                <a:lnTo>
                  <a:pt x="3389714" y="0"/>
                </a:lnTo>
                <a:lnTo>
                  <a:pt x="3389714" y="3389715"/>
                </a:lnTo>
                <a:lnTo>
                  <a:pt x="0" y="3389715"/>
                </a:lnTo>
                <a:lnTo>
                  <a:pt x="0" y="0"/>
                </a:lnTo>
                <a:close/>
              </a:path>
            </a:pathLst>
          </a:custGeom>
          <a:blipFill>
            <a:blip r:embed="rId4"/>
            <a:stretch>
              <a:fillRect/>
            </a:stretch>
          </a:blipFill>
        </p:spPr>
      </p:sp>
      <p:sp>
        <p:nvSpPr>
          <p:cNvPr id="20" name="TextBox 20"/>
          <p:cNvSpPr txBox="1"/>
          <p:nvPr/>
        </p:nvSpPr>
        <p:spPr>
          <a:xfrm>
            <a:off x="894467" y="5857155"/>
            <a:ext cx="13084559" cy="854075"/>
          </a:xfrm>
          <a:prstGeom prst="rect">
            <a:avLst/>
          </a:prstGeom>
        </p:spPr>
        <p:txBody>
          <a:bodyPr lIns="0" tIns="0" rIns="0" bIns="0" rtlCol="0" anchor="t">
            <a:spAutoFit/>
          </a:bodyPr>
          <a:lstStyle/>
          <a:p>
            <a:pPr>
              <a:lnSpc>
                <a:spcPts val="7000"/>
              </a:lnSpc>
            </a:pPr>
            <a:r>
              <a:rPr lang="en-US" sz="5000" spc="-175">
                <a:solidFill>
                  <a:srgbClr val="060820"/>
                </a:solidFill>
                <a:latin typeface="Montserrat Heavy" panose="00000A00000000000000"/>
              </a:rPr>
              <a:t>KEYNOTE SPEAKER - DR AIBHÍN BRAY</a:t>
            </a:r>
          </a:p>
        </p:txBody>
      </p:sp>
      <p:sp>
        <p:nvSpPr>
          <p:cNvPr id="21" name="TextBox 21"/>
          <p:cNvSpPr txBox="1"/>
          <p:nvPr/>
        </p:nvSpPr>
        <p:spPr>
          <a:xfrm>
            <a:off x="894467" y="6780530"/>
            <a:ext cx="15575030" cy="3506470"/>
          </a:xfrm>
          <a:prstGeom prst="rect">
            <a:avLst/>
          </a:prstGeom>
        </p:spPr>
        <p:txBody>
          <a:bodyPr lIns="0" tIns="0" rIns="0" bIns="0" rtlCol="0" anchor="t">
            <a:spAutoFit/>
          </a:bodyPr>
          <a:lstStyle/>
          <a:p>
            <a:pPr algn="just">
              <a:lnSpc>
                <a:spcPts val="3500"/>
              </a:lnSpc>
            </a:pPr>
            <a:r>
              <a:rPr lang="en-US" sz="2800">
                <a:solidFill>
                  <a:srgbClr val="000000"/>
                </a:solidFill>
                <a:latin typeface="Montserrat Classic" panose="00000500000000000000"/>
              </a:rPr>
              <a:t>Dr Aibhín Bray is an Assistant Professor in Mathematics Education at the School of Education in Trinity College Dublin.</a:t>
            </a:r>
          </a:p>
          <a:p>
            <a:pPr algn="just">
              <a:lnSpc>
                <a:spcPts val="3500"/>
              </a:lnSpc>
            </a:pPr>
            <a:r>
              <a:rPr lang="en-US" sz="2800">
                <a:solidFill>
                  <a:srgbClr val="000000"/>
                </a:solidFill>
                <a:latin typeface="Montserrat Classic" panose="00000500000000000000"/>
              </a:rPr>
              <a:t>She previously worked as the co-ordinator of research for Trinity's widening participation programme: Trinity Access. </a:t>
            </a:r>
          </a:p>
          <a:p>
            <a:pPr algn="just">
              <a:lnSpc>
                <a:spcPts val="3500"/>
              </a:lnSpc>
            </a:pPr>
            <a:r>
              <a:rPr lang="en-US" sz="2800">
                <a:solidFill>
                  <a:srgbClr val="000000"/>
                </a:solidFill>
                <a:latin typeface="Montserrat Classic" panose="00000500000000000000"/>
              </a:rPr>
              <a:t>She holds a B.A. (Int) in Mathematics and Italian and an M.Sc. in Computer Science from University College Dublin, and a H.Dip. in Education and a Ph.D. in Technology and Mathematics Education from Trinity College Dublin.</a:t>
            </a:r>
          </a:p>
          <a:p>
            <a:pPr algn="just">
              <a:lnSpc>
                <a:spcPts val="3500"/>
              </a:lnSpc>
            </a:pPr>
            <a:endParaRPr lang="en-US" sz="2800">
              <a:solidFill>
                <a:srgbClr val="000000"/>
              </a:solidFill>
              <a:latin typeface="Montserrat Classic" panose="00000500000000000000"/>
            </a:endParaRPr>
          </a:p>
        </p:txBody>
      </p:sp>
      <p:sp>
        <p:nvSpPr>
          <p:cNvPr id="22" name="TextBox 22"/>
          <p:cNvSpPr txBox="1"/>
          <p:nvPr/>
        </p:nvSpPr>
        <p:spPr>
          <a:xfrm>
            <a:off x="11700421" y="3609176"/>
            <a:ext cx="6587579" cy="887095"/>
          </a:xfrm>
          <a:prstGeom prst="rect">
            <a:avLst/>
          </a:prstGeom>
        </p:spPr>
        <p:txBody>
          <a:bodyPr lIns="0" tIns="0" rIns="0" bIns="0" rtlCol="0" anchor="t">
            <a:spAutoFit/>
          </a:bodyPr>
          <a:lstStyle/>
          <a:p>
            <a:pPr algn="ctr">
              <a:lnSpc>
                <a:spcPts val="7280"/>
              </a:lnSpc>
            </a:pPr>
            <a:r>
              <a:rPr lang="en-US" sz="5200">
                <a:solidFill>
                  <a:srgbClr val="EC1F25"/>
                </a:solidFill>
                <a:latin typeface="Canva Sans Bold" panose="020B0803030501040103"/>
              </a:rPr>
              <a:t>Scan for Programme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0809282" y="219504"/>
            <a:ext cx="5720383" cy="7627178"/>
          </a:xfrm>
          <a:custGeom>
            <a:avLst/>
            <a:gdLst/>
            <a:ahLst/>
            <a:cxnLst/>
            <a:rect l="l" t="t" r="r" b="b"/>
            <a:pathLst>
              <a:path w="5720383" h="7627178">
                <a:moveTo>
                  <a:pt x="0" y="0"/>
                </a:moveTo>
                <a:lnTo>
                  <a:pt x="5720383" y="0"/>
                </a:lnTo>
                <a:lnTo>
                  <a:pt x="5720383" y="7627178"/>
                </a:lnTo>
                <a:lnTo>
                  <a:pt x="0" y="7627178"/>
                </a:lnTo>
                <a:lnTo>
                  <a:pt x="0" y="0"/>
                </a:lnTo>
                <a:close/>
              </a:path>
            </a:pathLst>
          </a:custGeom>
          <a:blipFill>
            <a:blip r:embed="rId2"/>
            <a:stretch>
              <a:fillRect/>
            </a:stretch>
          </a:blipFill>
        </p:spPr>
      </p:sp>
      <p:grpSp>
        <p:nvGrpSpPr>
          <p:cNvPr id="3" name="Group 3"/>
          <p:cNvGrpSpPr/>
          <p:nvPr/>
        </p:nvGrpSpPr>
        <p:grpSpPr>
          <a:xfrm>
            <a:off x="14246134" y="5622082"/>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a:off x="15655776" y="7698253"/>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9" name="Freeform 9"/>
          <p:cNvSpPr/>
          <p:nvPr/>
        </p:nvSpPr>
        <p:spPr>
          <a:xfrm>
            <a:off x="295495" y="219504"/>
            <a:ext cx="3317721" cy="5011032"/>
          </a:xfrm>
          <a:custGeom>
            <a:avLst/>
            <a:gdLst/>
            <a:ahLst/>
            <a:cxnLst/>
            <a:rect l="l" t="t" r="r" b="b"/>
            <a:pathLst>
              <a:path w="3317721" h="5011032">
                <a:moveTo>
                  <a:pt x="0" y="0"/>
                </a:moveTo>
                <a:lnTo>
                  <a:pt x="3317720" y="0"/>
                </a:lnTo>
                <a:lnTo>
                  <a:pt x="3317720" y="5011032"/>
                </a:lnTo>
                <a:lnTo>
                  <a:pt x="0" y="5011032"/>
                </a:lnTo>
                <a:lnTo>
                  <a:pt x="0" y="0"/>
                </a:lnTo>
                <a:close/>
              </a:path>
            </a:pathLst>
          </a:custGeom>
          <a:blipFill>
            <a:blip r:embed="rId3"/>
            <a:stretch>
              <a:fillRect/>
            </a:stretch>
          </a:blipFill>
        </p:spPr>
      </p:sp>
      <p:sp>
        <p:nvSpPr>
          <p:cNvPr id="10" name="Freeform 10"/>
          <p:cNvSpPr/>
          <p:nvPr/>
        </p:nvSpPr>
        <p:spPr>
          <a:xfrm>
            <a:off x="3990716" y="219504"/>
            <a:ext cx="6606371" cy="4373968"/>
          </a:xfrm>
          <a:custGeom>
            <a:avLst/>
            <a:gdLst/>
            <a:ahLst/>
            <a:cxnLst/>
            <a:rect l="l" t="t" r="r" b="b"/>
            <a:pathLst>
              <a:path w="6606371" h="4373968">
                <a:moveTo>
                  <a:pt x="0" y="0"/>
                </a:moveTo>
                <a:lnTo>
                  <a:pt x="6606371" y="0"/>
                </a:lnTo>
                <a:lnTo>
                  <a:pt x="6606371" y="4373968"/>
                </a:lnTo>
                <a:lnTo>
                  <a:pt x="0" y="4373968"/>
                </a:lnTo>
                <a:lnTo>
                  <a:pt x="0" y="0"/>
                </a:lnTo>
                <a:close/>
              </a:path>
            </a:pathLst>
          </a:custGeom>
          <a:blipFill>
            <a:blip r:embed="rId4"/>
            <a:stretch>
              <a:fillRect/>
            </a:stretch>
          </a:blipFill>
        </p:spPr>
      </p:sp>
      <p:sp>
        <p:nvSpPr>
          <p:cNvPr id="11" name="Freeform 11"/>
          <p:cNvSpPr/>
          <p:nvPr/>
        </p:nvSpPr>
        <p:spPr>
          <a:xfrm>
            <a:off x="6220625" y="4837640"/>
            <a:ext cx="4103381" cy="5471175"/>
          </a:xfrm>
          <a:custGeom>
            <a:avLst/>
            <a:gdLst/>
            <a:ahLst/>
            <a:cxnLst/>
            <a:rect l="l" t="t" r="r" b="b"/>
            <a:pathLst>
              <a:path w="4103381" h="5471175">
                <a:moveTo>
                  <a:pt x="0" y="0"/>
                </a:moveTo>
                <a:lnTo>
                  <a:pt x="4103382" y="0"/>
                </a:lnTo>
                <a:lnTo>
                  <a:pt x="4103382" y="5471175"/>
                </a:lnTo>
                <a:lnTo>
                  <a:pt x="0" y="5471175"/>
                </a:lnTo>
                <a:lnTo>
                  <a:pt x="0" y="0"/>
                </a:lnTo>
                <a:close/>
              </a:path>
            </a:pathLst>
          </a:custGeom>
          <a:blipFill>
            <a:blip r:embed="rId5"/>
            <a:stretch>
              <a:fillRect/>
            </a:stretch>
          </a:blipFill>
        </p:spPr>
      </p:sp>
      <p:sp>
        <p:nvSpPr>
          <p:cNvPr id="12" name="Freeform 12"/>
          <p:cNvSpPr/>
          <p:nvPr/>
        </p:nvSpPr>
        <p:spPr>
          <a:xfrm>
            <a:off x="2159063" y="5380561"/>
            <a:ext cx="2908304" cy="3877739"/>
          </a:xfrm>
          <a:custGeom>
            <a:avLst/>
            <a:gdLst/>
            <a:ahLst/>
            <a:cxnLst/>
            <a:rect l="l" t="t" r="r" b="b"/>
            <a:pathLst>
              <a:path w="2908304" h="3877739">
                <a:moveTo>
                  <a:pt x="0" y="0"/>
                </a:moveTo>
                <a:lnTo>
                  <a:pt x="2908305" y="0"/>
                </a:lnTo>
                <a:lnTo>
                  <a:pt x="2908305" y="3877739"/>
                </a:lnTo>
                <a:lnTo>
                  <a:pt x="0" y="3877739"/>
                </a:lnTo>
                <a:lnTo>
                  <a:pt x="0" y="0"/>
                </a:lnTo>
                <a:close/>
              </a:path>
            </a:pathLst>
          </a:custGeom>
          <a:blipFill>
            <a:blip r:embed="rId6"/>
            <a:stretch>
              <a:fillRect/>
            </a:stretch>
          </a:blipFill>
        </p:spPr>
      </p:sp>
      <p:sp>
        <p:nvSpPr>
          <p:cNvPr id="13" name="TextBox 13"/>
          <p:cNvSpPr txBox="1"/>
          <p:nvPr/>
        </p:nvSpPr>
        <p:spPr>
          <a:xfrm>
            <a:off x="1028700" y="9143617"/>
            <a:ext cx="4154091" cy="887095"/>
          </a:xfrm>
          <a:prstGeom prst="rect">
            <a:avLst/>
          </a:prstGeom>
        </p:spPr>
        <p:txBody>
          <a:bodyPr lIns="0" tIns="0" rIns="0" bIns="0" rtlCol="0" anchor="t">
            <a:spAutoFit/>
          </a:bodyPr>
          <a:lstStyle/>
          <a:p>
            <a:pPr algn="ctr">
              <a:lnSpc>
                <a:spcPts val="7280"/>
              </a:lnSpc>
            </a:pPr>
            <a:r>
              <a:rPr lang="en-US" sz="5200">
                <a:solidFill>
                  <a:srgbClr val="FFFFFF"/>
                </a:solidFill>
                <a:latin typeface="Canva Sans Bold" panose="020B0803030501040103"/>
              </a:rPr>
              <a:t>Teacher CPD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60820"/>
        </a:solidFill>
        <a:effectLst/>
      </p:bgPr>
    </p:bg>
    <p:spTree>
      <p:nvGrpSpPr>
        <p:cNvPr id="1" name=""/>
        <p:cNvGrpSpPr/>
        <p:nvPr/>
      </p:nvGrpSpPr>
      <p:grpSpPr>
        <a:xfrm>
          <a:off x="0" y="0"/>
          <a:ext cx="0" cy="0"/>
          <a:chOff x="0" y="0"/>
          <a:chExt cx="0" cy="0"/>
        </a:xfrm>
      </p:grpSpPr>
      <p:grpSp>
        <p:nvGrpSpPr>
          <p:cNvPr id="2" name="Group 2"/>
          <p:cNvGrpSpPr/>
          <p:nvPr/>
        </p:nvGrpSpPr>
        <p:grpSpPr>
          <a:xfrm>
            <a:off x="2943784" y="0"/>
            <a:ext cx="8810920" cy="10287000"/>
            <a:chOff x="0" y="0"/>
            <a:chExt cx="522129" cy="609600"/>
          </a:xfrm>
        </p:grpSpPr>
        <p:sp>
          <p:nvSpPr>
            <p:cNvPr id="3" name="Freeform 3"/>
            <p:cNvSpPr/>
            <p:nvPr/>
          </p:nvSpPr>
          <p:spPr>
            <a:xfrm>
              <a:off x="0" y="0"/>
              <a:ext cx="522129" cy="609600"/>
            </a:xfrm>
            <a:custGeom>
              <a:avLst/>
              <a:gdLst/>
              <a:ahLst/>
              <a:cxnLst/>
              <a:rect l="l" t="t" r="r" b="b"/>
              <a:pathLst>
                <a:path w="522129" h="609600">
                  <a:moveTo>
                    <a:pt x="318929" y="0"/>
                  </a:moveTo>
                  <a:lnTo>
                    <a:pt x="0" y="0"/>
                  </a:lnTo>
                  <a:lnTo>
                    <a:pt x="203200" y="609600"/>
                  </a:lnTo>
                  <a:lnTo>
                    <a:pt x="522129" y="609600"/>
                  </a:lnTo>
                  <a:lnTo>
                    <a:pt x="318929" y="0"/>
                  </a:lnTo>
                  <a:close/>
                </a:path>
              </a:pathLst>
            </a:custGeom>
            <a:solidFill>
              <a:srgbClr val="060820"/>
            </a:solidFill>
          </p:spPr>
        </p:sp>
        <p:sp>
          <p:nvSpPr>
            <p:cNvPr id="4" name="TextBox 4"/>
            <p:cNvSpPr txBox="1"/>
            <p:nvPr/>
          </p:nvSpPr>
          <p:spPr>
            <a:xfrm>
              <a:off x="101600" y="-38100"/>
              <a:ext cx="318929" cy="647700"/>
            </a:xfrm>
            <a:prstGeom prst="rect">
              <a:avLst/>
            </a:prstGeom>
          </p:spPr>
          <p:txBody>
            <a:bodyPr lIns="50800" tIns="50800" rIns="50800" bIns="50800" rtlCol="0" anchor="ctr"/>
            <a:lstStyle/>
            <a:p>
              <a:pPr algn="ctr">
                <a:lnSpc>
                  <a:spcPts val="2660"/>
                </a:lnSpc>
                <a:spcBef>
                  <a:spcPct val="0"/>
                </a:spcBef>
              </a:pPr>
              <a:endParaRPr/>
            </a:p>
          </p:txBody>
        </p:sp>
      </p:grpSp>
      <p:grpSp>
        <p:nvGrpSpPr>
          <p:cNvPr id="5" name="Group 5"/>
          <p:cNvGrpSpPr/>
          <p:nvPr/>
        </p:nvGrpSpPr>
        <p:grpSpPr>
          <a:xfrm>
            <a:off x="10187495" y="8180132"/>
            <a:ext cx="3013166" cy="4664918"/>
            <a:chOff x="0" y="0"/>
            <a:chExt cx="812800" cy="1258359"/>
          </a:xfrm>
        </p:grpSpPr>
        <p:sp>
          <p:nvSpPr>
            <p:cNvPr id="6" name="Freeform 6"/>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7" name="TextBox 7"/>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8792666" y="6595770"/>
            <a:ext cx="3013166" cy="4664918"/>
            <a:chOff x="0" y="0"/>
            <a:chExt cx="812800" cy="1258359"/>
          </a:xfrm>
        </p:grpSpPr>
        <p:sp>
          <p:nvSpPr>
            <p:cNvPr id="9" name="Freeform 9"/>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0" name="TextBox 10"/>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rot="-10800000">
            <a:off x="-477883" y="-3082302"/>
            <a:ext cx="3013166" cy="4664918"/>
            <a:chOff x="0" y="0"/>
            <a:chExt cx="812800" cy="1258359"/>
          </a:xfrm>
        </p:grpSpPr>
        <p:sp>
          <p:nvSpPr>
            <p:cNvPr id="12" name="Freeform 12"/>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3" name="TextBox 13"/>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rot="-10800000">
            <a:off x="-1506583" y="-1830267"/>
            <a:ext cx="3013166" cy="4664918"/>
            <a:chOff x="0" y="0"/>
            <a:chExt cx="812800" cy="1258359"/>
          </a:xfrm>
        </p:grpSpPr>
        <p:sp>
          <p:nvSpPr>
            <p:cNvPr id="15" name="Freeform 15"/>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16" name="TextBox 16"/>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17" name="Freeform 17"/>
          <p:cNvSpPr/>
          <p:nvPr/>
        </p:nvSpPr>
        <p:spPr>
          <a:xfrm>
            <a:off x="2294585" y="5348715"/>
            <a:ext cx="4775525" cy="4589697"/>
          </a:xfrm>
          <a:custGeom>
            <a:avLst/>
            <a:gdLst/>
            <a:ahLst/>
            <a:cxnLst/>
            <a:rect l="l" t="t" r="r" b="b"/>
            <a:pathLst>
              <a:path w="4775525" h="4589697">
                <a:moveTo>
                  <a:pt x="0" y="0"/>
                </a:moveTo>
                <a:lnTo>
                  <a:pt x="4775525" y="0"/>
                </a:lnTo>
                <a:lnTo>
                  <a:pt x="4775525" y="4589697"/>
                </a:lnTo>
                <a:lnTo>
                  <a:pt x="0" y="4589697"/>
                </a:lnTo>
                <a:lnTo>
                  <a:pt x="0" y="0"/>
                </a:lnTo>
                <a:close/>
              </a:path>
            </a:pathLst>
          </a:custGeom>
          <a:blipFill>
            <a:blip r:embed="rId2"/>
            <a:stretch>
              <a:fillRect/>
            </a:stretch>
          </a:blipFill>
        </p:spPr>
      </p:sp>
      <p:sp>
        <p:nvSpPr>
          <p:cNvPr id="18" name="Freeform 18"/>
          <p:cNvSpPr/>
          <p:nvPr/>
        </p:nvSpPr>
        <p:spPr>
          <a:xfrm>
            <a:off x="11248621" y="1259767"/>
            <a:ext cx="6511145" cy="6511145"/>
          </a:xfrm>
          <a:custGeom>
            <a:avLst/>
            <a:gdLst/>
            <a:ahLst/>
            <a:cxnLst/>
            <a:rect l="l" t="t" r="r" b="b"/>
            <a:pathLst>
              <a:path w="6511145" h="6511145">
                <a:moveTo>
                  <a:pt x="0" y="0"/>
                </a:moveTo>
                <a:lnTo>
                  <a:pt x="6511145" y="0"/>
                </a:lnTo>
                <a:lnTo>
                  <a:pt x="6511145" y="6511145"/>
                </a:lnTo>
                <a:lnTo>
                  <a:pt x="0" y="6511145"/>
                </a:lnTo>
                <a:lnTo>
                  <a:pt x="0" y="0"/>
                </a:lnTo>
                <a:close/>
              </a:path>
            </a:pathLst>
          </a:custGeom>
          <a:blipFill>
            <a:blip r:embed="rId3"/>
            <a:stretch>
              <a:fillRect/>
            </a:stretch>
          </a:blipFill>
        </p:spPr>
      </p:sp>
      <p:sp>
        <p:nvSpPr>
          <p:cNvPr id="19" name="TextBox 19"/>
          <p:cNvSpPr txBox="1"/>
          <p:nvPr/>
        </p:nvSpPr>
        <p:spPr>
          <a:xfrm>
            <a:off x="1028700" y="2921849"/>
            <a:ext cx="10726005" cy="854030"/>
          </a:xfrm>
          <a:prstGeom prst="rect">
            <a:avLst/>
          </a:prstGeom>
        </p:spPr>
        <p:txBody>
          <a:bodyPr lIns="0" tIns="0" rIns="0" bIns="0" rtlCol="0" anchor="t">
            <a:spAutoFit/>
          </a:bodyPr>
          <a:lstStyle/>
          <a:p>
            <a:pPr>
              <a:lnSpc>
                <a:spcPts val="7000"/>
              </a:lnSpc>
            </a:pPr>
            <a:r>
              <a:rPr lang="en-US" sz="5000">
                <a:solidFill>
                  <a:srgbClr val="EC1F25"/>
                </a:solidFill>
                <a:latin typeface="League Spartan" panose="00000800000000000000"/>
              </a:rPr>
              <a:t>PROGRAMME</a:t>
            </a:r>
          </a:p>
        </p:txBody>
      </p:sp>
      <p:sp>
        <p:nvSpPr>
          <p:cNvPr id="20" name="TextBox 20"/>
          <p:cNvSpPr txBox="1"/>
          <p:nvPr/>
        </p:nvSpPr>
        <p:spPr>
          <a:xfrm>
            <a:off x="1028700" y="4114801"/>
            <a:ext cx="9331489" cy="1110233"/>
          </a:xfrm>
          <a:prstGeom prst="rect">
            <a:avLst/>
          </a:prstGeom>
        </p:spPr>
        <p:txBody>
          <a:bodyPr lIns="0" tIns="0" rIns="0" bIns="0" rtlCol="0" anchor="t">
            <a:spAutoFit/>
          </a:bodyPr>
          <a:lstStyle/>
          <a:p>
            <a:pPr>
              <a:lnSpc>
                <a:spcPts val="4490"/>
              </a:lnSpc>
            </a:pPr>
            <a:r>
              <a:rPr lang="en-US" sz="3400">
                <a:solidFill>
                  <a:srgbClr val="FFFFFF"/>
                </a:solidFill>
                <a:latin typeface="Montserrat Classic" panose="00000500000000000000"/>
              </a:rPr>
              <a:t>Today’s programme can be found online at www.imta.ie or by scanning the QR Code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2567617" y="0"/>
            <a:ext cx="5720383" cy="7627178"/>
          </a:xfrm>
          <a:custGeom>
            <a:avLst/>
            <a:gdLst/>
            <a:ahLst/>
            <a:cxnLst/>
            <a:rect l="l" t="t" r="r" b="b"/>
            <a:pathLst>
              <a:path w="5720383" h="7627178">
                <a:moveTo>
                  <a:pt x="0" y="0"/>
                </a:moveTo>
                <a:lnTo>
                  <a:pt x="5720383" y="0"/>
                </a:lnTo>
                <a:lnTo>
                  <a:pt x="5720383" y="7627178"/>
                </a:lnTo>
                <a:lnTo>
                  <a:pt x="0" y="7627178"/>
                </a:lnTo>
                <a:lnTo>
                  <a:pt x="0" y="0"/>
                </a:lnTo>
                <a:close/>
              </a:path>
            </a:pathLst>
          </a:custGeom>
          <a:blipFill>
            <a:blip r:embed="rId2"/>
            <a:stretch>
              <a:fillRect/>
            </a:stretch>
          </a:blipFill>
        </p:spPr>
      </p:sp>
      <p:grpSp>
        <p:nvGrpSpPr>
          <p:cNvPr id="3" name="Group 3"/>
          <p:cNvGrpSpPr/>
          <p:nvPr/>
        </p:nvGrpSpPr>
        <p:grpSpPr>
          <a:xfrm>
            <a:off x="14246134" y="5622082"/>
            <a:ext cx="3013166" cy="4664918"/>
            <a:chOff x="0" y="0"/>
            <a:chExt cx="812800" cy="1258359"/>
          </a:xfrm>
        </p:grpSpPr>
        <p:sp>
          <p:nvSpPr>
            <p:cNvPr id="4" name="Freeform 4"/>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5" name="TextBox 5"/>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a:off x="15655776" y="7698253"/>
            <a:ext cx="3013166" cy="4664918"/>
            <a:chOff x="0" y="0"/>
            <a:chExt cx="812800" cy="1258359"/>
          </a:xfrm>
        </p:grpSpPr>
        <p:sp>
          <p:nvSpPr>
            <p:cNvPr id="7" name="Freeform 7"/>
            <p:cNvSpPr/>
            <p:nvPr/>
          </p:nvSpPr>
          <p:spPr>
            <a:xfrm>
              <a:off x="0" y="0"/>
              <a:ext cx="812800" cy="1258359"/>
            </a:xfrm>
            <a:custGeom>
              <a:avLst/>
              <a:gdLst/>
              <a:ahLst/>
              <a:cxnLst/>
              <a:rect l="l" t="t" r="r" b="b"/>
              <a:pathLst>
                <a:path w="812800" h="1258359">
                  <a:moveTo>
                    <a:pt x="406400" y="0"/>
                  </a:moveTo>
                  <a:lnTo>
                    <a:pt x="812800" y="1258359"/>
                  </a:lnTo>
                  <a:lnTo>
                    <a:pt x="0" y="1258359"/>
                  </a:lnTo>
                  <a:lnTo>
                    <a:pt x="406400" y="0"/>
                  </a:lnTo>
                  <a:close/>
                </a:path>
              </a:pathLst>
            </a:custGeom>
            <a:solidFill>
              <a:srgbClr val="EE2A2F"/>
            </a:solidFill>
          </p:spPr>
        </p:sp>
        <p:sp>
          <p:nvSpPr>
            <p:cNvPr id="8" name="TextBox 8"/>
            <p:cNvSpPr txBox="1"/>
            <p:nvPr/>
          </p:nvSpPr>
          <p:spPr>
            <a:xfrm>
              <a:off x="127000" y="546138"/>
              <a:ext cx="558800" cy="622338"/>
            </a:xfrm>
            <a:prstGeom prst="rect">
              <a:avLst/>
            </a:prstGeom>
          </p:spPr>
          <p:txBody>
            <a:bodyPr lIns="50800" tIns="50800" rIns="50800" bIns="50800" rtlCol="0" anchor="ctr"/>
            <a:lstStyle/>
            <a:p>
              <a:pPr algn="ctr">
                <a:lnSpc>
                  <a:spcPts val="2660"/>
                </a:lnSpc>
              </a:pPr>
              <a:endParaRPr/>
            </a:p>
          </p:txBody>
        </p:sp>
      </p:grpSp>
      <p:sp>
        <p:nvSpPr>
          <p:cNvPr id="9" name="Freeform 9"/>
          <p:cNvSpPr/>
          <p:nvPr/>
        </p:nvSpPr>
        <p:spPr>
          <a:xfrm>
            <a:off x="0" y="0"/>
            <a:ext cx="6697641" cy="5023231"/>
          </a:xfrm>
          <a:custGeom>
            <a:avLst/>
            <a:gdLst/>
            <a:ahLst/>
            <a:cxnLst/>
            <a:rect l="l" t="t" r="r" b="b"/>
            <a:pathLst>
              <a:path w="6697641" h="5023231">
                <a:moveTo>
                  <a:pt x="0" y="0"/>
                </a:moveTo>
                <a:lnTo>
                  <a:pt x="6697641" y="0"/>
                </a:lnTo>
                <a:lnTo>
                  <a:pt x="6697641" y="5023231"/>
                </a:lnTo>
                <a:lnTo>
                  <a:pt x="0" y="5023231"/>
                </a:lnTo>
                <a:lnTo>
                  <a:pt x="0" y="0"/>
                </a:lnTo>
                <a:close/>
              </a:path>
            </a:pathLst>
          </a:custGeom>
          <a:blipFill>
            <a:blip r:embed="rId3"/>
            <a:stretch>
              <a:fillRect/>
            </a:stretch>
          </a:blipFill>
        </p:spPr>
      </p:sp>
      <p:sp>
        <p:nvSpPr>
          <p:cNvPr id="10" name="Freeform 10"/>
          <p:cNvSpPr/>
          <p:nvPr/>
        </p:nvSpPr>
        <p:spPr>
          <a:xfrm>
            <a:off x="6697641" y="0"/>
            <a:ext cx="5720383" cy="7627178"/>
          </a:xfrm>
          <a:custGeom>
            <a:avLst/>
            <a:gdLst/>
            <a:ahLst/>
            <a:cxnLst/>
            <a:rect l="l" t="t" r="r" b="b"/>
            <a:pathLst>
              <a:path w="5720383" h="7627178">
                <a:moveTo>
                  <a:pt x="0" y="0"/>
                </a:moveTo>
                <a:lnTo>
                  <a:pt x="5720383" y="0"/>
                </a:lnTo>
                <a:lnTo>
                  <a:pt x="5720383" y="7627178"/>
                </a:lnTo>
                <a:lnTo>
                  <a:pt x="0" y="7627178"/>
                </a:lnTo>
                <a:lnTo>
                  <a:pt x="0" y="0"/>
                </a:lnTo>
                <a:close/>
              </a:path>
            </a:pathLst>
          </a:custGeom>
          <a:blipFill>
            <a:blip r:embed="rId4"/>
            <a:stretch>
              <a:fillRect/>
            </a:stretch>
          </a:blipFill>
        </p:spPr>
      </p:sp>
      <p:sp>
        <p:nvSpPr>
          <p:cNvPr id="11" name="Freeform 11"/>
          <p:cNvSpPr/>
          <p:nvPr/>
        </p:nvSpPr>
        <p:spPr>
          <a:xfrm>
            <a:off x="45255" y="5023231"/>
            <a:ext cx="6607131" cy="4955349"/>
          </a:xfrm>
          <a:custGeom>
            <a:avLst/>
            <a:gdLst/>
            <a:ahLst/>
            <a:cxnLst/>
            <a:rect l="l" t="t" r="r" b="b"/>
            <a:pathLst>
              <a:path w="6607131" h="4955349">
                <a:moveTo>
                  <a:pt x="0" y="0"/>
                </a:moveTo>
                <a:lnTo>
                  <a:pt x="6607131" y="0"/>
                </a:lnTo>
                <a:lnTo>
                  <a:pt x="6607131" y="4955348"/>
                </a:lnTo>
                <a:lnTo>
                  <a:pt x="0" y="4955348"/>
                </a:lnTo>
                <a:lnTo>
                  <a:pt x="0" y="0"/>
                </a:lnTo>
                <a:close/>
              </a:path>
            </a:pathLst>
          </a:custGeom>
          <a:blipFill>
            <a:blip r:embed="rId5"/>
            <a:stretch>
              <a:fillRect/>
            </a:stretch>
          </a:blipFill>
        </p:spPr>
      </p:sp>
      <p:sp>
        <p:nvSpPr>
          <p:cNvPr id="12" name="Freeform 12"/>
          <p:cNvSpPr/>
          <p:nvPr/>
        </p:nvSpPr>
        <p:spPr>
          <a:xfrm>
            <a:off x="6697641" y="5373291"/>
            <a:ext cx="6551612" cy="4913709"/>
          </a:xfrm>
          <a:custGeom>
            <a:avLst/>
            <a:gdLst/>
            <a:ahLst/>
            <a:cxnLst/>
            <a:rect l="l" t="t" r="r" b="b"/>
            <a:pathLst>
              <a:path w="6551612" h="4913709">
                <a:moveTo>
                  <a:pt x="0" y="0"/>
                </a:moveTo>
                <a:lnTo>
                  <a:pt x="6551612" y="0"/>
                </a:lnTo>
                <a:lnTo>
                  <a:pt x="6551612" y="4913709"/>
                </a:lnTo>
                <a:lnTo>
                  <a:pt x="0" y="4913709"/>
                </a:lnTo>
                <a:lnTo>
                  <a:pt x="0" y="0"/>
                </a:lnTo>
                <a:close/>
              </a:path>
            </a:pathLst>
          </a:custGeom>
          <a:blipFill>
            <a:blip r:embed="rId6"/>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2119630" y="1017270"/>
            <a:ext cx="6472555" cy="2421890"/>
            <a:chOff x="0" y="0"/>
            <a:chExt cx="14365710" cy="5532120"/>
          </a:xfrm>
        </p:grpSpPr>
        <p:sp>
          <p:nvSpPr>
            <p:cNvPr id="4" name="Freeform 4"/>
            <p:cNvSpPr/>
            <p:nvPr/>
          </p:nvSpPr>
          <p:spPr>
            <a:xfrm>
              <a:off x="0" y="0"/>
              <a:ext cx="14365709" cy="5532120"/>
            </a:xfrm>
            <a:custGeom>
              <a:avLst/>
              <a:gdLst/>
              <a:ahLst/>
              <a:cxnLst/>
              <a:rect l="l" t="t" r="r" b="b"/>
              <a:pathLst>
                <a:path w="14365709" h="5532120">
                  <a:moveTo>
                    <a:pt x="12778210" y="0"/>
                  </a:moveTo>
                  <a:lnTo>
                    <a:pt x="1587500" y="0"/>
                  </a:lnTo>
                  <a:lnTo>
                    <a:pt x="0" y="2766060"/>
                  </a:lnTo>
                  <a:lnTo>
                    <a:pt x="1587500" y="5532120"/>
                  </a:lnTo>
                  <a:lnTo>
                    <a:pt x="12778210" y="5532120"/>
                  </a:lnTo>
                  <a:lnTo>
                    <a:pt x="14365709" y="2766060"/>
                  </a:lnTo>
                  <a:lnTo>
                    <a:pt x="12778210" y="0"/>
                  </a:lnTo>
                  <a:close/>
                  <a:moveTo>
                    <a:pt x="12691850" y="5382260"/>
                  </a:moveTo>
                  <a:lnTo>
                    <a:pt x="1673860" y="5382260"/>
                  </a:lnTo>
                  <a:lnTo>
                    <a:pt x="172720" y="2766060"/>
                  </a:lnTo>
                  <a:lnTo>
                    <a:pt x="1673860" y="149860"/>
                  </a:lnTo>
                  <a:lnTo>
                    <a:pt x="12691850" y="149860"/>
                  </a:lnTo>
                  <a:lnTo>
                    <a:pt x="14192989" y="2766060"/>
                  </a:lnTo>
                  <a:lnTo>
                    <a:pt x="12691850" y="5382260"/>
                  </a:lnTo>
                  <a:close/>
                </a:path>
              </a:pathLst>
            </a:custGeom>
            <a:solidFill>
              <a:srgbClr val="FFCF00"/>
            </a:solidFill>
          </p:spPr>
        </p:sp>
      </p:grpSp>
      <p:grpSp>
        <p:nvGrpSpPr>
          <p:cNvPr id="5" name="Group 5"/>
          <p:cNvGrpSpPr/>
          <p:nvPr/>
        </p:nvGrpSpPr>
        <p:grpSpPr>
          <a:xfrm>
            <a:off x="1036828" y="890460"/>
            <a:ext cx="3113414" cy="2675590"/>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1139021" y="968647"/>
            <a:ext cx="2909028" cy="2519218"/>
            <a:chOff x="0" y="0"/>
            <a:chExt cx="6350000" cy="5499100"/>
          </a:xfrm>
        </p:grpSpPr>
        <p:sp>
          <p:nvSpPr>
            <p:cNvPr id="9" name="Freeform 9"/>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a:stretch>
                <a:fillRect t="-5490" b="-5490"/>
              </a:stretch>
            </a:blipFill>
          </p:spPr>
        </p:sp>
      </p:grpSp>
      <p:grpSp>
        <p:nvGrpSpPr>
          <p:cNvPr id="10" name="Group 10"/>
          <p:cNvGrpSpPr/>
          <p:nvPr/>
        </p:nvGrpSpPr>
        <p:grpSpPr>
          <a:xfrm>
            <a:off x="2119630" y="3932555"/>
            <a:ext cx="6562725" cy="2421890"/>
            <a:chOff x="0" y="0"/>
            <a:chExt cx="1710137" cy="658560"/>
          </a:xfrm>
        </p:grpSpPr>
        <p:sp>
          <p:nvSpPr>
            <p:cNvPr id="11" name="Freeform 11"/>
            <p:cNvSpPr/>
            <p:nvPr/>
          </p:nvSpPr>
          <p:spPr>
            <a:xfrm>
              <a:off x="0" y="0"/>
              <a:ext cx="1710137" cy="658560"/>
            </a:xfrm>
            <a:custGeom>
              <a:avLst/>
              <a:gdLst/>
              <a:ahLst/>
              <a:cxnLst/>
              <a:rect l="l" t="t" r="r" b="b"/>
              <a:pathLst>
                <a:path w="1710137" h="658560">
                  <a:moveTo>
                    <a:pt x="1710137" y="329280"/>
                  </a:moveTo>
                  <a:lnTo>
                    <a:pt x="1506937" y="658560"/>
                  </a:lnTo>
                  <a:lnTo>
                    <a:pt x="203200" y="658560"/>
                  </a:lnTo>
                  <a:lnTo>
                    <a:pt x="0" y="329280"/>
                  </a:lnTo>
                  <a:lnTo>
                    <a:pt x="203200" y="0"/>
                  </a:lnTo>
                  <a:lnTo>
                    <a:pt x="1506937" y="0"/>
                  </a:lnTo>
                  <a:lnTo>
                    <a:pt x="1710137" y="329280"/>
                  </a:lnTo>
                  <a:close/>
                </a:path>
              </a:pathLst>
            </a:custGeom>
            <a:solidFill>
              <a:srgbClr val="060820"/>
            </a:solidFill>
          </p:spPr>
        </p:sp>
        <p:sp>
          <p:nvSpPr>
            <p:cNvPr id="12" name="TextBox 12"/>
            <p:cNvSpPr txBox="1"/>
            <p:nvPr/>
          </p:nvSpPr>
          <p:spPr>
            <a:xfrm>
              <a:off x="114300" y="-38100"/>
              <a:ext cx="1481537" cy="696660"/>
            </a:xfrm>
            <a:prstGeom prst="rect">
              <a:avLst/>
            </a:prstGeom>
          </p:spPr>
          <p:txBody>
            <a:bodyPr lIns="50800" tIns="50800" rIns="50800" bIns="50800" rtlCol="0" anchor="ctr"/>
            <a:lstStyle/>
            <a:p>
              <a:pPr algn="ctr">
                <a:lnSpc>
                  <a:spcPts val="2660"/>
                </a:lnSpc>
              </a:pPr>
              <a:endParaRPr/>
            </a:p>
          </p:txBody>
        </p:sp>
      </p:grpSp>
      <p:grpSp>
        <p:nvGrpSpPr>
          <p:cNvPr id="13" name="Group 13"/>
          <p:cNvGrpSpPr/>
          <p:nvPr/>
        </p:nvGrpSpPr>
        <p:grpSpPr>
          <a:xfrm>
            <a:off x="1032764" y="3805505"/>
            <a:ext cx="3113414" cy="2675590"/>
            <a:chOff x="0" y="0"/>
            <a:chExt cx="812800" cy="698500"/>
          </a:xfrm>
        </p:grpSpPr>
        <p:sp>
          <p:nvSpPr>
            <p:cNvPr id="14" name="Freeform 1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CF00"/>
            </a:solidFill>
          </p:spPr>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16" name="Group 16"/>
          <p:cNvGrpSpPr/>
          <p:nvPr/>
        </p:nvGrpSpPr>
        <p:grpSpPr>
          <a:xfrm>
            <a:off x="1134957" y="3883691"/>
            <a:ext cx="2909028" cy="2519218"/>
            <a:chOff x="0" y="0"/>
            <a:chExt cx="6350000" cy="5499100"/>
          </a:xfrm>
        </p:grpSpPr>
        <p:sp>
          <p:nvSpPr>
            <p:cNvPr id="17" name="Freeform 17"/>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4"/>
              <a:stretch>
                <a:fillRect t="-2800" b="-2800"/>
              </a:stretch>
            </a:blipFill>
          </p:spPr>
        </p:sp>
      </p:grpSp>
      <p:grpSp>
        <p:nvGrpSpPr>
          <p:cNvPr id="18" name="Group 18"/>
          <p:cNvGrpSpPr/>
          <p:nvPr/>
        </p:nvGrpSpPr>
        <p:grpSpPr>
          <a:xfrm>
            <a:off x="2111613" y="6792561"/>
            <a:ext cx="6573429" cy="2495496"/>
            <a:chOff x="0" y="0"/>
            <a:chExt cx="14384277" cy="5532120"/>
          </a:xfrm>
        </p:grpSpPr>
        <p:sp>
          <p:nvSpPr>
            <p:cNvPr id="19" name="Freeform 19"/>
            <p:cNvSpPr/>
            <p:nvPr/>
          </p:nvSpPr>
          <p:spPr>
            <a:xfrm>
              <a:off x="0" y="0"/>
              <a:ext cx="14384277" cy="5532120"/>
            </a:xfrm>
            <a:custGeom>
              <a:avLst/>
              <a:gdLst/>
              <a:ahLst/>
              <a:cxnLst/>
              <a:rect l="l" t="t" r="r" b="b"/>
              <a:pathLst>
                <a:path w="14384277" h="5532120">
                  <a:moveTo>
                    <a:pt x="12796776" y="0"/>
                  </a:moveTo>
                  <a:lnTo>
                    <a:pt x="1587500" y="0"/>
                  </a:lnTo>
                  <a:lnTo>
                    <a:pt x="0" y="2766060"/>
                  </a:lnTo>
                  <a:lnTo>
                    <a:pt x="1587500" y="5532120"/>
                  </a:lnTo>
                  <a:lnTo>
                    <a:pt x="12796776" y="5532120"/>
                  </a:lnTo>
                  <a:lnTo>
                    <a:pt x="14384277" y="2766060"/>
                  </a:lnTo>
                  <a:lnTo>
                    <a:pt x="12796776" y="0"/>
                  </a:lnTo>
                  <a:close/>
                  <a:moveTo>
                    <a:pt x="12710416" y="5382260"/>
                  </a:moveTo>
                  <a:lnTo>
                    <a:pt x="1673860" y="5382260"/>
                  </a:lnTo>
                  <a:lnTo>
                    <a:pt x="172720" y="2766060"/>
                  </a:lnTo>
                  <a:lnTo>
                    <a:pt x="1673860" y="149860"/>
                  </a:lnTo>
                  <a:lnTo>
                    <a:pt x="12710416" y="149860"/>
                  </a:lnTo>
                  <a:lnTo>
                    <a:pt x="14211556" y="2766060"/>
                  </a:lnTo>
                  <a:lnTo>
                    <a:pt x="12710416" y="5382260"/>
                  </a:lnTo>
                  <a:close/>
                </a:path>
              </a:pathLst>
            </a:custGeom>
            <a:solidFill>
              <a:srgbClr val="FFCF00"/>
            </a:solidFill>
          </p:spPr>
        </p:sp>
      </p:grpSp>
      <p:grpSp>
        <p:nvGrpSpPr>
          <p:cNvPr id="20" name="Group 20"/>
          <p:cNvGrpSpPr/>
          <p:nvPr/>
        </p:nvGrpSpPr>
        <p:grpSpPr>
          <a:xfrm>
            <a:off x="1028700" y="6720949"/>
            <a:ext cx="3113414" cy="2675590"/>
            <a:chOff x="0" y="0"/>
            <a:chExt cx="812800" cy="698500"/>
          </a:xfrm>
        </p:grpSpPr>
        <p:sp>
          <p:nvSpPr>
            <p:cNvPr id="21" name="Freeform 2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23" name="Group 23"/>
          <p:cNvGrpSpPr/>
          <p:nvPr/>
        </p:nvGrpSpPr>
        <p:grpSpPr>
          <a:xfrm>
            <a:off x="1130893" y="6799135"/>
            <a:ext cx="2909028" cy="2519218"/>
            <a:chOff x="0" y="0"/>
            <a:chExt cx="6350000" cy="5499100"/>
          </a:xfrm>
        </p:grpSpPr>
        <p:sp>
          <p:nvSpPr>
            <p:cNvPr id="24" name="Freeform 24"/>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5"/>
              <a:stretch>
                <a:fillRect t="-26982" b="-26982"/>
              </a:stretch>
            </a:blipFill>
          </p:spPr>
        </p:sp>
      </p:grpSp>
      <p:grpSp>
        <p:nvGrpSpPr>
          <p:cNvPr id="25" name="Group 25"/>
          <p:cNvGrpSpPr/>
          <p:nvPr/>
        </p:nvGrpSpPr>
        <p:grpSpPr>
          <a:xfrm>
            <a:off x="10960100" y="1017270"/>
            <a:ext cx="6614160" cy="2421890"/>
            <a:chOff x="0" y="0"/>
            <a:chExt cx="1712900" cy="658560"/>
          </a:xfrm>
        </p:grpSpPr>
        <p:sp>
          <p:nvSpPr>
            <p:cNvPr id="26" name="Freeform 26"/>
            <p:cNvSpPr/>
            <p:nvPr/>
          </p:nvSpPr>
          <p:spPr>
            <a:xfrm>
              <a:off x="0" y="0"/>
              <a:ext cx="1712900" cy="658560"/>
            </a:xfrm>
            <a:custGeom>
              <a:avLst/>
              <a:gdLst/>
              <a:ahLst/>
              <a:cxnLst/>
              <a:rect l="l" t="t" r="r" b="b"/>
              <a:pathLst>
                <a:path w="1712900" h="658560">
                  <a:moveTo>
                    <a:pt x="1712900" y="329280"/>
                  </a:moveTo>
                  <a:lnTo>
                    <a:pt x="1509700" y="658560"/>
                  </a:lnTo>
                  <a:lnTo>
                    <a:pt x="203200" y="658560"/>
                  </a:lnTo>
                  <a:lnTo>
                    <a:pt x="0" y="329280"/>
                  </a:lnTo>
                  <a:lnTo>
                    <a:pt x="203200" y="0"/>
                  </a:lnTo>
                  <a:lnTo>
                    <a:pt x="1509700" y="0"/>
                  </a:lnTo>
                  <a:lnTo>
                    <a:pt x="1712900" y="329280"/>
                  </a:lnTo>
                  <a:close/>
                </a:path>
              </a:pathLst>
            </a:custGeom>
            <a:solidFill>
              <a:srgbClr val="060820"/>
            </a:solidFill>
          </p:spPr>
        </p:sp>
        <p:sp>
          <p:nvSpPr>
            <p:cNvPr id="27" name="TextBox 27"/>
            <p:cNvSpPr txBox="1"/>
            <p:nvPr/>
          </p:nvSpPr>
          <p:spPr>
            <a:xfrm>
              <a:off x="114300" y="-38100"/>
              <a:ext cx="1484300" cy="696660"/>
            </a:xfrm>
            <a:prstGeom prst="rect">
              <a:avLst/>
            </a:prstGeom>
          </p:spPr>
          <p:txBody>
            <a:bodyPr lIns="50800" tIns="50800" rIns="50800" bIns="50800" rtlCol="0" anchor="ctr"/>
            <a:lstStyle/>
            <a:p>
              <a:pPr algn="ctr">
                <a:lnSpc>
                  <a:spcPts val="2660"/>
                </a:lnSpc>
              </a:pPr>
              <a:endParaRPr/>
            </a:p>
          </p:txBody>
        </p:sp>
      </p:grpSp>
      <p:grpSp>
        <p:nvGrpSpPr>
          <p:cNvPr id="28" name="Group 28"/>
          <p:cNvGrpSpPr/>
          <p:nvPr/>
        </p:nvGrpSpPr>
        <p:grpSpPr>
          <a:xfrm>
            <a:off x="9873394" y="890460"/>
            <a:ext cx="3113414" cy="2675590"/>
            <a:chOff x="0" y="0"/>
            <a:chExt cx="812800" cy="698500"/>
          </a:xfrm>
        </p:grpSpPr>
        <p:sp>
          <p:nvSpPr>
            <p:cNvPr id="29" name="Freeform 2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CF00"/>
            </a:solidFill>
          </p:spPr>
        </p:sp>
        <p:sp>
          <p:nvSpPr>
            <p:cNvPr id="30" name="TextBox 30"/>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31" name="Group 31"/>
          <p:cNvGrpSpPr/>
          <p:nvPr/>
        </p:nvGrpSpPr>
        <p:grpSpPr>
          <a:xfrm>
            <a:off x="9975587" y="968647"/>
            <a:ext cx="2909028" cy="2519218"/>
            <a:chOff x="0" y="0"/>
            <a:chExt cx="6350000" cy="5499100"/>
          </a:xfrm>
        </p:grpSpPr>
        <p:sp>
          <p:nvSpPr>
            <p:cNvPr id="32" name="Freeform 32"/>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6"/>
              <a:stretch>
                <a:fillRect t="-7736" b="-7736"/>
              </a:stretch>
            </a:blipFill>
          </p:spPr>
        </p:sp>
      </p:grpSp>
      <p:grpSp>
        <p:nvGrpSpPr>
          <p:cNvPr id="33" name="Group 33"/>
          <p:cNvGrpSpPr/>
          <p:nvPr/>
        </p:nvGrpSpPr>
        <p:grpSpPr>
          <a:xfrm>
            <a:off x="11033760" y="3932555"/>
            <a:ext cx="6469380" cy="2421890"/>
            <a:chOff x="0" y="0"/>
            <a:chExt cx="14220794" cy="5532120"/>
          </a:xfrm>
        </p:grpSpPr>
        <p:sp>
          <p:nvSpPr>
            <p:cNvPr id="34" name="Freeform 34"/>
            <p:cNvSpPr/>
            <p:nvPr/>
          </p:nvSpPr>
          <p:spPr>
            <a:xfrm>
              <a:off x="0" y="0"/>
              <a:ext cx="14220794" cy="5532120"/>
            </a:xfrm>
            <a:custGeom>
              <a:avLst/>
              <a:gdLst/>
              <a:ahLst/>
              <a:cxnLst/>
              <a:rect l="l" t="t" r="r" b="b"/>
              <a:pathLst>
                <a:path w="14220794" h="5532120">
                  <a:moveTo>
                    <a:pt x="12633294" y="0"/>
                  </a:moveTo>
                  <a:lnTo>
                    <a:pt x="1587500" y="0"/>
                  </a:lnTo>
                  <a:lnTo>
                    <a:pt x="0" y="2766060"/>
                  </a:lnTo>
                  <a:lnTo>
                    <a:pt x="1587500" y="5532120"/>
                  </a:lnTo>
                  <a:lnTo>
                    <a:pt x="12633294" y="5532120"/>
                  </a:lnTo>
                  <a:lnTo>
                    <a:pt x="14220794" y="2766060"/>
                  </a:lnTo>
                  <a:lnTo>
                    <a:pt x="12633294" y="0"/>
                  </a:lnTo>
                  <a:close/>
                  <a:moveTo>
                    <a:pt x="12546934" y="5382260"/>
                  </a:moveTo>
                  <a:lnTo>
                    <a:pt x="1673860" y="5382260"/>
                  </a:lnTo>
                  <a:lnTo>
                    <a:pt x="172720" y="2766060"/>
                  </a:lnTo>
                  <a:lnTo>
                    <a:pt x="1673860" y="149860"/>
                  </a:lnTo>
                  <a:lnTo>
                    <a:pt x="12546934" y="149860"/>
                  </a:lnTo>
                  <a:lnTo>
                    <a:pt x="14048074" y="2766060"/>
                  </a:lnTo>
                  <a:lnTo>
                    <a:pt x="12546934" y="5382260"/>
                  </a:lnTo>
                  <a:close/>
                </a:path>
              </a:pathLst>
            </a:custGeom>
            <a:solidFill>
              <a:srgbClr val="FFCF00"/>
            </a:solidFill>
          </p:spPr>
        </p:sp>
      </p:grpSp>
      <p:grpSp>
        <p:nvGrpSpPr>
          <p:cNvPr id="35" name="Group 35"/>
          <p:cNvGrpSpPr/>
          <p:nvPr/>
        </p:nvGrpSpPr>
        <p:grpSpPr>
          <a:xfrm>
            <a:off x="9951056" y="3805705"/>
            <a:ext cx="3113414" cy="2675590"/>
            <a:chOff x="0" y="0"/>
            <a:chExt cx="812800" cy="698500"/>
          </a:xfrm>
        </p:grpSpPr>
        <p:sp>
          <p:nvSpPr>
            <p:cNvPr id="36" name="Freeform 3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60820"/>
            </a:solidFill>
          </p:spPr>
        </p:sp>
        <p:sp>
          <p:nvSpPr>
            <p:cNvPr id="37" name="TextBox 37"/>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38" name="Group 38"/>
          <p:cNvGrpSpPr/>
          <p:nvPr/>
        </p:nvGrpSpPr>
        <p:grpSpPr>
          <a:xfrm>
            <a:off x="10053249" y="3883891"/>
            <a:ext cx="2909028" cy="2519218"/>
            <a:chOff x="0" y="0"/>
            <a:chExt cx="6350000" cy="5499100"/>
          </a:xfrm>
        </p:grpSpPr>
        <p:sp>
          <p:nvSpPr>
            <p:cNvPr id="39" name="Freeform 39"/>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7"/>
              <a:stretch>
                <a:fillRect t="-11224" b="-11224"/>
              </a:stretch>
            </a:blipFill>
          </p:spPr>
        </p:sp>
      </p:grpSp>
      <p:grpSp>
        <p:nvGrpSpPr>
          <p:cNvPr id="40" name="Group 40"/>
          <p:cNvGrpSpPr/>
          <p:nvPr/>
        </p:nvGrpSpPr>
        <p:grpSpPr>
          <a:xfrm>
            <a:off x="11042015" y="6847840"/>
            <a:ext cx="6564630" cy="2421890"/>
            <a:chOff x="0" y="0"/>
            <a:chExt cx="1690676" cy="658560"/>
          </a:xfrm>
        </p:grpSpPr>
        <p:sp>
          <p:nvSpPr>
            <p:cNvPr id="41" name="Freeform 41"/>
            <p:cNvSpPr/>
            <p:nvPr/>
          </p:nvSpPr>
          <p:spPr>
            <a:xfrm>
              <a:off x="0" y="0"/>
              <a:ext cx="1690676" cy="658560"/>
            </a:xfrm>
            <a:custGeom>
              <a:avLst/>
              <a:gdLst/>
              <a:ahLst/>
              <a:cxnLst/>
              <a:rect l="l" t="t" r="r" b="b"/>
              <a:pathLst>
                <a:path w="1690676" h="658560">
                  <a:moveTo>
                    <a:pt x="1690676" y="329280"/>
                  </a:moveTo>
                  <a:lnTo>
                    <a:pt x="1487476" y="658560"/>
                  </a:lnTo>
                  <a:lnTo>
                    <a:pt x="203200" y="658560"/>
                  </a:lnTo>
                  <a:lnTo>
                    <a:pt x="0" y="329280"/>
                  </a:lnTo>
                  <a:lnTo>
                    <a:pt x="203200" y="0"/>
                  </a:lnTo>
                  <a:lnTo>
                    <a:pt x="1487476" y="0"/>
                  </a:lnTo>
                  <a:lnTo>
                    <a:pt x="1690676" y="329280"/>
                  </a:lnTo>
                  <a:close/>
                </a:path>
              </a:pathLst>
            </a:custGeom>
            <a:solidFill>
              <a:srgbClr val="060820"/>
            </a:solidFill>
          </p:spPr>
        </p:sp>
        <p:sp>
          <p:nvSpPr>
            <p:cNvPr id="42" name="TextBox 42"/>
            <p:cNvSpPr txBox="1"/>
            <p:nvPr/>
          </p:nvSpPr>
          <p:spPr>
            <a:xfrm>
              <a:off x="114300" y="-38100"/>
              <a:ext cx="1462076" cy="696660"/>
            </a:xfrm>
            <a:prstGeom prst="rect">
              <a:avLst/>
            </a:prstGeom>
          </p:spPr>
          <p:txBody>
            <a:bodyPr lIns="50800" tIns="50800" rIns="50800" bIns="50800" rtlCol="0" anchor="ctr"/>
            <a:lstStyle/>
            <a:p>
              <a:pPr algn="ctr">
                <a:lnSpc>
                  <a:spcPts val="2660"/>
                </a:lnSpc>
              </a:pPr>
              <a:endParaRPr/>
            </a:p>
          </p:txBody>
        </p:sp>
      </p:grpSp>
      <p:grpSp>
        <p:nvGrpSpPr>
          <p:cNvPr id="43" name="Group 43"/>
          <p:cNvGrpSpPr/>
          <p:nvPr/>
        </p:nvGrpSpPr>
        <p:grpSpPr>
          <a:xfrm>
            <a:off x="9955120" y="6720949"/>
            <a:ext cx="3113414" cy="2675590"/>
            <a:chOff x="0" y="0"/>
            <a:chExt cx="812800" cy="698500"/>
          </a:xfrm>
        </p:grpSpPr>
        <p:sp>
          <p:nvSpPr>
            <p:cNvPr id="44" name="Freeform 4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CF00"/>
            </a:solidFill>
          </p:spPr>
        </p:sp>
        <p:sp>
          <p:nvSpPr>
            <p:cNvPr id="45" name="TextBox 45"/>
            <p:cNvSpPr txBox="1"/>
            <p:nvPr/>
          </p:nvSpPr>
          <p:spPr>
            <a:xfrm>
              <a:off x="114300" y="-38100"/>
              <a:ext cx="584200" cy="736600"/>
            </a:xfrm>
            <a:prstGeom prst="rect">
              <a:avLst/>
            </a:prstGeom>
          </p:spPr>
          <p:txBody>
            <a:bodyPr lIns="50800" tIns="50800" rIns="50800" bIns="50800" rtlCol="0" anchor="ctr"/>
            <a:lstStyle/>
            <a:p>
              <a:pPr algn="ctr">
                <a:lnSpc>
                  <a:spcPts val="2660"/>
                </a:lnSpc>
              </a:pPr>
              <a:endParaRPr/>
            </a:p>
          </p:txBody>
        </p:sp>
      </p:grpSp>
      <p:grpSp>
        <p:nvGrpSpPr>
          <p:cNvPr id="46" name="Group 46"/>
          <p:cNvGrpSpPr/>
          <p:nvPr/>
        </p:nvGrpSpPr>
        <p:grpSpPr>
          <a:xfrm>
            <a:off x="10057313" y="6799135"/>
            <a:ext cx="2909028" cy="2519218"/>
            <a:chOff x="0" y="0"/>
            <a:chExt cx="6350000" cy="5499100"/>
          </a:xfrm>
        </p:grpSpPr>
        <p:sp>
          <p:nvSpPr>
            <p:cNvPr id="47" name="Freeform 47"/>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8"/>
              <a:stretch>
                <a:fillRect l="-7733" r="-7733"/>
              </a:stretch>
            </a:blipFill>
          </p:spPr>
        </p:sp>
      </p:grpSp>
      <p:sp>
        <p:nvSpPr>
          <p:cNvPr id="48" name="TextBox 48"/>
          <p:cNvSpPr txBox="1"/>
          <p:nvPr/>
        </p:nvSpPr>
        <p:spPr>
          <a:xfrm>
            <a:off x="4284174" y="4476164"/>
            <a:ext cx="4665745" cy="487679"/>
          </a:xfrm>
          <a:prstGeom prst="rect">
            <a:avLst/>
          </a:prstGeom>
        </p:spPr>
        <p:txBody>
          <a:bodyPr lIns="0" tIns="0" rIns="0" bIns="0" rtlCol="0" anchor="t">
            <a:spAutoFit/>
          </a:bodyPr>
          <a:lstStyle/>
          <a:p>
            <a:pPr>
              <a:lnSpc>
                <a:spcPts val="3960"/>
              </a:lnSpc>
            </a:pPr>
            <a:r>
              <a:rPr lang="en-US" sz="3000">
                <a:solidFill>
                  <a:srgbClr val="FFFFFF"/>
                </a:solidFill>
                <a:latin typeface="Montserrat Classic" panose="00000500000000000000"/>
              </a:rPr>
              <a:t>1st Year Competition</a:t>
            </a:r>
          </a:p>
        </p:txBody>
      </p:sp>
      <p:sp>
        <p:nvSpPr>
          <p:cNvPr id="49" name="TextBox 49"/>
          <p:cNvSpPr txBox="1"/>
          <p:nvPr/>
        </p:nvSpPr>
        <p:spPr>
          <a:xfrm>
            <a:off x="4284174" y="5127852"/>
            <a:ext cx="3946762" cy="698076"/>
          </a:xfrm>
          <a:prstGeom prst="rect">
            <a:avLst/>
          </a:prstGeom>
        </p:spPr>
        <p:txBody>
          <a:bodyPr wrap="square" lIns="0" tIns="0" rIns="0" bIns="0" rtlCol="0" anchor="t">
            <a:spAutoFit/>
          </a:bodyPr>
          <a:lstStyle/>
          <a:p>
            <a:pPr algn="just">
              <a:lnSpc>
                <a:spcPts val="2750"/>
              </a:lnSpc>
            </a:pPr>
            <a:r>
              <a:rPr lang="en-US" sz="2200">
                <a:solidFill>
                  <a:srgbClr val="FFFFFF"/>
                </a:solidFill>
                <a:latin typeface="Montserrat Italics" panose="00000500000000000000"/>
              </a:rPr>
              <a:t>15,312 entries in 2024 from 233 schools</a:t>
            </a:r>
          </a:p>
        </p:txBody>
      </p:sp>
      <p:sp>
        <p:nvSpPr>
          <p:cNvPr id="50" name="TextBox 50"/>
          <p:cNvSpPr txBox="1"/>
          <p:nvPr/>
        </p:nvSpPr>
        <p:spPr>
          <a:xfrm>
            <a:off x="13158532" y="1561119"/>
            <a:ext cx="4665745" cy="487679"/>
          </a:xfrm>
          <a:prstGeom prst="rect">
            <a:avLst/>
          </a:prstGeom>
        </p:spPr>
        <p:txBody>
          <a:bodyPr lIns="0" tIns="0" rIns="0" bIns="0" rtlCol="0" anchor="t">
            <a:spAutoFit/>
          </a:bodyPr>
          <a:lstStyle/>
          <a:p>
            <a:pPr>
              <a:lnSpc>
                <a:spcPts val="3960"/>
              </a:lnSpc>
            </a:pPr>
            <a:r>
              <a:rPr lang="en-US" sz="3000">
                <a:solidFill>
                  <a:srgbClr val="FFFFFF"/>
                </a:solidFill>
                <a:latin typeface="Montserrat Classic" panose="00000500000000000000"/>
              </a:rPr>
              <a:t>Pi Quiz</a:t>
            </a:r>
          </a:p>
        </p:txBody>
      </p:sp>
      <p:sp>
        <p:nvSpPr>
          <p:cNvPr id="51" name="TextBox 51"/>
          <p:cNvSpPr txBox="1"/>
          <p:nvPr/>
        </p:nvSpPr>
        <p:spPr>
          <a:xfrm>
            <a:off x="13158470" y="2176145"/>
            <a:ext cx="3985260" cy="913130"/>
          </a:xfrm>
          <a:prstGeom prst="rect">
            <a:avLst/>
          </a:prstGeom>
        </p:spPr>
        <p:txBody>
          <a:bodyPr wrap="square" lIns="0" tIns="0" rIns="0" bIns="0" rtlCol="0" anchor="t">
            <a:spAutoFit/>
          </a:bodyPr>
          <a:lstStyle/>
          <a:p>
            <a:pPr lvl="0" algn="just">
              <a:lnSpc>
                <a:spcPts val="2375"/>
              </a:lnSpc>
              <a:buClrTx/>
              <a:buSzTx/>
              <a:buFontTx/>
            </a:pPr>
            <a:r>
              <a:rPr lang="en-US" sz="1900">
                <a:solidFill>
                  <a:srgbClr val="FFFFFF"/>
                </a:solidFill>
                <a:latin typeface="Montserrat Italics" panose="00000500000000000000"/>
                <a:sym typeface="+mn-ea"/>
              </a:rPr>
              <a:t>590 teams </a:t>
            </a:r>
            <a:r>
              <a:rPr lang="en-IE" altLang="en-US" sz="1900">
                <a:solidFill>
                  <a:srgbClr val="FFFFFF"/>
                </a:solidFill>
                <a:latin typeface="Montserrat Italics" panose="00000500000000000000"/>
                <a:sym typeface="+mn-ea"/>
              </a:rPr>
              <a:t>competed in 2023 </a:t>
            </a:r>
            <a:r>
              <a:rPr lang="en-US" sz="1900">
                <a:solidFill>
                  <a:srgbClr val="FFFFFF"/>
                </a:solidFill>
                <a:latin typeface="Montserrat Italics" panose="00000500000000000000"/>
                <a:sym typeface="+mn-ea"/>
              </a:rPr>
              <a:t>from 231 schools across 36 regional centres</a:t>
            </a:r>
          </a:p>
        </p:txBody>
      </p:sp>
      <p:sp>
        <p:nvSpPr>
          <p:cNvPr id="52" name="TextBox 52"/>
          <p:cNvSpPr txBox="1"/>
          <p:nvPr/>
        </p:nvSpPr>
        <p:spPr>
          <a:xfrm>
            <a:off x="13234732" y="7391608"/>
            <a:ext cx="4665745" cy="487679"/>
          </a:xfrm>
          <a:prstGeom prst="rect">
            <a:avLst/>
          </a:prstGeom>
        </p:spPr>
        <p:txBody>
          <a:bodyPr lIns="0" tIns="0" rIns="0" bIns="0" rtlCol="0" anchor="t">
            <a:spAutoFit/>
          </a:bodyPr>
          <a:lstStyle/>
          <a:p>
            <a:pPr>
              <a:lnSpc>
                <a:spcPts val="3960"/>
              </a:lnSpc>
            </a:pPr>
            <a:r>
              <a:rPr lang="en-US" sz="3000">
                <a:solidFill>
                  <a:srgbClr val="FFFFFF"/>
                </a:solidFill>
                <a:latin typeface="Montserrat Classic" panose="00000500000000000000"/>
              </a:rPr>
              <a:t>Team Maths</a:t>
            </a:r>
          </a:p>
        </p:txBody>
      </p:sp>
      <p:sp>
        <p:nvSpPr>
          <p:cNvPr id="53" name="TextBox 53"/>
          <p:cNvSpPr txBox="1"/>
          <p:nvPr/>
        </p:nvSpPr>
        <p:spPr>
          <a:xfrm>
            <a:off x="13234670" y="8006715"/>
            <a:ext cx="3818255" cy="913130"/>
          </a:xfrm>
          <a:prstGeom prst="rect">
            <a:avLst/>
          </a:prstGeom>
        </p:spPr>
        <p:txBody>
          <a:bodyPr wrap="square" lIns="0" tIns="0" rIns="0" bIns="0" rtlCol="0" anchor="t">
            <a:spAutoFit/>
          </a:bodyPr>
          <a:lstStyle/>
          <a:p>
            <a:pPr algn="just">
              <a:lnSpc>
                <a:spcPts val="2375"/>
              </a:lnSpc>
            </a:pPr>
            <a:r>
              <a:rPr lang="en-US" sz="1900">
                <a:solidFill>
                  <a:srgbClr val="FFFFFF"/>
                </a:solidFill>
                <a:latin typeface="Montserrat Italics" panose="00000500000000000000"/>
              </a:rPr>
              <a:t>1</a:t>
            </a:r>
            <a:r>
              <a:rPr lang="en-IE" altLang="en-US" sz="1900">
                <a:solidFill>
                  <a:srgbClr val="FFFFFF"/>
                </a:solidFill>
                <a:latin typeface="Montserrat Italics" panose="00000500000000000000"/>
              </a:rPr>
              <a:t>93</a:t>
            </a:r>
            <a:r>
              <a:rPr lang="en-US" sz="1900">
                <a:solidFill>
                  <a:srgbClr val="FFFFFF"/>
                </a:solidFill>
                <a:latin typeface="Montserrat Italics" panose="00000500000000000000"/>
              </a:rPr>
              <a:t> teams competed in 2023</a:t>
            </a:r>
            <a:r>
              <a:rPr lang="en-IE" altLang="en-US" sz="1900">
                <a:solidFill>
                  <a:srgbClr val="FFFFFF"/>
                </a:solidFill>
                <a:latin typeface="Montserrat Italics" panose="00000500000000000000"/>
              </a:rPr>
              <a:t> from 97</a:t>
            </a:r>
            <a:r>
              <a:rPr lang="en-US" sz="1900">
                <a:solidFill>
                  <a:srgbClr val="FFFFFF"/>
                </a:solidFill>
                <a:latin typeface="Montserrat Italics" panose="00000500000000000000"/>
              </a:rPr>
              <a:t> schools across 12 regional venues. </a:t>
            </a:r>
          </a:p>
        </p:txBody>
      </p:sp>
      <p:sp>
        <p:nvSpPr>
          <p:cNvPr id="54" name="TextBox 54"/>
          <p:cNvSpPr txBox="1"/>
          <p:nvPr/>
        </p:nvSpPr>
        <p:spPr>
          <a:xfrm>
            <a:off x="4150242" y="1573958"/>
            <a:ext cx="4665745" cy="452627"/>
          </a:xfrm>
          <a:prstGeom prst="rect">
            <a:avLst/>
          </a:prstGeom>
        </p:spPr>
        <p:txBody>
          <a:bodyPr lIns="0" tIns="0" rIns="0" bIns="0" rtlCol="0" anchor="t">
            <a:spAutoFit/>
          </a:bodyPr>
          <a:lstStyle/>
          <a:p>
            <a:pPr>
              <a:lnSpc>
                <a:spcPts val="3695"/>
              </a:lnSpc>
            </a:pPr>
            <a:r>
              <a:rPr lang="en-US" sz="2800">
                <a:solidFill>
                  <a:srgbClr val="060820"/>
                </a:solidFill>
                <a:latin typeface="Montserrat Classic Bold" panose="00000800000000000000"/>
              </a:rPr>
              <a:t>IMTA COMPETITIONS</a:t>
            </a:r>
          </a:p>
        </p:txBody>
      </p:sp>
      <p:sp>
        <p:nvSpPr>
          <p:cNvPr id="55" name="TextBox 55"/>
          <p:cNvSpPr txBox="1"/>
          <p:nvPr/>
        </p:nvSpPr>
        <p:spPr>
          <a:xfrm>
            <a:off x="4150242" y="2347387"/>
            <a:ext cx="4665745" cy="338455"/>
          </a:xfrm>
          <a:prstGeom prst="rect">
            <a:avLst/>
          </a:prstGeom>
        </p:spPr>
        <p:txBody>
          <a:bodyPr lIns="0" tIns="0" rIns="0" bIns="0" rtlCol="0" anchor="t">
            <a:spAutoFit/>
          </a:bodyPr>
          <a:lstStyle/>
          <a:p>
            <a:pPr algn="just">
              <a:lnSpc>
                <a:spcPts val="2750"/>
              </a:lnSpc>
            </a:pPr>
            <a:r>
              <a:rPr lang="en-US" sz="2200">
                <a:solidFill>
                  <a:srgbClr val="060820"/>
                </a:solidFill>
                <a:latin typeface="Montserrat Bold Italics" panose="00000800000000000000"/>
              </a:rPr>
              <a:t>something for everyone...</a:t>
            </a:r>
          </a:p>
        </p:txBody>
      </p:sp>
      <p:sp>
        <p:nvSpPr>
          <p:cNvPr id="56" name="TextBox 56"/>
          <p:cNvSpPr txBox="1"/>
          <p:nvPr/>
        </p:nvSpPr>
        <p:spPr>
          <a:xfrm>
            <a:off x="4339480" y="7348815"/>
            <a:ext cx="4665745" cy="487679"/>
          </a:xfrm>
          <a:prstGeom prst="rect">
            <a:avLst/>
          </a:prstGeom>
        </p:spPr>
        <p:txBody>
          <a:bodyPr lIns="0" tIns="0" rIns="0" bIns="0" rtlCol="0" anchor="t">
            <a:spAutoFit/>
          </a:bodyPr>
          <a:lstStyle/>
          <a:p>
            <a:pPr>
              <a:lnSpc>
                <a:spcPts val="3960"/>
              </a:lnSpc>
            </a:pPr>
            <a:r>
              <a:rPr lang="en-US" sz="3000">
                <a:solidFill>
                  <a:srgbClr val="060820"/>
                </a:solidFill>
                <a:latin typeface="Montserrat Classic Bold" panose="00000800000000000000"/>
              </a:rPr>
              <a:t>Maggie Gough</a:t>
            </a:r>
          </a:p>
        </p:txBody>
      </p:sp>
      <p:sp>
        <p:nvSpPr>
          <p:cNvPr id="57" name="TextBox 57"/>
          <p:cNvSpPr txBox="1"/>
          <p:nvPr/>
        </p:nvSpPr>
        <p:spPr>
          <a:xfrm>
            <a:off x="4339480" y="7963633"/>
            <a:ext cx="3285575" cy="1024255"/>
          </a:xfrm>
          <a:prstGeom prst="rect">
            <a:avLst/>
          </a:prstGeom>
        </p:spPr>
        <p:txBody>
          <a:bodyPr lIns="0" tIns="0" rIns="0" bIns="0" rtlCol="0" anchor="t">
            <a:spAutoFit/>
          </a:bodyPr>
          <a:lstStyle/>
          <a:p>
            <a:pPr algn="just">
              <a:lnSpc>
                <a:spcPts val="2750"/>
              </a:lnSpc>
            </a:pPr>
            <a:r>
              <a:rPr lang="en-US" sz="2200">
                <a:solidFill>
                  <a:srgbClr val="060820"/>
                </a:solidFill>
                <a:latin typeface="Montserrat Bold Italics" panose="00000800000000000000"/>
              </a:rPr>
              <a:t>18,700 entries in 2023 (2nd &amp; 4th/5th Year Students)</a:t>
            </a:r>
          </a:p>
        </p:txBody>
      </p:sp>
      <p:sp>
        <p:nvSpPr>
          <p:cNvPr id="58" name="TextBox 58"/>
          <p:cNvSpPr txBox="1"/>
          <p:nvPr/>
        </p:nvSpPr>
        <p:spPr>
          <a:xfrm>
            <a:off x="13254990" y="4476115"/>
            <a:ext cx="3736340" cy="507365"/>
          </a:xfrm>
          <a:prstGeom prst="rect">
            <a:avLst/>
          </a:prstGeom>
        </p:spPr>
        <p:txBody>
          <a:bodyPr wrap="square" lIns="0" tIns="0" rIns="0" bIns="0" rtlCol="0" anchor="t">
            <a:spAutoFit/>
          </a:bodyPr>
          <a:lstStyle/>
          <a:p>
            <a:pPr>
              <a:lnSpc>
                <a:spcPts val="3960"/>
              </a:lnSpc>
            </a:pPr>
            <a:r>
              <a:rPr lang="en-US" sz="3000">
                <a:solidFill>
                  <a:srgbClr val="060820"/>
                </a:solidFill>
                <a:latin typeface="Montserrat Classic Bold" panose="00000800000000000000"/>
              </a:rPr>
              <a:t>Peter’s Problem</a:t>
            </a:r>
          </a:p>
        </p:txBody>
      </p:sp>
      <p:sp>
        <p:nvSpPr>
          <p:cNvPr id="59" name="TextBox 59"/>
          <p:cNvSpPr txBox="1"/>
          <p:nvPr/>
        </p:nvSpPr>
        <p:spPr>
          <a:xfrm>
            <a:off x="13254970" y="5091182"/>
            <a:ext cx="4665745" cy="681355"/>
          </a:xfrm>
          <a:prstGeom prst="rect">
            <a:avLst/>
          </a:prstGeom>
        </p:spPr>
        <p:txBody>
          <a:bodyPr lIns="0" tIns="0" rIns="0" bIns="0" rtlCol="0" anchor="t">
            <a:spAutoFit/>
          </a:bodyPr>
          <a:lstStyle/>
          <a:p>
            <a:pPr algn="just">
              <a:lnSpc>
                <a:spcPts val="2750"/>
              </a:lnSpc>
            </a:pPr>
            <a:r>
              <a:rPr lang="en-US" sz="2200">
                <a:solidFill>
                  <a:srgbClr val="060820"/>
                </a:solidFill>
                <a:latin typeface="Montserrat Semi-Bold Italics" panose="00000700000000000000"/>
              </a:rPr>
              <a:t>532 entries in 2023 </a:t>
            </a:r>
          </a:p>
          <a:p>
            <a:pPr algn="just">
              <a:lnSpc>
                <a:spcPts val="2750"/>
              </a:lnSpc>
            </a:pPr>
            <a:r>
              <a:rPr lang="en-US" sz="2200">
                <a:solidFill>
                  <a:srgbClr val="060820"/>
                </a:solidFill>
                <a:latin typeface="Montserrat Semi-Bold Italics" panose="00000700000000000000"/>
              </a:rPr>
              <a:t>from 65 schools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27</Slides>
  <Notes>0</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IMTA Conference Slide Deck 2024</dc:title>
  <dc:creator/>
  <cp:revision>1</cp:revision>
  <dcterms:created xsi:type="dcterms:W3CDTF">2006-08-16T00:00:00Z</dcterms:created>
  <dcterms:modified xsi:type="dcterms:W3CDTF">2024-02-24T08:37:00Z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7EA7C23ACCE5410F84769D3BDBD07E6B_12</vt:lpwstr>
  </property>
  <property fmtid="{D5CDD505-2E9C-101B-9397-08002B2CF9AE}" pid="3" name="KSOProductBuildVer">
    <vt:lpwstr>1033-12.2.0.13431</vt:lpwstr>
  </property>
</Properties>
</file>