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37"/>
  </p:notesMasterIdLst>
  <p:sldIdLst>
    <p:sldId id="256" r:id="rId2"/>
    <p:sldId id="257" r:id="rId3"/>
    <p:sldId id="258" r:id="rId4"/>
    <p:sldId id="260" r:id="rId5"/>
    <p:sldId id="259" r:id="rId6"/>
    <p:sldId id="261" r:id="rId7"/>
    <p:sldId id="262" r:id="rId8"/>
    <p:sldId id="263" r:id="rId9"/>
    <p:sldId id="266" r:id="rId10"/>
    <p:sldId id="264" r:id="rId11"/>
    <p:sldId id="265" r:id="rId12"/>
    <p:sldId id="290" r:id="rId13"/>
    <p:sldId id="267" r:id="rId14"/>
    <p:sldId id="268" r:id="rId15"/>
    <p:sldId id="269" r:id="rId16"/>
    <p:sldId id="270" r:id="rId17"/>
    <p:sldId id="271" r:id="rId18"/>
    <p:sldId id="272" r:id="rId19"/>
    <p:sldId id="273" r:id="rId20"/>
    <p:sldId id="274" r:id="rId21"/>
    <p:sldId id="275" r:id="rId22"/>
    <p:sldId id="276" r:id="rId23"/>
    <p:sldId id="278" r:id="rId24"/>
    <p:sldId id="277" r:id="rId25"/>
    <p:sldId id="279" r:id="rId26"/>
    <p:sldId id="288" r:id="rId27"/>
    <p:sldId id="291" r:id="rId28"/>
    <p:sldId id="289" r:id="rId29"/>
    <p:sldId id="280" r:id="rId30"/>
    <p:sldId id="281" r:id="rId31"/>
    <p:sldId id="282" r:id="rId32"/>
    <p:sldId id="283" r:id="rId33"/>
    <p:sldId id="284" r:id="rId34"/>
    <p:sldId id="285" r:id="rId35"/>
    <p:sldId id="287"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444B86-3413-4B8C-92FF-382B5CFF5E81}" v="5" dt="2024-02-19T12:18:52.6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0151" autoAdjust="0"/>
  </p:normalViewPr>
  <p:slideViewPr>
    <p:cSldViewPr snapToGrid="0">
      <p:cViewPr varScale="1">
        <p:scale>
          <a:sx n="77" d="100"/>
          <a:sy n="77" d="100"/>
        </p:scale>
        <p:origin x="675" y="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D488F2-81A1-4E3F-B48B-83B5D3A26953}"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E"/>
        </a:p>
      </dgm:t>
    </dgm:pt>
    <dgm:pt modelId="{EBBCD604-025A-4B34-8EFB-9CE3820F00E1}">
      <dgm:prSet phldrT="[Text]"/>
      <dgm:spPr/>
      <dgm:t>
        <a:bodyPr/>
        <a:lstStyle/>
        <a:p>
          <a:r>
            <a:rPr lang="en-GB" dirty="0"/>
            <a:t>Introduction	</a:t>
          </a:r>
          <a:endParaRPr lang="en-IE" dirty="0"/>
        </a:p>
      </dgm:t>
    </dgm:pt>
    <dgm:pt modelId="{F4B78726-5E52-4D64-9667-9535ACA2B101}" type="parTrans" cxnId="{FFE11B18-8196-4B90-BDCE-F0F52566E420}">
      <dgm:prSet/>
      <dgm:spPr/>
      <dgm:t>
        <a:bodyPr/>
        <a:lstStyle/>
        <a:p>
          <a:endParaRPr lang="en-IE"/>
        </a:p>
      </dgm:t>
    </dgm:pt>
    <dgm:pt modelId="{945FA89E-50AA-431A-B03A-8ECF00636177}" type="sibTrans" cxnId="{FFE11B18-8196-4B90-BDCE-F0F52566E420}">
      <dgm:prSet/>
      <dgm:spPr/>
      <dgm:t>
        <a:bodyPr/>
        <a:lstStyle/>
        <a:p>
          <a:endParaRPr lang="en-IE"/>
        </a:p>
      </dgm:t>
    </dgm:pt>
    <dgm:pt modelId="{2B1AB781-7BA5-4661-A45D-6FFD770DC59B}">
      <dgm:prSet phldrT="[Text]"/>
      <dgm:spPr/>
      <dgm:t>
        <a:bodyPr/>
        <a:lstStyle/>
        <a:p>
          <a:r>
            <a:rPr lang="en-GB" dirty="0"/>
            <a:t>Forms of Professional Development (PD) in Mathematics </a:t>
          </a:r>
          <a:endParaRPr lang="en-IE" dirty="0"/>
        </a:p>
      </dgm:t>
    </dgm:pt>
    <dgm:pt modelId="{605D44EF-59F0-4838-BC32-DE477ED497C0}" type="parTrans" cxnId="{695672B4-59B0-4478-9055-A3A7AC4D5FD1}">
      <dgm:prSet/>
      <dgm:spPr/>
      <dgm:t>
        <a:bodyPr/>
        <a:lstStyle/>
        <a:p>
          <a:endParaRPr lang="en-IE"/>
        </a:p>
      </dgm:t>
    </dgm:pt>
    <dgm:pt modelId="{B0B57183-729F-4F15-9887-2073981C34FF}" type="sibTrans" cxnId="{695672B4-59B0-4478-9055-A3A7AC4D5FD1}">
      <dgm:prSet/>
      <dgm:spPr/>
      <dgm:t>
        <a:bodyPr/>
        <a:lstStyle/>
        <a:p>
          <a:endParaRPr lang="en-IE"/>
        </a:p>
      </dgm:t>
    </dgm:pt>
    <dgm:pt modelId="{FF1FB4EC-56A8-4C74-9D38-0DDA3F6C6570}">
      <dgm:prSet phldrT="[Text]"/>
      <dgm:spPr/>
      <dgm:t>
        <a:bodyPr/>
        <a:lstStyle/>
        <a:p>
          <a:r>
            <a:rPr lang="en-GB" dirty="0"/>
            <a:t>Case Study: Applied Mathematics PD Programme</a:t>
          </a:r>
        </a:p>
      </dgm:t>
    </dgm:pt>
    <dgm:pt modelId="{02C739E4-FB37-4952-9181-FCF9667AD62F}" type="parTrans" cxnId="{BE1DB340-36B5-4259-A233-DA70D92C38B6}">
      <dgm:prSet/>
      <dgm:spPr/>
      <dgm:t>
        <a:bodyPr/>
        <a:lstStyle/>
        <a:p>
          <a:endParaRPr lang="en-IE"/>
        </a:p>
      </dgm:t>
    </dgm:pt>
    <dgm:pt modelId="{EA2EB529-C7E8-4871-B782-3FE1F59FD531}" type="sibTrans" cxnId="{BE1DB340-36B5-4259-A233-DA70D92C38B6}">
      <dgm:prSet/>
      <dgm:spPr/>
      <dgm:t>
        <a:bodyPr/>
        <a:lstStyle/>
        <a:p>
          <a:endParaRPr lang="en-IE"/>
        </a:p>
      </dgm:t>
    </dgm:pt>
    <dgm:pt modelId="{0A905F96-739E-4580-BAEC-6B6FF7C3121A}">
      <dgm:prSet phldrT="[Text]"/>
      <dgm:spPr/>
      <dgm:t>
        <a:bodyPr/>
        <a:lstStyle/>
        <a:p>
          <a:r>
            <a:rPr lang="en-GB" dirty="0"/>
            <a:t>Research Study Methodology</a:t>
          </a:r>
        </a:p>
      </dgm:t>
    </dgm:pt>
    <dgm:pt modelId="{47E04771-E435-4F38-9EB4-8562E2113248}" type="parTrans" cxnId="{B8109C27-18A2-4EDF-B4D2-A1CA5EEF21B1}">
      <dgm:prSet/>
      <dgm:spPr/>
      <dgm:t>
        <a:bodyPr/>
        <a:lstStyle/>
        <a:p>
          <a:endParaRPr lang="en-IE"/>
        </a:p>
      </dgm:t>
    </dgm:pt>
    <dgm:pt modelId="{B5944B19-2611-48E2-B57D-D6C00428D311}" type="sibTrans" cxnId="{B8109C27-18A2-4EDF-B4D2-A1CA5EEF21B1}">
      <dgm:prSet/>
      <dgm:spPr/>
      <dgm:t>
        <a:bodyPr/>
        <a:lstStyle/>
        <a:p>
          <a:endParaRPr lang="en-IE"/>
        </a:p>
      </dgm:t>
    </dgm:pt>
    <dgm:pt modelId="{07522F55-7160-415F-AC05-C8208089E7F5}">
      <dgm:prSet phldrT="[Text]"/>
      <dgm:spPr/>
      <dgm:t>
        <a:bodyPr/>
        <a:lstStyle/>
        <a:p>
          <a:r>
            <a:rPr lang="en-GB" dirty="0"/>
            <a:t>Findings</a:t>
          </a:r>
        </a:p>
      </dgm:t>
    </dgm:pt>
    <dgm:pt modelId="{773868E9-4490-4F06-83B5-2CF393CD01A1}" type="parTrans" cxnId="{2F5C97E8-E834-4FAC-A514-117D2503F140}">
      <dgm:prSet/>
      <dgm:spPr/>
      <dgm:t>
        <a:bodyPr/>
        <a:lstStyle/>
        <a:p>
          <a:endParaRPr lang="en-IE"/>
        </a:p>
      </dgm:t>
    </dgm:pt>
    <dgm:pt modelId="{6A00F393-6ED0-456F-926B-A7A49BC7CDEA}" type="sibTrans" cxnId="{2F5C97E8-E834-4FAC-A514-117D2503F140}">
      <dgm:prSet/>
      <dgm:spPr/>
      <dgm:t>
        <a:bodyPr/>
        <a:lstStyle/>
        <a:p>
          <a:endParaRPr lang="en-IE"/>
        </a:p>
      </dgm:t>
    </dgm:pt>
    <dgm:pt modelId="{BA4A3D2B-3541-4E94-A4B9-CB2CF6B07DC4}">
      <dgm:prSet phldrT="[Text]"/>
      <dgm:spPr/>
      <dgm:t>
        <a:bodyPr/>
        <a:lstStyle/>
        <a:p>
          <a:r>
            <a:rPr lang="en-GB" dirty="0"/>
            <a:t>Discussion</a:t>
          </a:r>
        </a:p>
      </dgm:t>
    </dgm:pt>
    <dgm:pt modelId="{2B4BC39D-724A-4808-BC1B-DA2337469041}" type="parTrans" cxnId="{CA77C62C-B9E2-46D6-91E7-3F5715E2D485}">
      <dgm:prSet/>
      <dgm:spPr/>
      <dgm:t>
        <a:bodyPr/>
        <a:lstStyle/>
        <a:p>
          <a:endParaRPr lang="en-IE"/>
        </a:p>
      </dgm:t>
    </dgm:pt>
    <dgm:pt modelId="{E4E1CB18-BC94-41BA-8E48-8445233652DD}" type="sibTrans" cxnId="{CA77C62C-B9E2-46D6-91E7-3F5715E2D485}">
      <dgm:prSet/>
      <dgm:spPr/>
      <dgm:t>
        <a:bodyPr/>
        <a:lstStyle/>
        <a:p>
          <a:endParaRPr lang="en-IE"/>
        </a:p>
      </dgm:t>
    </dgm:pt>
    <dgm:pt modelId="{3D16354D-FE3B-4ADE-A142-378E84ADCC68}">
      <dgm:prSet phldrT="[Text]"/>
      <dgm:spPr/>
      <dgm:t>
        <a:bodyPr/>
        <a:lstStyle/>
        <a:p>
          <a:r>
            <a:rPr lang="en-GB" dirty="0"/>
            <a:t>Conclusion</a:t>
          </a:r>
        </a:p>
      </dgm:t>
    </dgm:pt>
    <dgm:pt modelId="{1EE133BB-4790-424F-A609-AFD228F2B1D5}" type="parTrans" cxnId="{06DA984F-3B66-45EE-89B4-E6EC028AA178}">
      <dgm:prSet/>
      <dgm:spPr/>
      <dgm:t>
        <a:bodyPr/>
        <a:lstStyle/>
        <a:p>
          <a:endParaRPr lang="en-IE"/>
        </a:p>
      </dgm:t>
    </dgm:pt>
    <dgm:pt modelId="{F2D1B68A-D201-4649-8799-EE6031F3D95E}" type="sibTrans" cxnId="{06DA984F-3B66-45EE-89B4-E6EC028AA178}">
      <dgm:prSet/>
      <dgm:spPr/>
      <dgm:t>
        <a:bodyPr/>
        <a:lstStyle/>
        <a:p>
          <a:endParaRPr lang="en-IE"/>
        </a:p>
      </dgm:t>
    </dgm:pt>
    <dgm:pt modelId="{E31F70F0-820F-4807-B5A7-513120D46F3A}">
      <dgm:prSet phldrT="[Text]"/>
      <dgm:spPr/>
      <dgm:t>
        <a:bodyPr/>
        <a:lstStyle/>
        <a:p>
          <a:endParaRPr lang="en-IE"/>
        </a:p>
      </dgm:t>
    </dgm:pt>
    <dgm:pt modelId="{082ABAB8-5A38-4F3C-B2C9-C8E337DC28E4}" type="parTrans" cxnId="{38012A05-EE95-4EDB-97FF-033CBD257510}">
      <dgm:prSet/>
      <dgm:spPr/>
      <dgm:t>
        <a:bodyPr/>
        <a:lstStyle/>
        <a:p>
          <a:endParaRPr lang="en-IE"/>
        </a:p>
      </dgm:t>
    </dgm:pt>
    <dgm:pt modelId="{E76B5771-E42D-4FBC-AAE9-D8AB104F5752}" type="sibTrans" cxnId="{38012A05-EE95-4EDB-97FF-033CBD257510}">
      <dgm:prSet/>
      <dgm:spPr/>
      <dgm:t>
        <a:bodyPr/>
        <a:lstStyle/>
        <a:p>
          <a:endParaRPr lang="en-IE"/>
        </a:p>
      </dgm:t>
    </dgm:pt>
    <dgm:pt modelId="{B505855C-7939-4F0B-A207-83CBFF21C0A8}" type="pres">
      <dgm:prSet presAssocID="{FED488F2-81A1-4E3F-B48B-83B5D3A26953}" presName="Name0" presStyleCnt="0">
        <dgm:presLayoutVars>
          <dgm:chMax val="7"/>
          <dgm:chPref val="7"/>
          <dgm:dir/>
        </dgm:presLayoutVars>
      </dgm:prSet>
      <dgm:spPr/>
    </dgm:pt>
    <dgm:pt modelId="{A4B6E2EB-2037-4C03-A785-C2C29AC5F78A}" type="pres">
      <dgm:prSet presAssocID="{FED488F2-81A1-4E3F-B48B-83B5D3A26953}" presName="Name1" presStyleCnt="0"/>
      <dgm:spPr/>
    </dgm:pt>
    <dgm:pt modelId="{5A96EEFF-CA44-4601-BEAB-68CBCAC3471C}" type="pres">
      <dgm:prSet presAssocID="{FED488F2-81A1-4E3F-B48B-83B5D3A26953}" presName="cycle" presStyleCnt="0"/>
      <dgm:spPr/>
    </dgm:pt>
    <dgm:pt modelId="{579BF8D6-9CFF-4DD0-9538-41BCF3F848EE}" type="pres">
      <dgm:prSet presAssocID="{FED488F2-81A1-4E3F-B48B-83B5D3A26953}" presName="srcNode" presStyleLbl="node1" presStyleIdx="0" presStyleCnt="7"/>
      <dgm:spPr/>
    </dgm:pt>
    <dgm:pt modelId="{3FCDAF07-25B1-44FE-856E-3148388347A9}" type="pres">
      <dgm:prSet presAssocID="{FED488F2-81A1-4E3F-B48B-83B5D3A26953}" presName="conn" presStyleLbl="parChTrans1D2" presStyleIdx="0" presStyleCnt="1"/>
      <dgm:spPr/>
    </dgm:pt>
    <dgm:pt modelId="{A5B57749-9073-40C5-92E2-B0AEB534FEF3}" type="pres">
      <dgm:prSet presAssocID="{FED488F2-81A1-4E3F-B48B-83B5D3A26953}" presName="extraNode" presStyleLbl="node1" presStyleIdx="0" presStyleCnt="7"/>
      <dgm:spPr/>
    </dgm:pt>
    <dgm:pt modelId="{9122F37A-0915-46FC-8638-4F54BA1D25C0}" type="pres">
      <dgm:prSet presAssocID="{FED488F2-81A1-4E3F-B48B-83B5D3A26953}" presName="dstNode" presStyleLbl="node1" presStyleIdx="0" presStyleCnt="7"/>
      <dgm:spPr/>
    </dgm:pt>
    <dgm:pt modelId="{C114FEEC-8445-43EE-88CC-C6184334C342}" type="pres">
      <dgm:prSet presAssocID="{EBBCD604-025A-4B34-8EFB-9CE3820F00E1}" presName="text_1" presStyleLbl="node1" presStyleIdx="0" presStyleCnt="7">
        <dgm:presLayoutVars>
          <dgm:bulletEnabled val="1"/>
        </dgm:presLayoutVars>
      </dgm:prSet>
      <dgm:spPr/>
    </dgm:pt>
    <dgm:pt modelId="{D5DD3642-C119-4FAB-BFA8-8619417F2E44}" type="pres">
      <dgm:prSet presAssocID="{EBBCD604-025A-4B34-8EFB-9CE3820F00E1}" presName="accent_1" presStyleCnt="0"/>
      <dgm:spPr/>
    </dgm:pt>
    <dgm:pt modelId="{65452B89-9C15-4645-BFEB-3DE8DCFC2ECC}" type="pres">
      <dgm:prSet presAssocID="{EBBCD604-025A-4B34-8EFB-9CE3820F00E1}" presName="accentRepeatNode" presStyleLbl="solidFgAcc1" presStyleIdx="0" presStyleCnt="7"/>
      <dgm:spPr/>
    </dgm:pt>
    <dgm:pt modelId="{316A1104-A544-42AA-B0FD-9EEC80DC4FAF}" type="pres">
      <dgm:prSet presAssocID="{2B1AB781-7BA5-4661-A45D-6FFD770DC59B}" presName="text_2" presStyleLbl="node1" presStyleIdx="1" presStyleCnt="7">
        <dgm:presLayoutVars>
          <dgm:bulletEnabled val="1"/>
        </dgm:presLayoutVars>
      </dgm:prSet>
      <dgm:spPr/>
    </dgm:pt>
    <dgm:pt modelId="{AB5435FD-87A6-4108-A072-9C794A60646A}" type="pres">
      <dgm:prSet presAssocID="{2B1AB781-7BA5-4661-A45D-6FFD770DC59B}" presName="accent_2" presStyleCnt="0"/>
      <dgm:spPr/>
    </dgm:pt>
    <dgm:pt modelId="{C6F92199-2B2A-429B-A467-8AEF804DF3E6}" type="pres">
      <dgm:prSet presAssocID="{2B1AB781-7BA5-4661-A45D-6FFD770DC59B}" presName="accentRepeatNode" presStyleLbl="solidFgAcc1" presStyleIdx="1" presStyleCnt="7"/>
      <dgm:spPr/>
    </dgm:pt>
    <dgm:pt modelId="{AB12E8CF-1D62-4EAA-A699-479F4399AE00}" type="pres">
      <dgm:prSet presAssocID="{FF1FB4EC-56A8-4C74-9D38-0DDA3F6C6570}" presName="text_3" presStyleLbl="node1" presStyleIdx="2" presStyleCnt="7">
        <dgm:presLayoutVars>
          <dgm:bulletEnabled val="1"/>
        </dgm:presLayoutVars>
      </dgm:prSet>
      <dgm:spPr/>
    </dgm:pt>
    <dgm:pt modelId="{7B96ACEB-BC21-43AD-9DF1-7AB0C4A2E1CE}" type="pres">
      <dgm:prSet presAssocID="{FF1FB4EC-56A8-4C74-9D38-0DDA3F6C6570}" presName="accent_3" presStyleCnt="0"/>
      <dgm:spPr/>
    </dgm:pt>
    <dgm:pt modelId="{DCDEA55C-7513-43F3-853F-DB2B5CD27D3F}" type="pres">
      <dgm:prSet presAssocID="{FF1FB4EC-56A8-4C74-9D38-0DDA3F6C6570}" presName="accentRepeatNode" presStyleLbl="solidFgAcc1" presStyleIdx="2" presStyleCnt="7"/>
      <dgm:spPr/>
    </dgm:pt>
    <dgm:pt modelId="{3730B3B6-EBD4-46C9-B82A-80FF99C03BFE}" type="pres">
      <dgm:prSet presAssocID="{0A905F96-739E-4580-BAEC-6B6FF7C3121A}" presName="text_4" presStyleLbl="node1" presStyleIdx="3" presStyleCnt="7">
        <dgm:presLayoutVars>
          <dgm:bulletEnabled val="1"/>
        </dgm:presLayoutVars>
      </dgm:prSet>
      <dgm:spPr/>
    </dgm:pt>
    <dgm:pt modelId="{53B2DB87-1525-44D6-9F01-A19609425605}" type="pres">
      <dgm:prSet presAssocID="{0A905F96-739E-4580-BAEC-6B6FF7C3121A}" presName="accent_4" presStyleCnt="0"/>
      <dgm:spPr/>
    </dgm:pt>
    <dgm:pt modelId="{5C9B7E60-D6E8-481C-A161-F7CC9F557158}" type="pres">
      <dgm:prSet presAssocID="{0A905F96-739E-4580-BAEC-6B6FF7C3121A}" presName="accentRepeatNode" presStyleLbl="solidFgAcc1" presStyleIdx="3" presStyleCnt="7"/>
      <dgm:spPr/>
    </dgm:pt>
    <dgm:pt modelId="{A7CC38CF-A1E6-4917-8886-EB1ADFD65CD8}" type="pres">
      <dgm:prSet presAssocID="{07522F55-7160-415F-AC05-C8208089E7F5}" presName="text_5" presStyleLbl="node1" presStyleIdx="4" presStyleCnt="7">
        <dgm:presLayoutVars>
          <dgm:bulletEnabled val="1"/>
        </dgm:presLayoutVars>
      </dgm:prSet>
      <dgm:spPr/>
    </dgm:pt>
    <dgm:pt modelId="{4A42D36A-8233-4896-9D2C-71A1B3DC907D}" type="pres">
      <dgm:prSet presAssocID="{07522F55-7160-415F-AC05-C8208089E7F5}" presName="accent_5" presStyleCnt="0"/>
      <dgm:spPr/>
    </dgm:pt>
    <dgm:pt modelId="{89A7F2F1-8599-4DD4-B625-703FD4A45A50}" type="pres">
      <dgm:prSet presAssocID="{07522F55-7160-415F-AC05-C8208089E7F5}" presName="accentRepeatNode" presStyleLbl="solidFgAcc1" presStyleIdx="4" presStyleCnt="7"/>
      <dgm:spPr/>
    </dgm:pt>
    <dgm:pt modelId="{D6D1D93E-FD4B-414A-9ED8-DD53D3894E84}" type="pres">
      <dgm:prSet presAssocID="{BA4A3D2B-3541-4E94-A4B9-CB2CF6B07DC4}" presName="text_6" presStyleLbl="node1" presStyleIdx="5" presStyleCnt="7">
        <dgm:presLayoutVars>
          <dgm:bulletEnabled val="1"/>
        </dgm:presLayoutVars>
      </dgm:prSet>
      <dgm:spPr/>
    </dgm:pt>
    <dgm:pt modelId="{B82553B9-7A67-48AC-ACB3-DF21FAFA8123}" type="pres">
      <dgm:prSet presAssocID="{BA4A3D2B-3541-4E94-A4B9-CB2CF6B07DC4}" presName="accent_6" presStyleCnt="0"/>
      <dgm:spPr/>
    </dgm:pt>
    <dgm:pt modelId="{819D16FB-B293-432D-85C6-FBE4C515553B}" type="pres">
      <dgm:prSet presAssocID="{BA4A3D2B-3541-4E94-A4B9-CB2CF6B07DC4}" presName="accentRepeatNode" presStyleLbl="solidFgAcc1" presStyleIdx="5" presStyleCnt="7"/>
      <dgm:spPr/>
    </dgm:pt>
    <dgm:pt modelId="{5A9DAEA2-E910-48FF-8D4F-0AD3E94BA0FE}" type="pres">
      <dgm:prSet presAssocID="{3D16354D-FE3B-4ADE-A142-378E84ADCC68}" presName="text_7" presStyleLbl="node1" presStyleIdx="6" presStyleCnt="7">
        <dgm:presLayoutVars>
          <dgm:bulletEnabled val="1"/>
        </dgm:presLayoutVars>
      </dgm:prSet>
      <dgm:spPr/>
    </dgm:pt>
    <dgm:pt modelId="{0E88B0BF-95DD-4A0F-AD07-3060E61DA195}" type="pres">
      <dgm:prSet presAssocID="{3D16354D-FE3B-4ADE-A142-378E84ADCC68}" presName="accent_7" presStyleCnt="0"/>
      <dgm:spPr/>
    </dgm:pt>
    <dgm:pt modelId="{88CF8B7C-6311-46CC-BB39-D9D367295C5B}" type="pres">
      <dgm:prSet presAssocID="{3D16354D-FE3B-4ADE-A142-378E84ADCC68}" presName="accentRepeatNode" presStyleLbl="solidFgAcc1" presStyleIdx="6" presStyleCnt="7"/>
      <dgm:spPr/>
    </dgm:pt>
  </dgm:ptLst>
  <dgm:cxnLst>
    <dgm:cxn modelId="{38012A05-EE95-4EDB-97FF-033CBD257510}" srcId="{FED488F2-81A1-4E3F-B48B-83B5D3A26953}" destId="{E31F70F0-820F-4807-B5A7-513120D46F3A}" srcOrd="7" destOrd="0" parTransId="{082ABAB8-5A38-4F3C-B2C9-C8E337DC28E4}" sibTransId="{E76B5771-E42D-4FBC-AAE9-D8AB104F5752}"/>
    <dgm:cxn modelId="{AF1A4C13-E920-4F9E-9DD5-C5AFBA0EC818}" type="presOf" srcId="{945FA89E-50AA-431A-B03A-8ECF00636177}" destId="{3FCDAF07-25B1-44FE-856E-3148388347A9}" srcOrd="0" destOrd="0" presId="urn:microsoft.com/office/officeart/2008/layout/VerticalCurvedList"/>
    <dgm:cxn modelId="{FFE11B18-8196-4B90-BDCE-F0F52566E420}" srcId="{FED488F2-81A1-4E3F-B48B-83B5D3A26953}" destId="{EBBCD604-025A-4B34-8EFB-9CE3820F00E1}" srcOrd="0" destOrd="0" parTransId="{F4B78726-5E52-4D64-9667-9535ACA2B101}" sibTransId="{945FA89E-50AA-431A-B03A-8ECF00636177}"/>
    <dgm:cxn modelId="{B8109C27-18A2-4EDF-B4D2-A1CA5EEF21B1}" srcId="{FED488F2-81A1-4E3F-B48B-83B5D3A26953}" destId="{0A905F96-739E-4580-BAEC-6B6FF7C3121A}" srcOrd="3" destOrd="0" parTransId="{47E04771-E435-4F38-9EB4-8562E2113248}" sibTransId="{B5944B19-2611-48E2-B57D-D6C00428D311}"/>
    <dgm:cxn modelId="{CA77C62C-B9E2-46D6-91E7-3F5715E2D485}" srcId="{FED488F2-81A1-4E3F-B48B-83B5D3A26953}" destId="{BA4A3D2B-3541-4E94-A4B9-CB2CF6B07DC4}" srcOrd="5" destOrd="0" parTransId="{2B4BC39D-724A-4808-BC1B-DA2337469041}" sibTransId="{E4E1CB18-BC94-41BA-8E48-8445233652DD}"/>
    <dgm:cxn modelId="{6142B336-2C8D-4CE5-80BC-45FB32C06B21}" type="presOf" srcId="{EBBCD604-025A-4B34-8EFB-9CE3820F00E1}" destId="{C114FEEC-8445-43EE-88CC-C6184334C342}" srcOrd="0" destOrd="0" presId="urn:microsoft.com/office/officeart/2008/layout/VerticalCurvedList"/>
    <dgm:cxn modelId="{BE1DB340-36B5-4259-A233-DA70D92C38B6}" srcId="{FED488F2-81A1-4E3F-B48B-83B5D3A26953}" destId="{FF1FB4EC-56A8-4C74-9D38-0DDA3F6C6570}" srcOrd="2" destOrd="0" parTransId="{02C739E4-FB37-4952-9181-FCF9667AD62F}" sibTransId="{EA2EB529-C7E8-4871-B782-3FE1F59FD531}"/>
    <dgm:cxn modelId="{53565462-58DC-461A-9A57-FE2AE44C5BAA}" type="presOf" srcId="{2B1AB781-7BA5-4661-A45D-6FFD770DC59B}" destId="{316A1104-A544-42AA-B0FD-9EEC80DC4FAF}" srcOrd="0" destOrd="0" presId="urn:microsoft.com/office/officeart/2008/layout/VerticalCurvedList"/>
    <dgm:cxn modelId="{5D3AE762-FC57-4EEC-9B56-DD0F1D791336}" type="presOf" srcId="{BA4A3D2B-3541-4E94-A4B9-CB2CF6B07DC4}" destId="{D6D1D93E-FD4B-414A-9ED8-DD53D3894E84}" srcOrd="0" destOrd="0" presId="urn:microsoft.com/office/officeart/2008/layout/VerticalCurvedList"/>
    <dgm:cxn modelId="{06DA984F-3B66-45EE-89B4-E6EC028AA178}" srcId="{FED488F2-81A1-4E3F-B48B-83B5D3A26953}" destId="{3D16354D-FE3B-4ADE-A142-378E84ADCC68}" srcOrd="6" destOrd="0" parTransId="{1EE133BB-4790-424F-A609-AFD228F2B1D5}" sibTransId="{F2D1B68A-D201-4649-8799-EE6031F3D95E}"/>
    <dgm:cxn modelId="{83E71F78-1E37-454D-B929-9B76DBD92082}" type="presOf" srcId="{0A905F96-739E-4580-BAEC-6B6FF7C3121A}" destId="{3730B3B6-EBD4-46C9-B82A-80FF99C03BFE}" srcOrd="0" destOrd="0" presId="urn:microsoft.com/office/officeart/2008/layout/VerticalCurvedList"/>
    <dgm:cxn modelId="{642DA2A6-9761-49C4-8EFE-1FA4B70B1EE1}" type="presOf" srcId="{07522F55-7160-415F-AC05-C8208089E7F5}" destId="{A7CC38CF-A1E6-4917-8886-EB1ADFD65CD8}" srcOrd="0" destOrd="0" presId="urn:microsoft.com/office/officeart/2008/layout/VerticalCurvedList"/>
    <dgm:cxn modelId="{695672B4-59B0-4478-9055-A3A7AC4D5FD1}" srcId="{FED488F2-81A1-4E3F-B48B-83B5D3A26953}" destId="{2B1AB781-7BA5-4661-A45D-6FFD770DC59B}" srcOrd="1" destOrd="0" parTransId="{605D44EF-59F0-4838-BC32-DE477ED497C0}" sibTransId="{B0B57183-729F-4F15-9887-2073981C34FF}"/>
    <dgm:cxn modelId="{31FE2BBD-5225-45D8-A37F-F67E62333F94}" type="presOf" srcId="{FF1FB4EC-56A8-4C74-9D38-0DDA3F6C6570}" destId="{AB12E8CF-1D62-4EAA-A699-479F4399AE00}" srcOrd="0" destOrd="0" presId="urn:microsoft.com/office/officeart/2008/layout/VerticalCurvedList"/>
    <dgm:cxn modelId="{0C317ECE-3E46-4101-9FE8-C75B2848531B}" type="presOf" srcId="{3D16354D-FE3B-4ADE-A142-378E84ADCC68}" destId="{5A9DAEA2-E910-48FF-8D4F-0AD3E94BA0FE}" srcOrd="0" destOrd="0" presId="urn:microsoft.com/office/officeart/2008/layout/VerticalCurvedList"/>
    <dgm:cxn modelId="{5F6626E0-AEC3-4790-8FE1-A976333E5106}" type="presOf" srcId="{FED488F2-81A1-4E3F-B48B-83B5D3A26953}" destId="{B505855C-7939-4F0B-A207-83CBFF21C0A8}" srcOrd="0" destOrd="0" presId="urn:microsoft.com/office/officeart/2008/layout/VerticalCurvedList"/>
    <dgm:cxn modelId="{2F5C97E8-E834-4FAC-A514-117D2503F140}" srcId="{FED488F2-81A1-4E3F-B48B-83B5D3A26953}" destId="{07522F55-7160-415F-AC05-C8208089E7F5}" srcOrd="4" destOrd="0" parTransId="{773868E9-4490-4F06-83B5-2CF393CD01A1}" sibTransId="{6A00F393-6ED0-456F-926B-A7A49BC7CDEA}"/>
    <dgm:cxn modelId="{42053528-7F06-473E-B007-9E8B00C0FC4A}" type="presParOf" srcId="{B505855C-7939-4F0B-A207-83CBFF21C0A8}" destId="{A4B6E2EB-2037-4C03-A785-C2C29AC5F78A}" srcOrd="0" destOrd="0" presId="urn:microsoft.com/office/officeart/2008/layout/VerticalCurvedList"/>
    <dgm:cxn modelId="{27CEAF18-14E0-4AB3-B0EC-71D2BC2F9C89}" type="presParOf" srcId="{A4B6E2EB-2037-4C03-A785-C2C29AC5F78A}" destId="{5A96EEFF-CA44-4601-BEAB-68CBCAC3471C}" srcOrd="0" destOrd="0" presId="urn:microsoft.com/office/officeart/2008/layout/VerticalCurvedList"/>
    <dgm:cxn modelId="{2B657861-347C-40E7-9E30-AA74D73EEBAB}" type="presParOf" srcId="{5A96EEFF-CA44-4601-BEAB-68CBCAC3471C}" destId="{579BF8D6-9CFF-4DD0-9538-41BCF3F848EE}" srcOrd="0" destOrd="0" presId="urn:microsoft.com/office/officeart/2008/layout/VerticalCurvedList"/>
    <dgm:cxn modelId="{42DC3221-03CF-41D5-B407-4F5A9574B76C}" type="presParOf" srcId="{5A96EEFF-CA44-4601-BEAB-68CBCAC3471C}" destId="{3FCDAF07-25B1-44FE-856E-3148388347A9}" srcOrd="1" destOrd="0" presId="urn:microsoft.com/office/officeart/2008/layout/VerticalCurvedList"/>
    <dgm:cxn modelId="{A572332E-6F2E-45C7-BAAF-359063E65CEC}" type="presParOf" srcId="{5A96EEFF-CA44-4601-BEAB-68CBCAC3471C}" destId="{A5B57749-9073-40C5-92E2-B0AEB534FEF3}" srcOrd="2" destOrd="0" presId="urn:microsoft.com/office/officeart/2008/layout/VerticalCurvedList"/>
    <dgm:cxn modelId="{760E863B-C1FE-45BB-881A-F4420B92E005}" type="presParOf" srcId="{5A96EEFF-CA44-4601-BEAB-68CBCAC3471C}" destId="{9122F37A-0915-46FC-8638-4F54BA1D25C0}" srcOrd="3" destOrd="0" presId="urn:microsoft.com/office/officeart/2008/layout/VerticalCurvedList"/>
    <dgm:cxn modelId="{6D36DD93-EE61-4952-AFE3-E3E0BD389551}" type="presParOf" srcId="{A4B6E2EB-2037-4C03-A785-C2C29AC5F78A}" destId="{C114FEEC-8445-43EE-88CC-C6184334C342}" srcOrd="1" destOrd="0" presId="urn:microsoft.com/office/officeart/2008/layout/VerticalCurvedList"/>
    <dgm:cxn modelId="{6657D393-5217-41E2-B41B-63721399FC96}" type="presParOf" srcId="{A4B6E2EB-2037-4C03-A785-C2C29AC5F78A}" destId="{D5DD3642-C119-4FAB-BFA8-8619417F2E44}" srcOrd="2" destOrd="0" presId="urn:microsoft.com/office/officeart/2008/layout/VerticalCurvedList"/>
    <dgm:cxn modelId="{9878A670-3D4A-4462-B304-58A565CA73AF}" type="presParOf" srcId="{D5DD3642-C119-4FAB-BFA8-8619417F2E44}" destId="{65452B89-9C15-4645-BFEB-3DE8DCFC2ECC}" srcOrd="0" destOrd="0" presId="urn:microsoft.com/office/officeart/2008/layout/VerticalCurvedList"/>
    <dgm:cxn modelId="{1DAF2549-2B58-4B53-A6C1-DACD8544C673}" type="presParOf" srcId="{A4B6E2EB-2037-4C03-A785-C2C29AC5F78A}" destId="{316A1104-A544-42AA-B0FD-9EEC80DC4FAF}" srcOrd="3" destOrd="0" presId="urn:microsoft.com/office/officeart/2008/layout/VerticalCurvedList"/>
    <dgm:cxn modelId="{84D33B7A-46F5-4FF0-9684-8CD29119297E}" type="presParOf" srcId="{A4B6E2EB-2037-4C03-A785-C2C29AC5F78A}" destId="{AB5435FD-87A6-4108-A072-9C794A60646A}" srcOrd="4" destOrd="0" presId="urn:microsoft.com/office/officeart/2008/layout/VerticalCurvedList"/>
    <dgm:cxn modelId="{630CF594-A397-44CF-AF0F-B164FE517DBC}" type="presParOf" srcId="{AB5435FD-87A6-4108-A072-9C794A60646A}" destId="{C6F92199-2B2A-429B-A467-8AEF804DF3E6}" srcOrd="0" destOrd="0" presId="urn:microsoft.com/office/officeart/2008/layout/VerticalCurvedList"/>
    <dgm:cxn modelId="{F87769D0-8DEC-46C3-B081-CEA18A22D869}" type="presParOf" srcId="{A4B6E2EB-2037-4C03-A785-C2C29AC5F78A}" destId="{AB12E8CF-1D62-4EAA-A699-479F4399AE00}" srcOrd="5" destOrd="0" presId="urn:microsoft.com/office/officeart/2008/layout/VerticalCurvedList"/>
    <dgm:cxn modelId="{2CE78553-A45A-4DB6-ADD1-8B26BD925FF4}" type="presParOf" srcId="{A4B6E2EB-2037-4C03-A785-C2C29AC5F78A}" destId="{7B96ACEB-BC21-43AD-9DF1-7AB0C4A2E1CE}" srcOrd="6" destOrd="0" presId="urn:microsoft.com/office/officeart/2008/layout/VerticalCurvedList"/>
    <dgm:cxn modelId="{EED9320B-2864-43F8-A689-E7220EEA5988}" type="presParOf" srcId="{7B96ACEB-BC21-43AD-9DF1-7AB0C4A2E1CE}" destId="{DCDEA55C-7513-43F3-853F-DB2B5CD27D3F}" srcOrd="0" destOrd="0" presId="urn:microsoft.com/office/officeart/2008/layout/VerticalCurvedList"/>
    <dgm:cxn modelId="{0D594C9F-214C-4B7C-8753-D8C39B902C5E}" type="presParOf" srcId="{A4B6E2EB-2037-4C03-A785-C2C29AC5F78A}" destId="{3730B3B6-EBD4-46C9-B82A-80FF99C03BFE}" srcOrd="7" destOrd="0" presId="urn:microsoft.com/office/officeart/2008/layout/VerticalCurvedList"/>
    <dgm:cxn modelId="{78731749-AFAB-41AE-8B78-20E437F3D755}" type="presParOf" srcId="{A4B6E2EB-2037-4C03-A785-C2C29AC5F78A}" destId="{53B2DB87-1525-44D6-9F01-A19609425605}" srcOrd="8" destOrd="0" presId="urn:microsoft.com/office/officeart/2008/layout/VerticalCurvedList"/>
    <dgm:cxn modelId="{1F0B05CF-7AB4-47F1-8603-18F869C1C26E}" type="presParOf" srcId="{53B2DB87-1525-44D6-9F01-A19609425605}" destId="{5C9B7E60-D6E8-481C-A161-F7CC9F557158}" srcOrd="0" destOrd="0" presId="urn:microsoft.com/office/officeart/2008/layout/VerticalCurvedList"/>
    <dgm:cxn modelId="{EB858012-1E20-4E42-B405-52B64DF70CB3}" type="presParOf" srcId="{A4B6E2EB-2037-4C03-A785-C2C29AC5F78A}" destId="{A7CC38CF-A1E6-4917-8886-EB1ADFD65CD8}" srcOrd="9" destOrd="0" presId="urn:microsoft.com/office/officeart/2008/layout/VerticalCurvedList"/>
    <dgm:cxn modelId="{426CF72C-AD38-4AD1-AA66-9E7ED4ED8F53}" type="presParOf" srcId="{A4B6E2EB-2037-4C03-A785-C2C29AC5F78A}" destId="{4A42D36A-8233-4896-9D2C-71A1B3DC907D}" srcOrd="10" destOrd="0" presId="urn:microsoft.com/office/officeart/2008/layout/VerticalCurvedList"/>
    <dgm:cxn modelId="{84191853-F262-4A3C-B8BB-8B7BD283E0D3}" type="presParOf" srcId="{4A42D36A-8233-4896-9D2C-71A1B3DC907D}" destId="{89A7F2F1-8599-4DD4-B625-703FD4A45A50}" srcOrd="0" destOrd="0" presId="urn:microsoft.com/office/officeart/2008/layout/VerticalCurvedList"/>
    <dgm:cxn modelId="{8378AA57-8253-4455-985E-F63DEC6D1713}" type="presParOf" srcId="{A4B6E2EB-2037-4C03-A785-C2C29AC5F78A}" destId="{D6D1D93E-FD4B-414A-9ED8-DD53D3894E84}" srcOrd="11" destOrd="0" presId="urn:microsoft.com/office/officeart/2008/layout/VerticalCurvedList"/>
    <dgm:cxn modelId="{E376A5D7-3662-4C4A-BDD4-0615ECA2ED6D}" type="presParOf" srcId="{A4B6E2EB-2037-4C03-A785-C2C29AC5F78A}" destId="{B82553B9-7A67-48AC-ACB3-DF21FAFA8123}" srcOrd="12" destOrd="0" presId="urn:microsoft.com/office/officeart/2008/layout/VerticalCurvedList"/>
    <dgm:cxn modelId="{85EEC35A-FC7F-47FE-BC45-429A2241FAE1}" type="presParOf" srcId="{B82553B9-7A67-48AC-ACB3-DF21FAFA8123}" destId="{819D16FB-B293-432D-85C6-FBE4C515553B}" srcOrd="0" destOrd="0" presId="urn:microsoft.com/office/officeart/2008/layout/VerticalCurvedList"/>
    <dgm:cxn modelId="{EBED668B-DD10-4608-93ED-D48D4A7DE4B1}" type="presParOf" srcId="{A4B6E2EB-2037-4C03-A785-C2C29AC5F78A}" destId="{5A9DAEA2-E910-48FF-8D4F-0AD3E94BA0FE}" srcOrd="13" destOrd="0" presId="urn:microsoft.com/office/officeart/2008/layout/VerticalCurvedList"/>
    <dgm:cxn modelId="{A6973BA2-456B-4558-9D7C-67E57BE05814}" type="presParOf" srcId="{A4B6E2EB-2037-4C03-A785-C2C29AC5F78A}" destId="{0E88B0BF-95DD-4A0F-AD07-3060E61DA195}" srcOrd="14" destOrd="0" presId="urn:microsoft.com/office/officeart/2008/layout/VerticalCurvedList"/>
    <dgm:cxn modelId="{8C5E7667-9878-4732-A328-873F3F34FECB}" type="presParOf" srcId="{0E88B0BF-95DD-4A0F-AD07-3060E61DA195}" destId="{88CF8B7C-6311-46CC-BB39-D9D367295C5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BFC079-B91B-4040-A43B-436A9AA20B1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E"/>
        </a:p>
      </dgm:t>
    </dgm:pt>
    <dgm:pt modelId="{B27E8130-BDA7-4E66-9665-4AA887EE012D}">
      <dgm:prSet phldrT="[Text]" custT="1"/>
      <dgm:spPr/>
      <dgm:t>
        <a:bodyPr/>
        <a:lstStyle/>
        <a:p>
          <a:r>
            <a:rPr lang="en-GB" sz="2400" dirty="0"/>
            <a:t>PD has been part of Irish Education for many years but </a:t>
          </a:r>
          <a:r>
            <a:rPr lang="en-IE" sz="2400" dirty="0">
              <a:effectLst/>
              <a:ea typeface="Calibri" panose="020F0502020204030204" pitchFamily="34" charset="0"/>
            </a:rPr>
            <a:t>Harford (2010) described teachers’ experience of it as fragmented (reactive rather than proactive).</a:t>
          </a:r>
          <a:endParaRPr lang="en-IE" sz="2400" dirty="0"/>
        </a:p>
      </dgm:t>
    </dgm:pt>
    <dgm:pt modelId="{01D1CDC7-E942-4AA1-A174-F605E8A81341}" type="parTrans" cxnId="{B8B7E536-A34F-49D3-A43B-883585E112AD}">
      <dgm:prSet/>
      <dgm:spPr/>
      <dgm:t>
        <a:bodyPr/>
        <a:lstStyle/>
        <a:p>
          <a:endParaRPr lang="en-IE"/>
        </a:p>
      </dgm:t>
    </dgm:pt>
    <dgm:pt modelId="{B2341231-02D3-426A-A23C-239340F97B6D}" type="sibTrans" cxnId="{B8B7E536-A34F-49D3-A43B-883585E112AD}">
      <dgm:prSet/>
      <dgm:spPr/>
      <dgm:t>
        <a:bodyPr/>
        <a:lstStyle/>
        <a:p>
          <a:endParaRPr lang="en-IE"/>
        </a:p>
      </dgm:t>
    </dgm:pt>
    <dgm:pt modelId="{1D6B0461-C5D1-45E8-9C4D-CFDB041F1537}">
      <dgm:prSet custT="1"/>
      <dgm:spPr/>
      <dgm:t>
        <a:bodyPr/>
        <a:lstStyle/>
        <a:p>
          <a:r>
            <a:rPr lang="en-IE" sz="2400" dirty="0">
              <a:ea typeface="Calibri" panose="020F0502020204030204" pitchFamily="34" charset="0"/>
            </a:rPr>
            <a:t>Significant PD in Mathematics since 2010 with </a:t>
          </a:r>
          <a:r>
            <a:rPr lang="en-IE" sz="2400" dirty="0">
              <a:effectLst/>
              <a:ea typeface="Calibri" panose="020F0502020204030204" pitchFamily="34" charset="0"/>
            </a:rPr>
            <a:t>an emphasis on transforming pedagogy to focus on problem solving and real-life context.</a:t>
          </a:r>
        </a:p>
      </dgm:t>
    </dgm:pt>
    <dgm:pt modelId="{D0772715-34C3-4EDA-99D3-0EC05FA90CFA}" type="parTrans" cxnId="{79D74EC6-6934-435D-8811-69B7682AF9C0}">
      <dgm:prSet/>
      <dgm:spPr/>
      <dgm:t>
        <a:bodyPr/>
        <a:lstStyle/>
        <a:p>
          <a:endParaRPr lang="en-IE"/>
        </a:p>
      </dgm:t>
    </dgm:pt>
    <dgm:pt modelId="{9BFF6AFB-75B5-40DD-A1E4-41F5A8AF6A95}" type="sibTrans" cxnId="{79D74EC6-6934-435D-8811-69B7682AF9C0}">
      <dgm:prSet/>
      <dgm:spPr/>
      <dgm:t>
        <a:bodyPr/>
        <a:lstStyle/>
        <a:p>
          <a:endParaRPr lang="en-IE"/>
        </a:p>
      </dgm:t>
    </dgm:pt>
    <dgm:pt modelId="{C431E3BF-0298-4ADD-BA78-B6678C57AE0E}">
      <dgm:prSet custT="1"/>
      <dgm:spPr/>
      <dgm:t>
        <a:bodyPr/>
        <a:lstStyle/>
        <a:p>
          <a:r>
            <a:rPr lang="en-IE" sz="2400" dirty="0">
              <a:effectLst/>
              <a:ea typeface="Calibri" panose="020F0502020204030204" pitchFamily="34" charset="0"/>
            </a:rPr>
            <a:t>Lack of research regarding the optimum design in an Irish context or reviews of national PD programmes for specification reform from a teacher’s perspective. </a:t>
          </a:r>
        </a:p>
      </dgm:t>
    </dgm:pt>
    <dgm:pt modelId="{7CF5B7DE-EBDE-4930-B836-FDF65CF32258}" type="parTrans" cxnId="{934705BD-CA98-47CA-AE12-871D86490BB0}">
      <dgm:prSet/>
      <dgm:spPr/>
      <dgm:t>
        <a:bodyPr/>
        <a:lstStyle/>
        <a:p>
          <a:endParaRPr lang="en-IE"/>
        </a:p>
      </dgm:t>
    </dgm:pt>
    <dgm:pt modelId="{75A99E23-6D11-4E67-8CA4-D3A8F3FD8AD0}" type="sibTrans" cxnId="{934705BD-CA98-47CA-AE12-871D86490BB0}">
      <dgm:prSet/>
      <dgm:spPr/>
      <dgm:t>
        <a:bodyPr/>
        <a:lstStyle/>
        <a:p>
          <a:endParaRPr lang="en-IE"/>
        </a:p>
      </dgm:t>
    </dgm:pt>
    <dgm:pt modelId="{E9CAD514-01B4-46D6-B5D4-879A7A9E2463}" type="pres">
      <dgm:prSet presAssocID="{85BFC079-B91B-4040-A43B-436A9AA20B15}" presName="diagram" presStyleCnt="0">
        <dgm:presLayoutVars>
          <dgm:dir/>
          <dgm:resizeHandles val="exact"/>
        </dgm:presLayoutVars>
      </dgm:prSet>
      <dgm:spPr/>
    </dgm:pt>
    <dgm:pt modelId="{0ADCBC2D-4033-4448-854B-3EB5F0AB18B5}" type="pres">
      <dgm:prSet presAssocID="{B27E8130-BDA7-4E66-9665-4AA887EE012D}" presName="node" presStyleLbl="node1" presStyleIdx="0" presStyleCnt="3">
        <dgm:presLayoutVars>
          <dgm:bulletEnabled val="1"/>
        </dgm:presLayoutVars>
      </dgm:prSet>
      <dgm:spPr/>
    </dgm:pt>
    <dgm:pt modelId="{AFBD7416-8FB6-4F02-89E5-386B5AC71A59}" type="pres">
      <dgm:prSet presAssocID="{B2341231-02D3-426A-A23C-239340F97B6D}" presName="sibTrans" presStyleCnt="0"/>
      <dgm:spPr/>
    </dgm:pt>
    <dgm:pt modelId="{DCD1F34B-8D50-4CBC-ADE1-FC631F564D9D}" type="pres">
      <dgm:prSet presAssocID="{1D6B0461-C5D1-45E8-9C4D-CFDB041F1537}" presName="node" presStyleLbl="node1" presStyleIdx="1" presStyleCnt="3">
        <dgm:presLayoutVars>
          <dgm:bulletEnabled val="1"/>
        </dgm:presLayoutVars>
      </dgm:prSet>
      <dgm:spPr/>
    </dgm:pt>
    <dgm:pt modelId="{D56FC058-74EF-4EA6-90CE-E72FD180BF0D}" type="pres">
      <dgm:prSet presAssocID="{9BFF6AFB-75B5-40DD-A1E4-41F5A8AF6A95}" presName="sibTrans" presStyleCnt="0"/>
      <dgm:spPr/>
    </dgm:pt>
    <dgm:pt modelId="{35FA5D67-1AF0-49DF-8CB3-3F5F8DCE37C6}" type="pres">
      <dgm:prSet presAssocID="{C431E3BF-0298-4ADD-BA78-B6678C57AE0E}" presName="node" presStyleLbl="node1" presStyleIdx="2" presStyleCnt="3" custLinFactNeighborY="-7873">
        <dgm:presLayoutVars>
          <dgm:bulletEnabled val="1"/>
        </dgm:presLayoutVars>
      </dgm:prSet>
      <dgm:spPr/>
    </dgm:pt>
  </dgm:ptLst>
  <dgm:cxnLst>
    <dgm:cxn modelId="{B8B7E536-A34F-49D3-A43B-883585E112AD}" srcId="{85BFC079-B91B-4040-A43B-436A9AA20B15}" destId="{B27E8130-BDA7-4E66-9665-4AA887EE012D}" srcOrd="0" destOrd="0" parTransId="{01D1CDC7-E942-4AA1-A174-F605E8A81341}" sibTransId="{B2341231-02D3-426A-A23C-239340F97B6D}"/>
    <dgm:cxn modelId="{CCA2445E-5749-4E48-BEF1-2B0643E93487}" type="presOf" srcId="{85BFC079-B91B-4040-A43B-436A9AA20B15}" destId="{E9CAD514-01B4-46D6-B5D4-879A7A9E2463}" srcOrd="0" destOrd="0" presId="urn:microsoft.com/office/officeart/2005/8/layout/default"/>
    <dgm:cxn modelId="{8B191556-38A0-4BA5-8018-BD34E1C034E9}" type="presOf" srcId="{C431E3BF-0298-4ADD-BA78-B6678C57AE0E}" destId="{35FA5D67-1AF0-49DF-8CB3-3F5F8DCE37C6}" srcOrd="0" destOrd="0" presId="urn:microsoft.com/office/officeart/2005/8/layout/default"/>
    <dgm:cxn modelId="{1810DE8B-D3D3-4A59-86AB-2359088BEF77}" type="presOf" srcId="{B27E8130-BDA7-4E66-9665-4AA887EE012D}" destId="{0ADCBC2D-4033-4448-854B-3EB5F0AB18B5}" srcOrd="0" destOrd="0" presId="urn:microsoft.com/office/officeart/2005/8/layout/default"/>
    <dgm:cxn modelId="{934705BD-CA98-47CA-AE12-871D86490BB0}" srcId="{85BFC079-B91B-4040-A43B-436A9AA20B15}" destId="{C431E3BF-0298-4ADD-BA78-B6678C57AE0E}" srcOrd="2" destOrd="0" parTransId="{7CF5B7DE-EBDE-4930-B836-FDF65CF32258}" sibTransId="{75A99E23-6D11-4E67-8CA4-D3A8F3FD8AD0}"/>
    <dgm:cxn modelId="{79D74EC6-6934-435D-8811-69B7682AF9C0}" srcId="{85BFC079-B91B-4040-A43B-436A9AA20B15}" destId="{1D6B0461-C5D1-45E8-9C4D-CFDB041F1537}" srcOrd="1" destOrd="0" parTransId="{D0772715-34C3-4EDA-99D3-0EC05FA90CFA}" sibTransId="{9BFF6AFB-75B5-40DD-A1E4-41F5A8AF6A95}"/>
    <dgm:cxn modelId="{3149DFF6-7C88-473D-AAE7-24F2FFD23E5A}" type="presOf" srcId="{1D6B0461-C5D1-45E8-9C4D-CFDB041F1537}" destId="{DCD1F34B-8D50-4CBC-ADE1-FC631F564D9D}" srcOrd="0" destOrd="0" presId="urn:microsoft.com/office/officeart/2005/8/layout/default"/>
    <dgm:cxn modelId="{2ACA00A9-E501-4599-BE52-B7F29BA7285D}" type="presParOf" srcId="{E9CAD514-01B4-46D6-B5D4-879A7A9E2463}" destId="{0ADCBC2D-4033-4448-854B-3EB5F0AB18B5}" srcOrd="0" destOrd="0" presId="urn:microsoft.com/office/officeart/2005/8/layout/default"/>
    <dgm:cxn modelId="{AC0FADAD-0991-49BB-A31D-36D2248442E8}" type="presParOf" srcId="{E9CAD514-01B4-46D6-B5D4-879A7A9E2463}" destId="{AFBD7416-8FB6-4F02-89E5-386B5AC71A59}" srcOrd="1" destOrd="0" presId="urn:microsoft.com/office/officeart/2005/8/layout/default"/>
    <dgm:cxn modelId="{09EE8E6C-94ED-444B-A095-E3EAED13B450}" type="presParOf" srcId="{E9CAD514-01B4-46D6-B5D4-879A7A9E2463}" destId="{DCD1F34B-8D50-4CBC-ADE1-FC631F564D9D}" srcOrd="2" destOrd="0" presId="urn:microsoft.com/office/officeart/2005/8/layout/default"/>
    <dgm:cxn modelId="{30B4D8F1-A721-4D56-9F25-426A554178EF}" type="presParOf" srcId="{E9CAD514-01B4-46D6-B5D4-879A7A9E2463}" destId="{D56FC058-74EF-4EA6-90CE-E72FD180BF0D}" srcOrd="3" destOrd="0" presId="urn:microsoft.com/office/officeart/2005/8/layout/default"/>
    <dgm:cxn modelId="{8DFAD02F-562B-49F5-8510-388B1C28B946}" type="presParOf" srcId="{E9CAD514-01B4-46D6-B5D4-879A7A9E2463}" destId="{35FA5D67-1AF0-49DF-8CB3-3F5F8DCE37C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AE3D3B-509E-476A-A5B4-58F577FF5167}" type="doc">
      <dgm:prSet loTypeId="urn:diagrams.loki3.com/VaryingWidthList" loCatId="list" qsTypeId="urn:microsoft.com/office/officeart/2005/8/quickstyle/simple1" qsCatId="simple" csTypeId="urn:microsoft.com/office/officeart/2005/8/colors/accent1_2" csCatId="accent1" phldr="1"/>
      <dgm:spPr/>
    </dgm:pt>
    <dgm:pt modelId="{1B89C57D-7E9A-46CB-9E99-153548BBB69B}">
      <dgm:prSet phldrT="[Text]"/>
      <dgm:spPr/>
      <dgm:t>
        <a:bodyPr/>
        <a:lstStyle/>
        <a:p>
          <a:r>
            <a:rPr lang="en-GB" dirty="0"/>
            <a:t>Finland: PD viewed as a continuum throughout a teacher’s career and mainly consists of teacher led research-based projects.</a:t>
          </a:r>
          <a:endParaRPr lang="en-IE" dirty="0"/>
        </a:p>
      </dgm:t>
    </dgm:pt>
    <dgm:pt modelId="{44E53D01-8858-4074-944A-898D78D1E07E}" type="parTrans" cxnId="{CD8FEA3B-F47E-45CB-958F-A50A6EC7908D}">
      <dgm:prSet/>
      <dgm:spPr/>
      <dgm:t>
        <a:bodyPr/>
        <a:lstStyle/>
        <a:p>
          <a:endParaRPr lang="en-IE"/>
        </a:p>
      </dgm:t>
    </dgm:pt>
    <dgm:pt modelId="{3A57F5AD-C0F4-4D7F-B309-5281CBFB77F5}" type="sibTrans" cxnId="{CD8FEA3B-F47E-45CB-958F-A50A6EC7908D}">
      <dgm:prSet/>
      <dgm:spPr/>
      <dgm:t>
        <a:bodyPr/>
        <a:lstStyle/>
        <a:p>
          <a:endParaRPr lang="en-IE"/>
        </a:p>
      </dgm:t>
    </dgm:pt>
    <dgm:pt modelId="{A0E2EF27-A9FA-47CB-B84B-4E807B122A9C}">
      <dgm:prSet/>
      <dgm:spPr/>
      <dgm:t>
        <a:bodyPr/>
        <a:lstStyle/>
        <a:p>
          <a:r>
            <a:rPr lang="en-IE"/>
            <a:t>USA: </a:t>
          </a:r>
          <a:r>
            <a:rPr lang="en-IE">
              <a:effectLst/>
              <a:ea typeface="Calibri" panose="020F0502020204030204" pitchFamily="34" charset="0"/>
            </a:rPr>
            <a:t>three major trends in the transition away from short workshops, connecting professional development to evaluations and the increased use of video technology.</a:t>
          </a:r>
          <a:endParaRPr lang="en-IE" dirty="0">
            <a:effectLst/>
            <a:ea typeface="Calibri" panose="020F0502020204030204" pitchFamily="34" charset="0"/>
          </a:endParaRPr>
        </a:p>
      </dgm:t>
    </dgm:pt>
    <dgm:pt modelId="{45B2495E-DC37-4BED-BFF9-A35C62FE14B0}" type="parTrans" cxnId="{2D5EAFA0-7381-4D87-92FA-F06BFE5D5DDF}">
      <dgm:prSet/>
      <dgm:spPr/>
      <dgm:t>
        <a:bodyPr/>
        <a:lstStyle/>
        <a:p>
          <a:endParaRPr lang="en-IE"/>
        </a:p>
      </dgm:t>
    </dgm:pt>
    <dgm:pt modelId="{FE8BE1CD-4C3D-488A-B66B-59A47F71984E}" type="sibTrans" cxnId="{2D5EAFA0-7381-4D87-92FA-F06BFE5D5DDF}">
      <dgm:prSet/>
      <dgm:spPr/>
      <dgm:t>
        <a:bodyPr/>
        <a:lstStyle/>
        <a:p>
          <a:endParaRPr lang="en-IE"/>
        </a:p>
      </dgm:t>
    </dgm:pt>
    <dgm:pt modelId="{AC7AB5D4-6105-4432-9685-DB374E6DDB7C}">
      <dgm:prSet/>
      <dgm:spPr/>
      <dgm:t>
        <a:bodyPr/>
        <a:lstStyle/>
        <a:p>
          <a:r>
            <a:rPr lang="en-IE" dirty="0">
              <a:ea typeface="Calibri" panose="020F0502020204030204" pitchFamily="34" charset="0"/>
            </a:rPr>
            <a:t>China and Israel: Mathematics teachers and researchers collaborating to analyse and improve pedagogy.</a:t>
          </a:r>
        </a:p>
      </dgm:t>
    </dgm:pt>
    <dgm:pt modelId="{992C9664-2C99-4744-B446-E8CCDCE6125E}" type="parTrans" cxnId="{772F513D-6F73-417D-901C-3ABF78D77B5A}">
      <dgm:prSet/>
      <dgm:spPr/>
      <dgm:t>
        <a:bodyPr/>
        <a:lstStyle/>
        <a:p>
          <a:endParaRPr lang="en-IE"/>
        </a:p>
      </dgm:t>
    </dgm:pt>
    <dgm:pt modelId="{21803653-0C69-4159-9F15-CDDEF83E12F5}" type="sibTrans" cxnId="{772F513D-6F73-417D-901C-3ABF78D77B5A}">
      <dgm:prSet/>
      <dgm:spPr/>
      <dgm:t>
        <a:bodyPr/>
        <a:lstStyle/>
        <a:p>
          <a:endParaRPr lang="en-IE"/>
        </a:p>
      </dgm:t>
    </dgm:pt>
    <dgm:pt modelId="{7522A453-6361-47D4-904D-777980B902A2}">
      <dgm:prSet/>
      <dgm:spPr/>
      <dgm:t>
        <a:bodyPr/>
        <a:lstStyle/>
        <a:p>
          <a:r>
            <a:rPr lang="en-IE">
              <a:ea typeface="Calibri" panose="020F0502020204030204" pitchFamily="34" charset="0"/>
            </a:rPr>
            <a:t>However, replicating policies without understanding cultural variations rarely leads to improvements </a:t>
          </a:r>
          <a:r>
            <a:rPr lang="en-IE">
              <a:effectLst/>
              <a:ea typeface="Calibri" panose="020F0502020204030204" pitchFamily="34" charset="0"/>
            </a:rPr>
            <a:t>(Burdett and O’Donnell, 2016).</a:t>
          </a:r>
          <a:endParaRPr lang="en-IE" dirty="0">
            <a:ea typeface="Calibri" panose="020F0502020204030204" pitchFamily="34" charset="0"/>
          </a:endParaRPr>
        </a:p>
      </dgm:t>
    </dgm:pt>
    <dgm:pt modelId="{D37F7ACB-2C82-4DAF-9307-020987DBEB8F}" type="parTrans" cxnId="{E9609240-1B5E-40C8-80D0-82BDC9BD96CD}">
      <dgm:prSet/>
      <dgm:spPr/>
      <dgm:t>
        <a:bodyPr/>
        <a:lstStyle/>
        <a:p>
          <a:endParaRPr lang="en-IE"/>
        </a:p>
      </dgm:t>
    </dgm:pt>
    <dgm:pt modelId="{8B27743E-047E-45C1-9599-41C8ADCD682C}" type="sibTrans" cxnId="{E9609240-1B5E-40C8-80D0-82BDC9BD96CD}">
      <dgm:prSet/>
      <dgm:spPr/>
      <dgm:t>
        <a:bodyPr/>
        <a:lstStyle/>
        <a:p>
          <a:endParaRPr lang="en-IE"/>
        </a:p>
      </dgm:t>
    </dgm:pt>
    <dgm:pt modelId="{0A639188-4343-47B1-8E5E-EACAFF54B69A}" type="pres">
      <dgm:prSet presAssocID="{62AE3D3B-509E-476A-A5B4-58F577FF5167}" presName="Name0" presStyleCnt="0">
        <dgm:presLayoutVars>
          <dgm:resizeHandles/>
        </dgm:presLayoutVars>
      </dgm:prSet>
      <dgm:spPr/>
    </dgm:pt>
    <dgm:pt modelId="{38D55CCF-387C-43EE-B5C9-EE0CF267E675}" type="pres">
      <dgm:prSet presAssocID="{1B89C57D-7E9A-46CB-9E99-153548BBB69B}" presName="text" presStyleLbl="node1" presStyleIdx="0" presStyleCnt="4">
        <dgm:presLayoutVars>
          <dgm:bulletEnabled val="1"/>
        </dgm:presLayoutVars>
      </dgm:prSet>
      <dgm:spPr/>
    </dgm:pt>
    <dgm:pt modelId="{A7235C17-7433-4147-917E-5EB2FCC9A6F4}" type="pres">
      <dgm:prSet presAssocID="{3A57F5AD-C0F4-4D7F-B309-5281CBFB77F5}" presName="space" presStyleCnt="0"/>
      <dgm:spPr/>
    </dgm:pt>
    <dgm:pt modelId="{77520C69-1F4C-483A-A4EA-F9225C5D1F44}" type="pres">
      <dgm:prSet presAssocID="{A0E2EF27-A9FA-47CB-B84B-4E807B122A9C}" presName="text" presStyleLbl="node1" presStyleIdx="1" presStyleCnt="4">
        <dgm:presLayoutVars>
          <dgm:bulletEnabled val="1"/>
        </dgm:presLayoutVars>
      </dgm:prSet>
      <dgm:spPr/>
    </dgm:pt>
    <dgm:pt modelId="{5FB726FD-D2DB-47D9-B535-4AE522E9F301}" type="pres">
      <dgm:prSet presAssocID="{FE8BE1CD-4C3D-488A-B66B-59A47F71984E}" presName="space" presStyleCnt="0"/>
      <dgm:spPr/>
    </dgm:pt>
    <dgm:pt modelId="{526BC13B-2A17-45A4-A3E3-D7B4EF0C11C0}" type="pres">
      <dgm:prSet presAssocID="{AC7AB5D4-6105-4432-9685-DB374E6DDB7C}" presName="text" presStyleLbl="node1" presStyleIdx="2" presStyleCnt="4">
        <dgm:presLayoutVars>
          <dgm:bulletEnabled val="1"/>
        </dgm:presLayoutVars>
      </dgm:prSet>
      <dgm:spPr/>
    </dgm:pt>
    <dgm:pt modelId="{3E5E7464-4090-461B-9DC6-9D37A6EE697F}" type="pres">
      <dgm:prSet presAssocID="{21803653-0C69-4159-9F15-CDDEF83E12F5}" presName="space" presStyleCnt="0"/>
      <dgm:spPr/>
    </dgm:pt>
    <dgm:pt modelId="{E9F56491-BA03-4FAC-8F02-F03C404E7504}" type="pres">
      <dgm:prSet presAssocID="{7522A453-6361-47D4-904D-777980B902A2}" presName="text" presStyleLbl="node1" presStyleIdx="3" presStyleCnt="4">
        <dgm:presLayoutVars>
          <dgm:bulletEnabled val="1"/>
        </dgm:presLayoutVars>
      </dgm:prSet>
      <dgm:spPr/>
    </dgm:pt>
  </dgm:ptLst>
  <dgm:cxnLst>
    <dgm:cxn modelId="{F0ACDC32-559A-4D19-A14F-EA86DB35AC3D}" type="presOf" srcId="{7522A453-6361-47D4-904D-777980B902A2}" destId="{E9F56491-BA03-4FAC-8F02-F03C404E7504}" srcOrd="0" destOrd="0" presId="urn:diagrams.loki3.com/VaryingWidthList"/>
    <dgm:cxn modelId="{53D51239-72DA-4557-A838-0A86F3419128}" type="presOf" srcId="{1B89C57D-7E9A-46CB-9E99-153548BBB69B}" destId="{38D55CCF-387C-43EE-B5C9-EE0CF267E675}" srcOrd="0" destOrd="0" presId="urn:diagrams.loki3.com/VaryingWidthList"/>
    <dgm:cxn modelId="{CD8FEA3B-F47E-45CB-958F-A50A6EC7908D}" srcId="{62AE3D3B-509E-476A-A5B4-58F577FF5167}" destId="{1B89C57D-7E9A-46CB-9E99-153548BBB69B}" srcOrd="0" destOrd="0" parTransId="{44E53D01-8858-4074-944A-898D78D1E07E}" sibTransId="{3A57F5AD-C0F4-4D7F-B309-5281CBFB77F5}"/>
    <dgm:cxn modelId="{772F513D-6F73-417D-901C-3ABF78D77B5A}" srcId="{62AE3D3B-509E-476A-A5B4-58F577FF5167}" destId="{AC7AB5D4-6105-4432-9685-DB374E6DDB7C}" srcOrd="2" destOrd="0" parTransId="{992C9664-2C99-4744-B446-E8CCDCE6125E}" sibTransId="{21803653-0C69-4159-9F15-CDDEF83E12F5}"/>
    <dgm:cxn modelId="{E9609240-1B5E-40C8-80D0-82BDC9BD96CD}" srcId="{62AE3D3B-509E-476A-A5B4-58F577FF5167}" destId="{7522A453-6361-47D4-904D-777980B902A2}" srcOrd="3" destOrd="0" parTransId="{D37F7ACB-2C82-4DAF-9307-020987DBEB8F}" sibTransId="{8B27743E-047E-45C1-9599-41C8ADCD682C}"/>
    <dgm:cxn modelId="{80598C4F-74C4-4B03-82A9-E60C3AEB719F}" type="presOf" srcId="{A0E2EF27-A9FA-47CB-B84B-4E807B122A9C}" destId="{77520C69-1F4C-483A-A4EA-F9225C5D1F44}" srcOrd="0" destOrd="0" presId="urn:diagrams.loki3.com/VaryingWidthList"/>
    <dgm:cxn modelId="{2D5EAFA0-7381-4D87-92FA-F06BFE5D5DDF}" srcId="{62AE3D3B-509E-476A-A5B4-58F577FF5167}" destId="{A0E2EF27-A9FA-47CB-B84B-4E807B122A9C}" srcOrd="1" destOrd="0" parTransId="{45B2495E-DC37-4BED-BFF9-A35C62FE14B0}" sibTransId="{FE8BE1CD-4C3D-488A-B66B-59A47F71984E}"/>
    <dgm:cxn modelId="{758198A7-B046-4AFE-99CE-BDDEA2D5B994}" type="presOf" srcId="{AC7AB5D4-6105-4432-9685-DB374E6DDB7C}" destId="{526BC13B-2A17-45A4-A3E3-D7B4EF0C11C0}" srcOrd="0" destOrd="0" presId="urn:diagrams.loki3.com/VaryingWidthList"/>
    <dgm:cxn modelId="{E71F7DB6-3916-4A9A-AF7C-8A95817AB5AE}" type="presOf" srcId="{62AE3D3B-509E-476A-A5B4-58F577FF5167}" destId="{0A639188-4343-47B1-8E5E-EACAFF54B69A}" srcOrd="0" destOrd="0" presId="urn:diagrams.loki3.com/VaryingWidthList"/>
    <dgm:cxn modelId="{18A9FF68-3202-4E48-96BD-BB7B10619BB7}" type="presParOf" srcId="{0A639188-4343-47B1-8E5E-EACAFF54B69A}" destId="{38D55CCF-387C-43EE-B5C9-EE0CF267E675}" srcOrd="0" destOrd="0" presId="urn:diagrams.loki3.com/VaryingWidthList"/>
    <dgm:cxn modelId="{868837B2-0E2F-4BFC-914A-44A33E9AEF03}" type="presParOf" srcId="{0A639188-4343-47B1-8E5E-EACAFF54B69A}" destId="{A7235C17-7433-4147-917E-5EB2FCC9A6F4}" srcOrd="1" destOrd="0" presId="urn:diagrams.loki3.com/VaryingWidthList"/>
    <dgm:cxn modelId="{A09A07C0-1BE3-4666-99E9-F19839A78043}" type="presParOf" srcId="{0A639188-4343-47B1-8E5E-EACAFF54B69A}" destId="{77520C69-1F4C-483A-A4EA-F9225C5D1F44}" srcOrd="2" destOrd="0" presId="urn:diagrams.loki3.com/VaryingWidthList"/>
    <dgm:cxn modelId="{7B414D18-E242-4B86-9D7E-7676B86294CE}" type="presParOf" srcId="{0A639188-4343-47B1-8E5E-EACAFF54B69A}" destId="{5FB726FD-D2DB-47D9-B535-4AE522E9F301}" srcOrd="3" destOrd="0" presId="urn:diagrams.loki3.com/VaryingWidthList"/>
    <dgm:cxn modelId="{A9CE5867-647C-4F7F-8788-378D71FCB1B2}" type="presParOf" srcId="{0A639188-4343-47B1-8E5E-EACAFF54B69A}" destId="{526BC13B-2A17-45A4-A3E3-D7B4EF0C11C0}" srcOrd="4" destOrd="0" presId="urn:diagrams.loki3.com/VaryingWidthList"/>
    <dgm:cxn modelId="{2B53B0AD-7F32-4225-8A85-1649F12ACB8F}" type="presParOf" srcId="{0A639188-4343-47B1-8E5E-EACAFF54B69A}" destId="{3E5E7464-4090-461B-9DC6-9D37A6EE697F}" srcOrd="5" destOrd="0" presId="urn:diagrams.loki3.com/VaryingWidthList"/>
    <dgm:cxn modelId="{F7919A35-9343-4442-A931-9E378B7A81DD}" type="presParOf" srcId="{0A639188-4343-47B1-8E5E-EACAFF54B69A}" destId="{E9F56491-BA03-4FAC-8F02-F03C404E7504}" srcOrd="6" destOrd="0" presId="urn:diagrams.loki3.com/VaryingWidth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88202FE-1F65-4810-AE83-1F1808740207}" type="doc">
      <dgm:prSet loTypeId="urn:microsoft.com/office/officeart/2005/8/layout/gear1" loCatId="cycle" qsTypeId="urn:microsoft.com/office/officeart/2005/8/quickstyle/simple5" qsCatId="simple" csTypeId="urn:microsoft.com/office/officeart/2005/8/colors/colorful1" csCatId="colorful" phldr="1"/>
      <dgm:spPr/>
    </dgm:pt>
    <dgm:pt modelId="{20B94DE4-4BC7-4166-8780-7F34C00B99A6}">
      <dgm:prSet phldrT="[Text]" custT="1"/>
      <dgm:spPr/>
      <dgm:t>
        <a:bodyPr/>
        <a:lstStyle/>
        <a:p>
          <a:endParaRPr lang="en-IE" sz="2600" dirty="0">
            <a:latin typeface="Times New Roman" panose="02020603050405020304" pitchFamily="18" charset="0"/>
            <a:cs typeface="Times New Roman" panose="02020603050405020304" pitchFamily="18" charset="0"/>
          </a:endParaRPr>
        </a:p>
      </dgm:t>
    </dgm:pt>
    <dgm:pt modelId="{25DA092B-FE87-400D-B5DF-09EF57167797}" type="sibTrans" cxnId="{D1A69770-3DAD-4BE4-BD11-EC9F31D6A00A}">
      <dgm:prSet/>
      <dgm:spPr/>
      <dgm:t>
        <a:bodyPr/>
        <a:lstStyle/>
        <a:p>
          <a:endParaRPr lang="en-IE"/>
        </a:p>
      </dgm:t>
    </dgm:pt>
    <dgm:pt modelId="{3F25B199-C2F3-4DD4-BB59-2A4E24C9A2FF}" type="parTrans" cxnId="{D1A69770-3DAD-4BE4-BD11-EC9F31D6A00A}">
      <dgm:prSet/>
      <dgm:spPr/>
      <dgm:t>
        <a:bodyPr/>
        <a:lstStyle/>
        <a:p>
          <a:endParaRPr lang="en-IE"/>
        </a:p>
      </dgm:t>
    </dgm:pt>
    <dgm:pt modelId="{29AB2A05-DADF-4674-9C34-74EC45229660}">
      <dgm:prSet phldrT="[Text]" custT="1"/>
      <dgm:spPr/>
      <dgm:t>
        <a:bodyPr/>
        <a:lstStyle/>
        <a:p>
          <a:endParaRPr lang="en-IE" sz="2200" dirty="0">
            <a:latin typeface="Times New Roman" panose="02020603050405020304" pitchFamily="18" charset="0"/>
            <a:cs typeface="Times New Roman" panose="02020603050405020304" pitchFamily="18" charset="0"/>
          </a:endParaRPr>
        </a:p>
      </dgm:t>
    </dgm:pt>
    <dgm:pt modelId="{84C91174-97E9-40F9-8B5E-0DA25CC84D34}" type="sibTrans" cxnId="{7FD3F8C9-4CCE-4DDE-AC2C-23ACD1DE6F8E}">
      <dgm:prSet/>
      <dgm:spPr>
        <a:solidFill>
          <a:schemeClr val="accent4"/>
        </a:solidFill>
      </dgm:spPr>
      <dgm:t>
        <a:bodyPr/>
        <a:lstStyle/>
        <a:p>
          <a:endParaRPr lang="en-IE"/>
        </a:p>
      </dgm:t>
    </dgm:pt>
    <dgm:pt modelId="{07848D8B-311D-4B1E-BEB3-E1656092B4D2}" type="parTrans" cxnId="{7FD3F8C9-4CCE-4DDE-AC2C-23ACD1DE6F8E}">
      <dgm:prSet/>
      <dgm:spPr/>
      <dgm:t>
        <a:bodyPr/>
        <a:lstStyle/>
        <a:p>
          <a:endParaRPr lang="en-IE"/>
        </a:p>
      </dgm:t>
    </dgm:pt>
    <dgm:pt modelId="{4F421E68-7894-4FB9-BC7E-A7DFC32EE773}">
      <dgm:prSet phldrT="[Text]" custT="1"/>
      <dgm:spPr/>
      <dgm:t>
        <a:bodyPr/>
        <a:lstStyle/>
        <a:p>
          <a:endParaRPr lang="en-IE" sz="2400" dirty="0">
            <a:latin typeface="Times New Roman" panose="02020603050405020304" pitchFamily="18" charset="0"/>
            <a:cs typeface="Times New Roman" panose="02020603050405020304" pitchFamily="18" charset="0"/>
          </a:endParaRPr>
        </a:p>
      </dgm:t>
    </dgm:pt>
    <dgm:pt modelId="{65740A2C-73FB-477A-A4EC-8B99390CF6B2}" type="sibTrans" cxnId="{84884286-9587-43D7-8B40-AA9C9D4EE41F}">
      <dgm:prSet/>
      <dgm:spPr>
        <a:solidFill>
          <a:schemeClr val="bg2">
            <a:lumMod val="75000"/>
          </a:schemeClr>
        </a:solidFill>
      </dgm:spPr>
      <dgm:t>
        <a:bodyPr/>
        <a:lstStyle/>
        <a:p>
          <a:endParaRPr lang="en-IE"/>
        </a:p>
      </dgm:t>
    </dgm:pt>
    <dgm:pt modelId="{DA26E3D8-901E-418B-8746-B91B1E25255D}" type="parTrans" cxnId="{84884286-9587-43D7-8B40-AA9C9D4EE41F}">
      <dgm:prSet/>
      <dgm:spPr/>
      <dgm:t>
        <a:bodyPr/>
        <a:lstStyle/>
        <a:p>
          <a:endParaRPr lang="en-IE"/>
        </a:p>
      </dgm:t>
    </dgm:pt>
    <dgm:pt modelId="{B43928EF-5138-45B0-8961-999754BB5CD9}" type="pres">
      <dgm:prSet presAssocID="{588202FE-1F65-4810-AE83-1F1808740207}" presName="composite" presStyleCnt="0">
        <dgm:presLayoutVars>
          <dgm:chMax val="3"/>
          <dgm:animLvl val="lvl"/>
          <dgm:resizeHandles val="exact"/>
        </dgm:presLayoutVars>
      </dgm:prSet>
      <dgm:spPr/>
    </dgm:pt>
    <dgm:pt modelId="{50537E26-2FB4-470F-8B2B-7D4E3F4E112D}" type="pres">
      <dgm:prSet presAssocID="{20B94DE4-4BC7-4166-8780-7F34C00B99A6}" presName="gear1" presStyleLbl="node1" presStyleIdx="0" presStyleCnt="3">
        <dgm:presLayoutVars>
          <dgm:chMax val="1"/>
          <dgm:bulletEnabled val="1"/>
        </dgm:presLayoutVars>
      </dgm:prSet>
      <dgm:spPr/>
    </dgm:pt>
    <dgm:pt modelId="{006B0E73-8175-4C31-BC45-1392B61771C1}" type="pres">
      <dgm:prSet presAssocID="{20B94DE4-4BC7-4166-8780-7F34C00B99A6}" presName="gear1srcNode" presStyleLbl="node1" presStyleIdx="0" presStyleCnt="3"/>
      <dgm:spPr/>
    </dgm:pt>
    <dgm:pt modelId="{46E3BA9D-360B-4ADB-AEC5-1D7EE9DDC446}" type="pres">
      <dgm:prSet presAssocID="{20B94DE4-4BC7-4166-8780-7F34C00B99A6}" presName="gear1dstNode" presStyleLbl="node1" presStyleIdx="0" presStyleCnt="3"/>
      <dgm:spPr/>
    </dgm:pt>
    <dgm:pt modelId="{3F5CCA08-C29B-4501-BA14-4513DAB54A84}" type="pres">
      <dgm:prSet presAssocID="{29AB2A05-DADF-4674-9C34-74EC45229660}" presName="gear2" presStyleLbl="node1" presStyleIdx="1" presStyleCnt="3" custScaleX="120309" custScaleY="115817" custLinFactNeighborX="-15878" custLinFactNeighborY="38466">
        <dgm:presLayoutVars>
          <dgm:chMax val="1"/>
          <dgm:bulletEnabled val="1"/>
        </dgm:presLayoutVars>
      </dgm:prSet>
      <dgm:spPr/>
    </dgm:pt>
    <dgm:pt modelId="{D626313F-3B7A-4304-94F1-97CA5933C547}" type="pres">
      <dgm:prSet presAssocID="{29AB2A05-DADF-4674-9C34-74EC45229660}" presName="gear2srcNode" presStyleLbl="node1" presStyleIdx="1" presStyleCnt="3"/>
      <dgm:spPr/>
    </dgm:pt>
    <dgm:pt modelId="{FF5017DD-A351-4F3B-B7F4-1B8D51966705}" type="pres">
      <dgm:prSet presAssocID="{29AB2A05-DADF-4674-9C34-74EC45229660}" presName="gear2dstNode" presStyleLbl="node1" presStyleIdx="1" presStyleCnt="3"/>
      <dgm:spPr/>
    </dgm:pt>
    <dgm:pt modelId="{01D33951-BB25-4536-A9B2-41CF6A00FA3F}" type="pres">
      <dgm:prSet presAssocID="{4F421E68-7894-4FB9-BC7E-A7DFC32EE773}" presName="gear3" presStyleLbl="node1" presStyleIdx="2" presStyleCnt="3" custLinFactNeighborX="6688" custLinFactNeighborY="15193"/>
      <dgm:spPr/>
    </dgm:pt>
    <dgm:pt modelId="{7D630C1B-F050-4211-9D34-6A69E4E7DB22}" type="pres">
      <dgm:prSet presAssocID="{4F421E68-7894-4FB9-BC7E-A7DFC32EE773}" presName="gear3tx" presStyleLbl="node1" presStyleIdx="2" presStyleCnt="3">
        <dgm:presLayoutVars>
          <dgm:chMax val="1"/>
          <dgm:bulletEnabled val="1"/>
        </dgm:presLayoutVars>
      </dgm:prSet>
      <dgm:spPr/>
    </dgm:pt>
    <dgm:pt modelId="{F07167AE-94C3-4BFB-AA3D-F76330AE2F7E}" type="pres">
      <dgm:prSet presAssocID="{4F421E68-7894-4FB9-BC7E-A7DFC32EE773}" presName="gear3srcNode" presStyleLbl="node1" presStyleIdx="2" presStyleCnt="3"/>
      <dgm:spPr/>
    </dgm:pt>
    <dgm:pt modelId="{943A2E13-18B8-46D2-82CC-755363E1005B}" type="pres">
      <dgm:prSet presAssocID="{4F421E68-7894-4FB9-BC7E-A7DFC32EE773}" presName="gear3dstNode" presStyleLbl="node1" presStyleIdx="2" presStyleCnt="3"/>
      <dgm:spPr/>
    </dgm:pt>
    <dgm:pt modelId="{24A42D2C-66C3-492C-B5BA-A7ECDE926129}" type="pres">
      <dgm:prSet presAssocID="{25DA092B-FE87-400D-B5DF-09EF57167797}" presName="connector1" presStyleLbl="sibTrans2D1" presStyleIdx="0" presStyleCnt="3" custAng="1611607"/>
      <dgm:spPr/>
    </dgm:pt>
    <dgm:pt modelId="{67A7B1CC-B666-49A1-80A0-6932DA9233EC}" type="pres">
      <dgm:prSet presAssocID="{84C91174-97E9-40F9-8B5E-0DA25CC84D34}" presName="connector2" presStyleLbl="sibTrans2D1" presStyleIdx="1" presStyleCnt="3" custAng="21022502" custLinFactNeighborX="50298" custLinFactNeighborY="-32480"/>
      <dgm:spPr/>
    </dgm:pt>
    <dgm:pt modelId="{F465099F-60F5-4BBF-8AD1-C17B0D5085F2}" type="pres">
      <dgm:prSet presAssocID="{65740A2C-73FB-477A-A4EC-8B99390CF6B2}" presName="connector3" presStyleLbl="sibTrans2D1" presStyleIdx="2" presStyleCnt="3" custAng="696835" custLinFactNeighborX="-59443" custLinFactNeighborY="80054"/>
      <dgm:spPr/>
    </dgm:pt>
  </dgm:ptLst>
  <dgm:cxnLst>
    <dgm:cxn modelId="{01781769-5FAC-4DDF-8235-B79666B58851}" type="presOf" srcId="{4F421E68-7894-4FB9-BC7E-A7DFC32EE773}" destId="{F07167AE-94C3-4BFB-AA3D-F76330AE2F7E}" srcOrd="2" destOrd="0" presId="urn:microsoft.com/office/officeart/2005/8/layout/gear1"/>
    <dgm:cxn modelId="{508B796C-FC09-474C-B4D5-EC065ACC0875}" type="presOf" srcId="{29AB2A05-DADF-4674-9C34-74EC45229660}" destId="{FF5017DD-A351-4F3B-B7F4-1B8D51966705}" srcOrd="2" destOrd="0" presId="urn:microsoft.com/office/officeart/2005/8/layout/gear1"/>
    <dgm:cxn modelId="{D1A69770-3DAD-4BE4-BD11-EC9F31D6A00A}" srcId="{588202FE-1F65-4810-AE83-1F1808740207}" destId="{20B94DE4-4BC7-4166-8780-7F34C00B99A6}" srcOrd="0" destOrd="0" parTransId="{3F25B199-C2F3-4DD4-BB59-2A4E24C9A2FF}" sibTransId="{25DA092B-FE87-400D-B5DF-09EF57167797}"/>
    <dgm:cxn modelId="{09BFD772-AD48-40BA-9A3B-5D8D97270C05}" type="presOf" srcId="{588202FE-1F65-4810-AE83-1F1808740207}" destId="{B43928EF-5138-45B0-8961-999754BB5CD9}" srcOrd="0" destOrd="0" presId="urn:microsoft.com/office/officeart/2005/8/layout/gear1"/>
    <dgm:cxn modelId="{84884286-9587-43D7-8B40-AA9C9D4EE41F}" srcId="{588202FE-1F65-4810-AE83-1F1808740207}" destId="{4F421E68-7894-4FB9-BC7E-A7DFC32EE773}" srcOrd="2" destOrd="0" parTransId="{DA26E3D8-901E-418B-8746-B91B1E25255D}" sibTransId="{65740A2C-73FB-477A-A4EC-8B99390CF6B2}"/>
    <dgm:cxn modelId="{C94D408A-5F3C-41AF-8210-0B9978622E3F}" type="presOf" srcId="{4F421E68-7894-4FB9-BC7E-A7DFC32EE773}" destId="{01D33951-BB25-4536-A9B2-41CF6A00FA3F}" srcOrd="0" destOrd="0" presId="urn:microsoft.com/office/officeart/2005/8/layout/gear1"/>
    <dgm:cxn modelId="{4F0C7798-9C85-4A79-A6C9-20862B6166CE}" type="presOf" srcId="{25DA092B-FE87-400D-B5DF-09EF57167797}" destId="{24A42D2C-66C3-492C-B5BA-A7ECDE926129}" srcOrd="0" destOrd="0" presId="urn:microsoft.com/office/officeart/2005/8/layout/gear1"/>
    <dgm:cxn modelId="{0D90DF9A-DAF0-4F57-9944-6EFEF4FD17DE}" type="presOf" srcId="{20B94DE4-4BC7-4166-8780-7F34C00B99A6}" destId="{46E3BA9D-360B-4ADB-AEC5-1D7EE9DDC446}" srcOrd="2" destOrd="0" presId="urn:microsoft.com/office/officeart/2005/8/layout/gear1"/>
    <dgm:cxn modelId="{393409BC-D2D7-4E97-8106-31FD105503F6}" type="presOf" srcId="{20B94DE4-4BC7-4166-8780-7F34C00B99A6}" destId="{50537E26-2FB4-470F-8B2B-7D4E3F4E112D}" srcOrd="0" destOrd="0" presId="urn:microsoft.com/office/officeart/2005/8/layout/gear1"/>
    <dgm:cxn modelId="{E2499FBD-E484-45DE-92F3-517CB1EDA92B}" type="presOf" srcId="{20B94DE4-4BC7-4166-8780-7F34C00B99A6}" destId="{006B0E73-8175-4C31-BC45-1392B61771C1}" srcOrd="1" destOrd="0" presId="urn:microsoft.com/office/officeart/2005/8/layout/gear1"/>
    <dgm:cxn modelId="{1B9E2AC2-291E-4F6F-94F5-051D66D4C1DD}" type="presOf" srcId="{65740A2C-73FB-477A-A4EC-8B99390CF6B2}" destId="{F465099F-60F5-4BBF-8AD1-C17B0D5085F2}" srcOrd="0" destOrd="0" presId="urn:microsoft.com/office/officeart/2005/8/layout/gear1"/>
    <dgm:cxn modelId="{7FD3F8C9-4CCE-4DDE-AC2C-23ACD1DE6F8E}" srcId="{588202FE-1F65-4810-AE83-1F1808740207}" destId="{29AB2A05-DADF-4674-9C34-74EC45229660}" srcOrd="1" destOrd="0" parTransId="{07848D8B-311D-4B1E-BEB3-E1656092B4D2}" sibTransId="{84C91174-97E9-40F9-8B5E-0DA25CC84D34}"/>
    <dgm:cxn modelId="{7B7A6DCD-DAFF-4220-AD2A-DF314E9AA171}" type="presOf" srcId="{29AB2A05-DADF-4674-9C34-74EC45229660}" destId="{D626313F-3B7A-4304-94F1-97CA5933C547}" srcOrd="1" destOrd="0" presId="urn:microsoft.com/office/officeart/2005/8/layout/gear1"/>
    <dgm:cxn modelId="{3F0F5CD6-BFC8-41A3-87D5-7D50E7E71712}" type="presOf" srcId="{4F421E68-7894-4FB9-BC7E-A7DFC32EE773}" destId="{7D630C1B-F050-4211-9D34-6A69E4E7DB22}" srcOrd="1" destOrd="0" presId="urn:microsoft.com/office/officeart/2005/8/layout/gear1"/>
    <dgm:cxn modelId="{EEA4B7DF-CB2F-435B-AB1D-AD2E11BB6EF7}" type="presOf" srcId="{29AB2A05-DADF-4674-9C34-74EC45229660}" destId="{3F5CCA08-C29B-4501-BA14-4513DAB54A84}" srcOrd="0" destOrd="0" presId="urn:microsoft.com/office/officeart/2005/8/layout/gear1"/>
    <dgm:cxn modelId="{A4E3ECE6-BE87-458E-9712-2AC0DC731771}" type="presOf" srcId="{84C91174-97E9-40F9-8B5E-0DA25CC84D34}" destId="{67A7B1CC-B666-49A1-80A0-6932DA9233EC}" srcOrd="0" destOrd="0" presId="urn:microsoft.com/office/officeart/2005/8/layout/gear1"/>
    <dgm:cxn modelId="{C22343EF-7810-401E-A733-2BC0E4E3E0F2}" type="presOf" srcId="{4F421E68-7894-4FB9-BC7E-A7DFC32EE773}" destId="{943A2E13-18B8-46D2-82CC-755363E1005B}" srcOrd="3" destOrd="0" presId="urn:microsoft.com/office/officeart/2005/8/layout/gear1"/>
    <dgm:cxn modelId="{64D84C23-FCB5-447B-BB27-3FE7BD90AFF5}" type="presParOf" srcId="{B43928EF-5138-45B0-8961-999754BB5CD9}" destId="{50537E26-2FB4-470F-8B2B-7D4E3F4E112D}" srcOrd="0" destOrd="0" presId="urn:microsoft.com/office/officeart/2005/8/layout/gear1"/>
    <dgm:cxn modelId="{9AE91871-3A75-449D-904E-38C8890D6868}" type="presParOf" srcId="{B43928EF-5138-45B0-8961-999754BB5CD9}" destId="{006B0E73-8175-4C31-BC45-1392B61771C1}" srcOrd="1" destOrd="0" presId="urn:microsoft.com/office/officeart/2005/8/layout/gear1"/>
    <dgm:cxn modelId="{AE6182D3-08C6-4E10-842C-39D4F3F4F21F}" type="presParOf" srcId="{B43928EF-5138-45B0-8961-999754BB5CD9}" destId="{46E3BA9D-360B-4ADB-AEC5-1D7EE9DDC446}" srcOrd="2" destOrd="0" presId="urn:microsoft.com/office/officeart/2005/8/layout/gear1"/>
    <dgm:cxn modelId="{BEC066B8-AB28-41BB-AD17-74D44D777C50}" type="presParOf" srcId="{B43928EF-5138-45B0-8961-999754BB5CD9}" destId="{3F5CCA08-C29B-4501-BA14-4513DAB54A84}" srcOrd="3" destOrd="0" presId="urn:microsoft.com/office/officeart/2005/8/layout/gear1"/>
    <dgm:cxn modelId="{6B013132-6D05-4679-B227-420E8C72AA63}" type="presParOf" srcId="{B43928EF-5138-45B0-8961-999754BB5CD9}" destId="{D626313F-3B7A-4304-94F1-97CA5933C547}" srcOrd="4" destOrd="0" presId="urn:microsoft.com/office/officeart/2005/8/layout/gear1"/>
    <dgm:cxn modelId="{D3DDC956-CA73-47A2-9FE0-2FBA890B2354}" type="presParOf" srcId="{B43928EF-5138-45B0-8961-999754BB5CD9}" destId="{FF5017DD-A351-4F3B-B7F4-1B8D51966705}" srcOrd="5" destOrd="0" presId="urn:microsoft.com/office/officeart/2005/8/layout/gear1"/>
    <dgm:cxn modelId="{0C480D41-03F0-4D3F-B2B5-A2075D62CD43}" type="presParOf" srcId="{B43928EF-5138-45B0-8961-999754BB5CD9}" destId="{01D33951-BB25-4536-A9B2-41CF6A00FA3F}" srcOrd="6" destOrd="0" presId="urn:microsoft.com/office/officeart/2005/8/layout/gear1"/>
    <dgm:cxn modelId="{DD2A15AE-3110-41D2-8617-9FFE79114053}" type="presParOf" srcId="{B43928EF-5138-45B0-8961-999754BB5CD9}" destId="{7D630C1B-F050-4211-9D34-6A69E4E7DB22}" srcOrd="7" destOrd="0" presId="urn:microsoft.com/office/officeart/2005/8/layout/gear1"/>
    <dgm:cxn modelId="{79040723-BA32-4220-8E1A-47CE9EF15FFB}" type="presParOf" srcId="{B43928EF-5138-45B0-8961-999754BB5CD9}" destId="{F07167AE-94C3-4BFB-AA3D-F76330AE2F7E}" srcOrd="8" destOrd="0" presId="urn:microsoft.com/office/officeart/2005/8/layout/gear1"/>
    <dgm:cxn modelId="{0A01B0A5-D739-431B-B9D5-1AB8A70D41A0}" type="presParOf" srcId="{B43928EF-5138-45B0-8961-999754BB5CD9}" destId="{943A2E13-18B8-46D2-82CC-755363E1005B}" srcOrd="9" destOrd="0" presId="urn:microsoft.com/office/officeart/2005/8/layout/gear1"/>
    <dgm:cxn modelId="{D9A95972-009C-4C5C-A0F6-841237DB679E}" type="presParOf" srcId="{B43928EF-5138-45B0-8961-999754BB5CD9}" destId="{24A42D2C-66C3-492C-B5BA-A7ECDE926129}" srcOrd="10" destOrd="0" presId="urn:microsoft.com/office/officeart/2005/8/layout/gear1"/>
    <dgm:cxn modelId="{28B1CB15-5DB2-4DC3-A934-158C9B5EAE14}" type="presParOf" srcId="{B43928EF-5138-45B0-8961-999754BB5CD9}" destId="{67A7B1CC-B666-49A1-80A0-6932DA9233EC}" srcOrd="11" destOrd="0" presId="urn:microsoft.com/office/officeart/2005/8/layout/gear1"/>
    <dgm:cxn modelId="{BCBA0683-E0C3-4175-8692-492C5ADD3A34}" type="presParOf" srcId="{B43928EF-5138-45B0-8961-999754BB5CD9}" destId="{F465099F-60F5-4BBF-8AD1-C17B0D5085F2}" srcOrd="12" destOrd="0" presId="urn:microsoft.com/office/officeart/2005/8/layout/gear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41B1537-656E-4988-B996-22C111B9F96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E"/>
        </a:p>
      </dgm:t>
    </dgm:pt>
    <dgm:pt modelId="{F46E36CE-9347-47CC-B76B-224CF9F25013}">
      <dgm:prSet phldrT="[Text]" custT="1"/>
      <dgm:spPr/>
      <dgm:t>
        <a:bodyPr/>
        <a:lstStyle/>
        <a:p>
          <a:r>
            <a:rPr lang="en-GB" sz="2400" dirty="0">
              <a:latin typeface="+mn-lt"/>
            </a:rPr>
            <a:t>An analysis of the national PD programme for the new Applied Mathematics specification.</a:t>
          </a:r>
          <a:endParaRPr lang="en-IE" sz="2400" dirty="0">
            <a:latin typeface="+mn-lt"/>
          </a:endParaRPr>
        </a:p>
      </dgm:t>
    </dgm:pt>
    <dgm:pt modelId="{3CC58C2A-CDF7-4959-BCF1-7DF724C83453}" type="parTrans" cxnId="{5BBBF419-4EC9-4B4A-A3CB-47C6E49CBF6E}">
      <dgm:prSet/>
      <dgm:spPr/>
      <dgm:t>
        <a:bodyPr/>
        <a:lstStyle/>
        <a:p>
          <a:endParaRPr lang="en-IE"/>
        </a:p>
      </dgm:t>
    </dgm:pt>
    <dgm:pt modelId="{F6B7B0C7-B556-421F-AE5D-2927C6DB1E09}" type="sibTrans" cxnId="{5BBBF419-4EC9-4B4A-A3CB-47C6E49CBF6E}">
      <dgm:prSet/>
      <dgm:spPr/>
      <dgm:t>
        <a:bodyPr/>
        <a:lstStyle/>
        <a:p>
          <a:endParaRPr lang="en-IE"/>
        </a:p>
      </dgm:t>
    </dgm:pt>
    <dgm:pt modelId="{B81B8F51-A618-4E85-8D24-3E6400FB3606}">
      <dgm:prSet custT="1"/>
      <dgm:spPr/>
      <dgm:t>
        <a:bodyPr/>
        <a:lstStyle/>
        <a:p>
          <a:r>
            <a:rPr lang="en-IE" sz="2400" dirty="0">
              <a:effectLst/>
              <a:latin typeface="+mn-lt"/>
              <a:ea typeface="Calibri" panose="020F0502020204030204" pitchFamily="34" charset="0"/>
            </a:rPr>
            <a:t>RQ1: How should professional development in mathematics education be designed and delivered to promote the transformation of pedagogy?</a:t>
          </a:r>
        </a:p>
      </dgm:t>
    </dgm:pt>
    <dgm:pt modelId="{30989D30-480D-4DCC-99FC-D5AB43D9A931}" type="parTrans" cxnId="{B60FDC82-B3DD-4EB0-B454-007B031CE99B}">
      <dgm:prSet/>
      <dgm:spPr/>
      <dgm:t>
        <a:bodyPr/>
        <a:lstStyle/>
        <a:p>
          <a:endParaRPr lang="en-IE"/>
        </a:p>
      </dgm:t>
    </dgm:pt>
    <dgm:pt modelId="{48126F24-7889-4385-8AE2-087E8BBF4BB2}" type="sibTrans" cxnId="{B60FDC82-B3DD-4EB0-B454-007B031CE99B}">
      <dgm:prSet/>
      <dgm:spPr/>
      <dgm:t>
        <a:bodyPr/>
        <a:lstStyle/>
        <a:p>
          <a:endParaRPr lang="en-IE"/>
        </a:p>
      </dgm:t>
    </dgm:pt>
    <dgm:pt modelId="{0C29ACA2-01CD-4E76-B147-7C6C1AE95C92}">
      <dgm:prSet custT="1"/>
      <dgm:spPr/>
      <dgm:t>
        <a:bodyPr/>
        <a:lstStyle/>
        <a:p>
          <a:r>
            <a:rPr lang="en-IE" sz="2400" dirty="0">
              <a:effectLst/>
              <a:latin typeface="+mn-lt"/>
              <a:ea typeface="Calibri" panose="020F0502020204030204" pitchFamily="34" charset="0"/>
            </a:rPr>
            <a:t>RQ2: What methodologies utilised in professional development events are conducive to transforming teachers’ pedagogy?</a:t>
          </a:r>
        </a:p>
      </dgm:t>
    </dgm:pt>
    <dgm:pt modelId="{F4023B59-66D2-422A-A2D5-FEEE4C1ABE8B}" type="parTrans" cxnId="{D34B9C72-36A3-4EA0-AC6B-8D462C7471C3}">
      <dgm:prSet/>
      <dgm:spPr/>
      <dgm:t>
        <a:bodyPr/>
        <a:lstStyle/>
        <a:p>
          <a:endParaRPr lang="en-IE"/>
        </a:p>
      </dgm:t>
    </dgm:pt>
    <dgm:pt modelId="{3FF8EF7A-C7E4-4090-91A3-A74FD4AB01F7}" type="sibTrans" cxnId="{D34B9C72-36A3-4EA0-AC6B-8D462C7471C3}">
      <dgm:prSet/>
      <dgm:spPr/>
      <dgm:t>
        <a:bodyPr/>
        <a:lstStyle/>
        <a:p>
          <a:endParaRPr lang="en-IE"/>
        </a:p>
      </dgm:t>
    </dgm:pt>
    <dgm:pt modelId="{5E7CD320-BC6E-4BE9-9266-20B6006FD0E0}">
      <dgm:prSet custT="1"/>
      <dgm:spPr/>
      <dgm:t>
        <a:bodyPr/>
        <a:lstStyle/>
        <a:p>
          <a:r>
            <a:rPr lang="en-IE" sz="2400" dirty="0">
              <a:effectLst/>
              <a:latin typeface="+mn-lt"/>
              <a:ea typeface="Calibri" panose="020F0502020204030204" pitchFamily="34" charset="0"/>
            </a:rPr>
            <a:t>RQ3: From the perspective of a professional development facilitator, what affects the development of teachers’ pedagogy and how should this be considered?</a:t>
          </a:r>
        </a:p>
      </dgm:t>
    </dgm:pt>
    <dgm:pt modelId="{78258BBE-F9C3-4DC1-B5AC-FFC0FF7B6C47}" type="parTrans" cxnId="{648ED29F-14C4-486C-B7A2-D3B9C76A0CAB}">
      <dgm:prSet/>
      <dgm:spPr/>
      <dgm:t>
        <a:bodyPr/>
        <a:lstStyle/>
        <a:p>
          <a:endParaRPr lang="en-IE"/>
        </a:p>
      </dgm:t>
    </dgm:pt>
    <dgm:pt modelId="{37EE2552-4797-4BC2-8A40-45BBEBC4B939}" type="sibTrans" cxnId="{648ED29F-14C4-486C-B7A2-D3B9C76A0CAB}">
      <dgm:prSet/>
      <dgm:spPr/>
      <dgm:t>
        <a:bodyPr/>
        <a:lstStyle/>
        <a:p>
          <a:endParaRPr lang="en-IE"/>
        </a:p>
      </dgm:t>
    </dgm:pt>
    <dgm:pt modelId="{B2E5F52A-46BA-436D-9C16-4D2E9085D507}" type="pres">
      <dgm:prSet presAssocID="{641B1537-656E-4988-B996-22C111B9F96D}" presName="Name0" presStyleCnt="0">
        <dgm:presLayoutVars>
          <dgm:chMax val="7"/>
          <dgm:chPref val="7"/>
          <dgm:dir/>
        </dgm:presLayoutVars>
      </dgm:prSet>
      <dgm:spPr/>
    </dgm:pt>
    <dgm:pt modelId="{52B3D9C3-6078-435A-AA50-6937D6A23CEB}" type="pres">
      <dgm:prSet presAssocID="{641B1537-656E-4988-B996-22C111B9F96D}" presName="Name1" presStyleCnt="0"/>
      <dgm:spPr/>
    </dgm:pt>
    <dgm:pt modelId="{9FD74D7D-03E3-45C3-87D5-FA58AC1CD0B2}" type="pres">
      <dgm:prSet presAssocID="{641B1537-656E-4988-B996-22C111B9F96D}" presName="cycle" presStyleCnt="0"/>
      <dgm:spPr/>
    </dgm:pt>
    <dgm:pt modelId="{A840EB23-E048-45F7-B174-158B7CB019B6}" type="pres">
      <dgm:prSet presAssocID="{641B1537-656E-4988-B996-22C111B9F96D}" presName="srcNode" presStyleLbl="node1" presStyleIdx="0" presStyleCnt="4"/>
      <dgm:spPr/>
    </dgm:pt>
    <dgm:pt modelId="{70C3E3B2-7D71-4865-84E4-AE1B298EA156}" type="pres">
      <dgm:prSet presAssocID="{641B1537-656E-4988-B996-22C111B9F96D}" presName="conn" presStyleLbl="parChTrans1D2" presStyleIdx="0" presStyleCnt="1"/>
      <dgm:spPr/>
    </dgm:pt>
    <dgm:pt modelId="{90AC225C-DF01-43BE-AC5A-59CFB1F9447E}" type="pres">
      <dgm:prSet presAssocID="{641B1537-656E-4988-B996-22C111B9F96D}" presName="extraNode" presStyleLbl="node1" presStyleIdx="0" presStyleCnt="4"/>
      <dgm:spPr/>
    </dgm:pt>
    <dgm:pt modelId="{E6C99A9B-4948-4408-AA85-C863A8AC7EB6}" type="pres">
      <dgm:prSet presAssocID="{641B1537-656E-4988-B996-22C111B9F96D}" presName="dstNode" presStyleLbl="node1" presStyleIdx="0" presStyleCnt="4"/>
      <dgm:spPr/>
    </dgm:pt>
    <dgm:pt modelId="{F04E50F9-C21F-48F7-A45F-29008494F0DB}" type="pres">
      <dgm:prSet presAssocID="{F46E36CE-9347-47CC-B76B-224CF9F25013}" presName="text_1" presStyleLbl="node1" presStyleIdx="0" presStyleCnt="4">
        <dgm:presLayoutVars>
          <dgm:bulletEnabled val="1"/>
        </dgm:presLayoutVars>
      </dgm:prSet>
      <dgm:spPr/>
    </dgm:pt>
    <dgm:pt modelId="{0C3E87A0-4129-4E2E-A372-B718F0FEFC43}" type="pres">
      <dgm:prSet presAssocID="{F46E36CE-9347-47CC-B76B-224CF9F25013}" presName="accent_1" presStyleCnt="0"/>
      <dgm:spPr/>
    </dgm:pt>
    <dgm:pt modelId="{3554786D-1801-4E92-BD64-8D764F9A2CFD}" type="pres">
      <dgm:prSet presAssocID="{F46E36CE-9347-47CC-B76B-224CF9F25013}" presName="accentRepeatNode" presStyleLbl="solidFgAcc1" presStyleIdx="0" presStyleCnt="4"/>
      <dgm:spPr/>
    </dgm:pt>
    <dgm:pt modelId="{D2368B12-073C-4D4F-8412-2C8DAD529B8A}" type="pres">
      <dgm:prSet presAssocID="{B81B8F51-A618-4E85-8D24-3E6400FB3606}" presName="text_2" presStyleLbl="node1" presStyleIdx="1" presStyleCnt="4" custScaleY="130120">
        <dgm:presLayoutVars>
          <dgm:bulletEnabled val="1"/>
        </dgm:presLayoutVars>
      </dgm:prSet>
      <dgm:spPr/>
    </dgm:pt>
    <dgm:pt modelId="{90611D8E-104D-414F-B404-A190507CF6A8}" type="pres">
      <dgm:prSet presAssocID="{B81B8F51-A618-4E85-8D24-3E6400FB3606}" presName="accent_2" presStyleCnt="0"/>
      <dgm:spPr/>
    </dgm:pt>
    <dgm:pt modelId="{29DD35C2-4793-4A06-A82C-993EAEF63DDF}" type="pres">
      <dgm:prSet presAssocID="{B81B8F51-A618-4E85-8D24-3E6400FB3606}" presName="accentRepeatNode" presStyleLbl="solidFgAcc1" presStyleIdx="1" presStyleCnt="4"/>
      <dgm:spPr/>
    </dgm:pt>
    <dgm:pt modelId="{8203F6FD-2828-4E9F-B97A-91592D8FB1ED}" type="pres">
      <dgm:prSet presAssocID="{0C29ACA2-01CD-4E76-B147-7C6C1AE95C92}" presName="text_3" presStyleLbl="node1" presStyleIdx="2" presStyleCnt="4" custScaleY="119927">
        <dgm:presLayoutVars>
          <dgm:bulletEnabled val="1"/>
        </dgm:presLayoutVars>
      </dgm:prSet>
      <dgm:spPr/>
    </dgm:pt>
    <dgm:pt modelId="{E6C98029-2526-48CC-B4FF-6F1AE11F7BB0}" type="pres">
      <dgm:prSet presAssocID="{0C29ACA2-01CD-4E76-B147-7C6C1AE95C92}" presName="accent_3" presStyleCnt="0"/>
      <dgm:spPr/>
    </dgm:pt>
    <dgm:pt modelId="{9BBD8B82-C239-4744-A6BF-901ED68152A6}" type="pres">
      <dgm:prSet presAssocID="{0C29ACA2-01CD-4E76-B147-7C6C1AE95C92}" presName="accentRepeatNode" presStyleLbl="solidFgAcc1" presStyleIdx="2" presStyleCnt="4"/>
      <dgm:spPr/>
    </dgm:pt>
    <dgm:pt modelId="{9280B31E-69E4-4F57-BDAD-02ECA4A93BF3}" type="pres">
      <dgm:prSet presAssocID="{5E7CD320-BC6E-4BE9-9266-20B6006FD0E0}" presName="text_4" presStyleLbl="node1" presStyleIdx="3" presStyleCnt="4" custScaleY="128651">
        <dgm:presLayoutVars>
          <dgm:bulletEnabled val="1"/>
        </dgm:presLayoutVars>
      </dgm:prSet>
      <dgm:spPr/>
    </dgm:pt>
    <dgm:pt modelId="{6170E043-F4CD-4358-99F8-490360823E9E}" type="pres">
      <dgm:prSet presAssocID="{5E7CD320-BC6E-4BE9-9266-20B6006FD0E0}" presName="accent_4" presStyleCnt="0"/>
      <dgm:spPr/>
    </dgm:pt>
    <dgm:pt modelId="{6FC75AB5-2F23-4F9D-9452-4A21E5A2A69D}" type="pres">
      <dgm:prSet presAssocID="{5E7CD320-BC6E-4BE9-9266-20B6006FD0E0}" presName="accentRepeatNode" presStyleLbl="solidFgAcc1" presStyleIdx="3" presStyleCnt="4"/>
      <dgm:spPr/>
    </dgm:pt>
  </dgm:ptLst>
  <dgm:cxnLst>
    <dgm:cxn modelId="{6C975D05-1444-4835-95D2-A1A423DD913E}" type="presOf" srcId="{5E7CD320-BC6E-4BE9-9266-20B6006FD0E0}" destId="{9280B31E-69E4-4F57-BDAD-02ECA4A93BF3}" srcOrd="0" destOrd="0" presId="urn:microsoft.com/office/officeart/2008/layout/VerticalCurvedList"/>
    <dgm:cxn modelId="{5BBBF419-4EC9-4B4A-A3CB-47C6E49CBF6E}" srcId="{641B1537-656E-4988-B996-22C111B9F96D}" destId="{F46E36CE-9347-47CC-B76B-224CF9F25013}" srcOrd="0" destOrd="0" parTransId="{3CC58C2A-CDF7-4959-BCF1-7DF724C83453}" sibTransId="{F6B7B0C7-B556-421F-AE5D-2927C6DB1E09}"/>
    <dgm:cxn modelId="{43B7244A-D651-43E5-988B-23712C1BF076}" type="presOf" srcId="{0C29ACA2-01CD-4E76-B147-7C6C1AE95C92}" destId="{8203F6FD-2828-4E9F-B97A-91592D8FB1ED}" srcOrd="0" destOrd="0" presId="urn:microsoft.com/office/officeart/2008/layout/VerticalCurvedList"/>
    <dgm:cxn modelId="{CD9F1472-85E3-4795-BAE1-F8E665CB5561}" type="presOf" srcId="{F46E36CE-9347-47CC-B76B-224CF9F25013}" destId="{F04E50F9-C21F-48F7-A45F-29008494F0DB}" srcOrd="0" destOrd="0" presId="urn:microsoft.com/office/officeart/2008/layout/VerticalCurvedList"/>
    <dgm:cxn modelId="{D34B9C72-36A3-4EA0-AC6B-8D462C7471C3}" srcId="{641B1537-656E-4988-B996-22C111B9F96D}" destId="{0C29ACA2-01CD-4E76-B147-7C6C1AE95C92}" srcOrd="2" destOrd="0" parTransId="{F4023B59-66D2-422A-A2D5-FEEE4C1ABE8B}" sibTransId="{3FF8EF7A-C7E4-4090-91A3-A74FD4AB01F7}"/>
    <dgm:cxn modelId="{B60FDC82-B3DD-4EB0-B454-007B031CE99B}" srcId="{641B1537-656E-4988-B996-22C111B9F96D}" destId="{B81B8F51-A618-4E85-8D24-3E6400FB3606}" srcOrd="1" destOrd="0" parTransId="{30989D30-480D-4DCC-99FC-D5AB43D9A931}" sibTransId="{48126F24-7889-4385-8AE2-087E8BBF4BB2}"/>
    <dgm:cxn modelId="{648ED29F-14C4-486C-B7A2-D3B9C76A0CAB}" srcId="{641B1537-656E-4988-B996-22C111B9F96D}" destId="{5E7CD320-BC6E-4BE9-9266-20B6006FD0E0}" srcOrd="3" destOrd="0" parTransId="{78258BBE-F9C3-4DC1-B5AC-FFC0FF7B6C47}" sibTransId="{37EE2552-4797-4BC2-8A40-45BBEBC4B939}"/>
    <dgm:cxn modelId="{67355DAC-791B-44B9-B9AF-80C0A3D96CB0}" type="presOf" srcId="{B81B8F51-A618-4E85-8D24-3E6400FB3606}" destId="{D2368B12-073C-4D4F-8412-2C8DAD529B8A}" srcOrd="0" destOrd="0" presId="urn:microsoft.com/office/officeart/2008/layout/VerticalCurvedList"/>
    <dgm:cxn modelId="{8074B9DC-E25D-4D63-9732-D8C624288EA9}" type="presOf" srcId="{F6B7B0C7-B556-421F-AE5D-2927C6DB1E09}" destId="{70C3E3B2-7D71-4865-84E4-AE1B298EA156}" srcOrd="0" destOrd="0" presId="urn:microsoft.com/office/officeart/2008/layout/VerticalCurvedList"/>
    <dgm:cxn modelId="{D54CD8E8-B361-468B-A5E9-54610D404DE6}" type="presOf" srcId="{641B1537-656E-4988-B996-22C111B9F96D}" destId="{B2E5F52A-46BA-436D-9C16-4D2E9085D507}" srcOrd="0" destOrd="0" presId="urn:microsoft.com/office/officeart/2008/layout/VerticalCurvedList"/>
    <dgm:cxn modelId="{168C45BF-C1E8-4FE2-8806-A21802FF1D47}" type="presParOf" srcId="{B2E5F52A-46BA-436D-9C16-4D2E9085D507}" destId="{52B3D9C3-6078-435A-AA50-6937D6A23CEB}" srcOrd="0" destOrd="0" presId="urn:microsoft.com/office/officeart/2008/layout/VerticalCurvedList"/>
    <dgm:cxn modelId="{7AA9E48B-9905-402C-8D58-49168A5786C0}" type="presParOf" srcId="{52B3D9C3-6078-435A-AA50-6937D6A23CEB}" destId="{9FD74D7D-03E3-45C3-87D5-FA58AC1CD0B2}" srcOrd="0" destOrd="0" presId="urn:microsoft.com/office/officeart/2008/layout/VerticalCurvedList"/>
    <dgm:cxn modelId="{6476B285-C9B2-4147-92A8-3DE8F5A3A399}" type="presParOf" srcId="{9FD74D7D-03E3-45C3-87D5-FA58AC1CD0B2}" destId="{A840EB23-E048-45F7-B174-158B7CB019B6}" srcOrd="0" destOrd="0" presId="urn:microsoft.com/office/officeart/2008/layout/VerticalCurvedList"/>
    <dgm:cxn modelId="{D628960E-47B2-49D4-971D-CC52792D1EBC}" type="presParOf" srcId="{9FD74D7D-03E3-45C3-87D5-FA58AC1CD0B2}" destId="{70C3E3B2-7D71-4865-84E4-AE1B298EA156}" srcOrd="1" destOrd="0" presId="urn:microsoft.com/office/officeart/2008/layout/VerticalCurvedList"/>
    <dgm:cxn modelId="{0976B29D-73B6-4AA5-8331-1A36889D2538}" type="presParOf" srcId="{9FD74D7D-03E3-45C3-87D5-FA58AC1CD0B2}" destId="{90AC225C-DF01-43BE-AC5A-59CFB1F9447E}" srcOrd="2" destOrd="0" presId="urn:microsoft.com/office/officeart/2008/layout/VerticalCurvedList"/>
    <dgm:cxn modelId="{C8139ED5-8F39-45DB-8737-C0D640E6B188}" type="presParOf" srcId="{9FD74D7D-03E3-45C3-87D5-FA58AC1CD0B2}" destId="{E6C99A9B-4948-4408-AA85-C863A8AC7EB6}" srcOrd="3" destOrd="0" presId="urn:microsoft.com/office/officeart/2008/layout/VerticalCurvedList"/>
    <dgm:cxn modelId="{B4754C73-E35E-4593-87EF-1CD40082146C}" type="presParOf" srcId="{52B3D9C3-6078-435A-AA50-6937D6A23CEB}" destId="{F04E50F9-C21F-48F7-A45F-29008494F0DB}" srcOrd="1" destOrd="0" presId="urn:microsoft.com/office/officeart/2008/layout/VerticalCurvedList"/>
    <dgm:cxn modelId="{72573AC6-3AF4-4412-8B03-CA7556ABF58B}" type="presParOf" srcId="{52B3D9C3-6078-435A-AA50-6937D6A23CEB}" destId="{0C3E87A0-4129-4E2E-A372-B718F0FEFC43}" srcOrd="2" destOrd="0" presId="urn:microsoft.com/office/officeart/2008/layout/VerticalCurvedList"/>
    <dgm:cxn modelId="{D074A4FB-6C96-4193-82F0-051C4DE2F593}" type="presParOf" srcId="{0C3E87A0-4129-4E2E-A372-B718F0FEFC43}" destId="{3554786D-1801-4E92-BD64-8D764F9A2CFD}" srcOrd="0" destOrd="0" presId="urn:microsoft.com/office/officeart/2008/layout/VerticalCurvedList"/>
    <dgm:cxn modelId="{9243D6D3-E8BD-4B8B-AE77-333A31CDE9A9}" type="presParOf" srcId="{52B3D9C3-6078-435A-AA50-6937D6A23CEB}" destId="{D2368B12-073C-4D4F-8412-2C8DAD529B8A}" srcOrd="3" destOrd="0" presId="urn:microsoft.com/office/officeart/2008/layout/VerticalCurvedList"/>
    <dgm:cxn modelId="{C2919FF9-FAE8-47F5-9E6A-C29FA3FF2BB1}" type="presParOf" srcId="{52B3D9C3-6078-435A-AA50-6937D6A23CEB}" destId="{90611D8E-104D-414F-B404-A190507CF6A8}" srcOrd="4" destOrd="0" presId="urn:microsoft.com/office/officeart/2008/layout/VerticalCurvedList"/>
    <dgm:cxn modelId="{45C1DECC-FF14-4F6D-B5CA-A7E7643C85FF}" type="presParOf" srcId="{90611D8E-104D-414F-B404-A190507CF6A8}" destId="{29DD35C2-4793-4A06-A82C-993EAEF63DDF}" srcOrd="0" destOrd="0" presId="urn:microsoft.com/office/officeart/2008/layout/VerticalCurvedList"/>
    <dgm:cxn modelId="{A0D05805-DE91-4B81-9D47-34FCE26E3A33}" type="presParOf" srcId="{52B3D9C3-6078-435A-AA50-6937D6A23CEB}" destId="{8203F6FD-2828-4E9F-B97A-91592D8FB1ED}" srcOrd="5" destOrd="0" presId="urn:microsoft.com/office/officeart/2008/layout/VerticalCurvedList"/>
    <dgm:cxn modelId="{9EC81331-65F3-45F2-B6C8-309541F81717}" type="presParOf" srcId="{52B3D9C3-6078-435A-AA50-6937D6A23CEB}" destId="{E6C98029-2526-48CC-B4FF-6F1AE11F7BB0}" srcOrd="6" destOrd="0" presId="urn:microsoft.com/office/officeart/2008/layout/VerticalCurvedList"/>
    <dgm:cxn modelId="{93612922-4CE1-4D20-8B08-99E7A5A36953}" type="presParOf" srcId="{E6C98029-2526-48CC-B4FF-6F1AE11F7BB0}" destId="{9BBD8B82-C239-4744-A6BF-901ED68152A6}" srcOrd="0" destOrd="0" presId="urn:microsoft.com/office/officeart/2008/layout/VerticalCurvedList"/>
    <dgm:cxn modelId="{2D2F1365-EB68-4E1D-BC0B-BCB3A8BA082A}" type="presParOf" srcId="{52B3D9C3-6078-435A-AA50-6937D6A23CEB}" destId="{9280B31E-69E4-4F57-BDAD-02ECA4A93BF3}" srcOrd="7" destOrd="0" presId="urn:microsoft.com/office/officeart/2008/layout/VerticalCurvedList"/>
    <dgm:cxn modelId="{66E0D875-E141-48EF-AE96-B55E239FE6E8}" type="presParOf" srcId="{52B3D9C3-6078-435A-AA50-6937D6A23CEB}" destId="{6170E043-F4CD-4358-99F8-490360823E9E}" srcOrd="8" destOrd="0" presId="urn:microsoft.com/office/officeart/2008/layout/VerticalCurvedList"/>
    <dgm:cxn modelId="{156B7E97-CECE-42EC-9D15-1B4801741872}" type="presParOf" srcId="{6170E043-F4CD-4358-99F8-490360823E9E}" destId="{6FC75AB5-2F23-4F9D-9452-4A21E5A2A69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3C03737-C387-4FFA-8DE3-63F4B8DF9EB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E"/>
        </a:p>
      </dgm:t>
    </dgm:pt>
    <dgm:pt modelId="{6CF959F3-5CEA-43E9-A4D7-A266E8D11FFB}">
      <dgm:prSet phldrT="[Text]" custT="1"/>
      <dgm:spPr/>
      <dgm:t>
        <a:bodyPr/>
        <a:lstStyle/>
        <a:p>
          <a:endParaRPr lang="en-GB" sz="2200" dirty="0"/>
        </a:p>
        <a:p>
          <a:r>
            <a:rPr lang="en-GB" sz="2200" dirty="0"/>
            <a:t>Mixed methods approach with data from teachers who attended the Applied Mathematics PD programme.</a:t>
          </a:r>
          <a:endParaRPr lang="en-IE" sz="2200" dirty="0"/>
        </a:p>
      </dgm:t>
    </dgm:pt>
    <dgm:pt modelId="{70214E99-BF58-4A6E-8D86-F5358113BE30}" type="parTrans" cxnId="{9561E448-FBCB-44FB-9CD1-4232C017A8E7}">
      <dgm:prSet/>
      <dgm:spPr/>
      <dgm:t>
        <a:bodyPr/>
        <a:lstStyle/>
        <a:p>
          <a:endParaRPr lang="en-IE" sz="2200"/>
        </a:p>
      </dgm:t>
    </dgm:pt>
    <dgm:pt modelId="{A2C3A23A-D911-49AA-9B50-B9C6EACB963F}" type="sibTrans" cxnId="{9561E448-FBCB-44FB-9CD1-4232C017A8E7}">
      <dgm:prSet/>
      <dgm:spPr/>
      <dgm:t>
        <a:bodyPr/>
        <a:lstStyle/>
        <a:p>
          <a:endParaRPr lang="en-IE" sz="2200"/>
        </a:p>
      </dgm:t>
    </dgm:pt>
    <dgm:pt modelId="{6173139A-3FD2-42D6-A57E-C0CD199A888F}">
      <dgm:prSet custT="1"/>
      <dgm:spPr/>
      <dgm:t>
        <a:bodyPr/>
        <a:lstStyle/>
        <a:p>
          <a:r>
            <a:rPr lang="en-GB" sz="2200" dirty="0"/>
            <a:t>17 interviewed teachers.</a:t>
          </a:r>
        </a:p>
      </dgm:t>
    </dgm:pt>
    <dgm:pt modelId="{69E8C43B-94C6-4553-A141-C74B13122FC2}" type="parTrans" cxnId="{52A804AF-73BE-439F-B1AF-CB639F7B5ECD}">
      <dgm:prSet/>
      <dgm:spPr/>
      <dgm:t>
        <a:bodyPr/>
        <a:lstStyle/>
        <a:p>
          <a:endParaRPr lang="en-IE" sz="2200"/>
        </a:p>
      </dgm:t>
    </dgm:pt>
    <dgm:pt modelId="{B3A8F40E-FD54-4C6A-8D5D-4715FAD19BFE}" type="sibTrans" cxnId="{52A804AF-73BE-439F-B1AF-CB639F7B5ECD}">
      <dgm:prSet/>
      <dgm:spPr/>
      <dgm:t>
        <a:bodyPr/>
        <a:lstStyle/>
        <a:p>
          <a:endParaRPr lang="en-IE" sz="2200"/>
        </a:p>
      </dgm:t>
    </dgm:pt>
    <dgm:pt modelId="{64D68A3E-7C82-4D46-8FAD-ACF978505A83}">
      <dgm:prSet custT="1"/>
      <dgm:spPr/>
      <dgm:t>
        <a:bodyPr/>
        <a:lstStyle/>
        <a:p>
          <a:endParaRPr lang="en-GB" sz="2200" dirty="0"/>
        </a:p>
        <a:p>
          <a:r>
            <a:rPr lang="en-GB" sz="2200" dirty="0"/>
            <a:t>178 teachers completed a national survey from a convenience sample of 277.</a:t>
          </a:r>
        </a:p>
      </dgm:t>
    </dgm:pt>
    <dgm:pt modelId="{BA215B08-A128-4A5E-B696-546E717EBD9D}" type="parTrans" cxnId="{B5EC3DBA-E1FA-4D32-ADD3-13580B3E1783}">
      <dgm:prSet/>
      <dgm:spPr/>
      <dgm:t>
        <a:bodyPr/>
        <a:lstStyle/>
        <a:p>
          <a:endParaRPr lang="en-IE" sz="2200"/>
        </a:p>
      </dgm:t>
    </dgm:pt>
    <dgm:pt modelId="{06EC393D-CE59-4809-B77A-5AA1956B7772}" type="sibTrans" cxnId="{B5EC3DBA-E1FA-4D32-ADD3-13580B3E1783}">
      <dgm:prSet/>
      <dgm:spPr/>
      <dgm:t>
        <a:bodyPr/>
        <a:lstStyle/>
        <a:p>
          <a:endParaRPr lang="en-IE" sz="2200"/>
        </a:p>
      </dgm:t>
    </dgm:pt>
    <dgm:pt modelId="{AF9892AC-6617-4EDE-A33C-469EAA83271E}">
      <dgm:prSet custT="1"/>
      <dgm:spPr/>
      <dgm:t>
        <a:bodyPr/>
        <a:lstStyle/>
        <a:p>
          <a:endParaRPr lang="en-GB" sz="2200" dirty="0"/>
        </a:p>
        <a:p>
          <a:r>
            <a:rPr lang="en-GB" sz="2200" dirty="0"/>
            <a:t>Reflective journal from PD facilitator to record reflections and experiences. </a:t>
          </a:r>
          <a:endParaRPr lang="en-IE" sz="2200" dirty="0"/>
        </a:p>
      </dgm:t>
    </dgm:pt>
    <dgm:pt modelId="{5AE0C58A-2A73-4BD2-8B03-E2D02DE7A66A}" type="parTrans" cxnId="{9C4534E4-E1D5-4D03-B7F3-95654BD34E2C}">
      <dgm:prSet/>
      <dgm:spPr/>
      <dgm:t>
        <a:bodyPr/>
        <a:lstStyle/>
        <a:p>
          <a:endParaRPr lang="en-IE" sz="2200"/>
        </a:p>
      </dgm:t>
    </dgm:pt>
    <dgm:pt modelId="{FC1CE616-4238-4DE8-9DC4-CB41EEFF7B77}" type="sibTrans" cxnId="{9C4534E4-E1D5-4D03-B7F3-95654BD34E2C}">
      <dgm:prSet/>
      <dgm:spPr/>
      <dgm:t>
        <a:bodyPr/>
        <a:lstStyle/>
        <a:p>
          <a:endParaRPr lang="en-IE" sz="2200"/>
        </a:p>
      </dgm:t>
    </dgm:pt>
    <dgm:pt modelId="{7F48ECC4-8A24-442C-9E74-9D319A6B3B7D}" type="pres">
      <dgm:prSet presAssocID="{D3C03737-C387-4FFA-8DE3-63F4B8DF9EB8}" presName="diagram" presStyleCnt="0">
        <dgm:presLayoutVars>
          <dgm:dir/>
          <dgm:resizeHandles val="exact"/>
        </dgm:presLayoutVars>
      </dgm:prSet>
      <dgm:spPr/>
    </dgm:pt>
    <dgm:pt modelId="{D53BE36A-4E07-4BAF-9A57-CC437CD942D8}" type="pres">
      <dgm:prSet presAssocID="{6CF959F3-5CEA-43E9-A4D7-A266E8D11FFB}" presName="node" presStyleLbl="node1" presStyleIdx="0" presStyleCnt="4">
        <dgm:presLayoutVars>
          <dgm:bulletEnabled val="1"/>
        </dgm:presLayoutVars>
      </dgm:prSet>
      <dgm:spPr/>
    </dgm:pt>
    <dgm:pt modelId="{1CB7C4B7-2D54-4CC9-B6BE-6BA5A160D4E8}" type="pres">
      <dgm:prSet presAssocID="{A2C3A23A-D911-49AA-9B50-B9C6EACB963F}" presName="sibTrans" presStyleCnt="0"/>
      <dgm:spPr/>
    </dgm:pt>
    <dgm:pt modelId="{17DE9F43-2EAC-433A-99EB-459F1B34DA11}" type="pres">
      <dgm:prSet presAssocID="{6173139A-3FD2-42D6-A57E-C0CD199A888F}" presName="node" presStyleLbl="node1" presStyleIdx="1" presStyleCnt="4">
        <dgm:presLayoutVars>
          <dgm:bulletEnabled val="1"/>
        </dgm:presLayoutVars>
      </dgm:prSet>
      <dgm:spPr/>
    </dgm:pt>
    <dgm:pt modelId="{B2510379-32A2-40D2-8F0B-D8C78C1D8BDF}" type="pres">
      <dgm:prSet presAssocID="{B3A8F40E-FD54-4C6A-8D5D-4715FAD19BFE}" presName="sibTrans" presStyleCnt="0"/>
      <dgm:spPr/>
    </dgm:pt>
    <dgm:pt modelId="{FF6EB1A6-989A-42F6-832F-641D8D1E6D47}" type="pres">
      <dgm:prSet presAssocID="{64D68A3E-7C82-4D46-8FAD-ACF978505A83}" presName="node" presStyleLbl="node1" presStyleIdx="2" presStyleCnt="4">
        <dgm:presLayoutVars>
          <dgm:bulletEnabled val="1"/>
        </dgm:presLayoutVars>
      </dgm:prSet>
      <dgm:spPr/>
    </dgm:pt>
    <dgm:pt modelId="{99D6DD39-EA79-43D7-BDF1-F3E3A2E3B4A9}" type="pres">
      <dgm:prSet presAssocID="{06EC393D-CE59-4809-B77A-5AA1956B7772}" presName="sibTrans" presStyleCnt="0"/>
      <dgm:spPr/>
    </dgm:pt>
    <dgm:pt modelId="{2BA7F0D0-BB87-43FE-951B-C828E9A6D904}" type="pres">
      <dgm:prSet presAssocID="{AF9892AC-6617-4EDE-A33C-469EAA83271E}" presName="node" presStyleLbl="node1" presStyleIdx="3" presStyleCnt="4">
        <dgm:presLayoutVars>
          <dgm:bulletEnabled val="1"/>
        </dgm:presLayoutVars>
      </dgm:prSet>
      <dgm:spPr/>
    </dgm:pt>
  </dgm:ptLst>
  <dgm:cxnLst>
    <dgm:cxn modelId="{EE6E3D04-B88A-446C-919F-CAF70E841C62}" type="presOf" srcId="{6173139A-3FD2-42D6-A57E-C0CD199A888F}" destId="{17DE9F43-2EAC-433A-99EB-459F1B34DA11}" srcOrd="0" destOrd="0" presId="urn:microsoft.com/office/officeart/2005/8/layout/default"/>
    <dgm:cxn modelId="{9561E448-FBCB-44FB-9CD1-4232C017A8E7}" srcId="{D3C03737-C387-4FFA-8DE3-63F4B8DF9EB8}" destId="{6CF959F3-5CEA-43E9-A4D7-A266E8D11FFB}" srcOrd="0" destOrd="0" parTransId="{70214E99-BF58-4A6E-8D86-F5358113BE30}" sibTransId="{A2C3A23A-D911-49AA-9B50-B9C6EACB963F}"/>
    <dgm:cxn modelId="{37BD767C-CC8B-4D46-ADF1-4FC2409B9795}" type="presOf" srcId="{D3C03737-C387-4FFA-8DE3-63F4B8DF9EB8}" destId="{7F48ECC4-8A24-442C-9E74-9D319A6B3B7D}" srcOrd="0" destOrd="0" presId="urn:microsoft.com/office/officeart/2005/8/layout/default"/>
    <dgm:cxn modelId="{52A804AF-73BE-439F-B1AF-CB639F7B5ECD}" srcId="{D3C03737-C387-4FFA-8DE3-63F4B8DF9EB8}" destId="{6173139A-3FD2-42D6-A57E-C0CD199A888F}" srcOrd="1" destOrd="0" parTransId="{69E8C43B-94C6-4553-A141-C74B13122FC2}" sibTransId="{B3A8F40E-FD54-4C6A-8D5D-4715FAD19BFE}"/>
    <dgm:cxn modelId="{98CCE0B8-C8DB-4482-ABF7-BBAD30F585D3}" type="presOf" srcId="{AF9892AC-6617-4EDE-A33C-469EAA83271E}" destId="{2BA7F0D0-BB87-43FE-951B-C828E9A6D904}" srcOrd="0" destOrd="0" presId="urn:microsoft.com/office/officeart/2005/8/layout/default"/>
    <dgm:cxn modelId="{B5EC3DBA-E1FA-4D32-ADD3-13580B3E1783}" srcId="{D3C03737-C387-4FFA-8DE3-63F4B8DF9EB8}" destId="{64D68A3E-7C82-4D46-8FAD-ACF978505A83}" srcOrd="2" destOrd="0" parTransId="{BA215B08-A128-4A5E-B696-546E717EBD9D}" sibTransId="{06EC393D-CE59-4809-B77A-5AA1956B7772}"/>
    <dgm:cxn modelId="{7AF3BFCE-0014-45E3-9D00-885F500A33E4}" type="presOf" srcId="{6CF959F3-5CEA-43E9-A4D7-A266E8D11FFB}" destId="{D53BE36A-4E07-4BAF-9A57-CC437CD942D8}" srcOrd="0" destOrd="0" presId="urn:microsoft.com/office/officeart/2005/8/layout/default"/>
    <dgm:cxn modelId="{A0152ACF-B790-442A-9D32-2D95BC17F481}" type="presOf" srcId="{64D68A3E-7C82-4D46-8FAD-ACF978505A83}" destId="{FF6EB1A6-989A-42F6-832F-641D8D1E6D47}" srcOrd="0" destOrd="0" presId="urn:microsoft.com/office/officeart/2005/8/layout/default"/>
    <dgm:cxn modelId="{9C4534E4-E1D5-4D03-B7F3-95654BD34E2C}" srcId="{D3C03737-C387-4FFA-8DE3-63F4B8DF9EB8}" destId="{AF9892AC-6617-4EDE-A33C-469EAA83271E}" srcOrd="3" destOrd="0" parTransId="{5AE0C58A-2A73-4BD2-8B03-E2D02DE7A66A}" sibTransId="{FC1CE616-4238-4DE8-9DC4-CB41EEFF7B77}"/>
    <dgm:cxn modelId="{94918850-BF30-4659-8478-1B14B4101CF4}" type="presParOf" srcId="{7F48ECC4-8A24-442C-9E74-9D319A6B3B7D}" destId="{D53BE36A-4E07-4BAF-9A57-CC437CD942D8}" srcOrd="0" destOrd="0" presId="urn:microsoft.com/office/officeart/2005/8/layout/default"/>
    <dgm:cxn modelId="{707FB20D-FED8-43EC-8A53-A395CB103538}" type="presParOf" srcId="{7F48ECC4-8A24-442C-9E74-9D319A6B3B7D}" destId="{1CB7C4B7-2D54-4CC9-B6BE-6BA5A160D4E8}" srcOrd="1" destOrd="0" presId="urn:microsoft.com/office/officeart/2005/8/layout/default"/>
    <dgm:cxn modelId="{92A533B6-307B-4B6B-A38B-B168A6F455CF}" type="presParOf" srcId="{7F48ECC4-8A24-442C-9E74-9D319A6B3B7D}" destId="{17DE9F43-2EAC-433A-99EB-459F1B34DA11}" srcOrd="2" destOrd="0" presId="urn:microsoft.com/office/officeart/2005/8/layout/default"/>
    <dgm:cxn modelId="{44BFA00D-D2B7-40BD-9D58-43F1BCCE32D6}" type="presParOf" srcId="{7F48ECC4-8A24-442C-9E74-9D319A6B3B7D}" destId="{B2510379-32A2-40D2-8F0B-D8C78C1D8BDF}" srcOrd="3" destOrd="0" presId="urn:microsoft.com/office/officeart/2005/8/layout/default"/>
    <dgm:cxn modelId="{1E51DAAF-BD12-49E6-A74D-CCF4332E1978}" type="presParOf" srcId="{7F48ECC4-8A24-442C-9E74-9D319A6B3B7D}" destId="{FF6EB1A6-989A-42F6-832F-641D8D1E6D47}" srcOrd="4" destOrd="0" presId="urn:microsoft.com/office/officeart/2005/8/layout/default"/>
    <dgm:cxn modelId="{4F0296C0-19F4-4B46-B75C-E859F617A721}" type="presParOf" srcId="{7F48ECC4-8A24-442C-9E74-9D319A6B3B7D}" destId="{99D6DD39-EA79-43D7-BDF1-F3E3A2E3B4A9}" srcOrd="5" destOrd="0" presId="urn:microsoft.com/office/officeart/2005/8/layout/default"/>
    <dgm:cxn modelId="{1EF1A97F-BD97-4EB5-8574-DF59E254A3C6}" type="presParOf" srcId="{7F48ECC4-8A24-442C-9E74-9D319A6B3B7D}" destId="{2BA7F0D0-BB87-43FE-951B-C828E9A6D904}"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738ABD5-CAA0-451E-B81D-2EA71BC2F683}" type="doc">
      <dgm:prSet loTypeId="urn:diagrams.loki3.com/VaryingWidthList" loCatId="list" qsTypeId="urn:microsoft.com/office/officeart/2005/8/quickstyle/simple1" qsCatId="simple" csTypeId="urn:microsoft.com/office/officeart/2005/8/colors/accent1_2" csCatId="accent1" phldr="1"/>
      <dgm:spPr/>
    </dgm:pt>
    <dgm:pt modelId="{C09F73BD-F0A4-4DBE-B32C-D9DBB734D7F1}">
      <dgm:prSet phldrT="[Text]" custT="1"/>
      <dgm:spPr/>
      <dgm:t>
        <a:bodyPr/>
        <a:lstStyle/>
        <a:p>
          <a:r>
            <a:rPr lang="en-IE" sz="2800" b="0" dirty="0">
              <a:effectLst/>
              <a:ea typeface="Calibri" panose="020F0502020204030204" pitchFamily="34" charset="0"/>
            </a:rPr>
            <a:t>1. Opportunities and Challenges of Professional Development</a:t>
          </a:r>
          <a:endParaRPr lang="en-IE" sz="2800" b="0" dirty="0"/>
        </a:p>
      </dgm:t>
    </dgm:pt>
    <dgm:pt modelId="{FFC30C12-06EE-425A-9E76-7F56140AE521}" type="parTrans" cxnId="{C386C671-D406-4125-B961-A18E841EACB1}">
      <dgm:prSet/>
      <dgm:spPr/>
      <dgm:t>
        <a:bodyPr/>
        <a:lstStyle/>
        <a:p>
          <a:endParaRPr lang="en-IE"/>
        </a:p>
      </dgm:t>
    </dgm:pt>
    <dgm:pt modelId="{8A3A898A-9B88-41B9-BCE5-3DC53B9747CA}" type="sibTrans" cxnId="{C386C671-D406-4125-B961-A18E841EACB1}">
      <dgm:prSet/>
      <dgm:spPr/>
      <dgm:t>
        <a:bodyPr/>
        <a:lstStyle/>
        <a:p>
          <a:endParaRPr lang="en-IE"/>
        </a:p>
      </dgm:t>
    </dgm:pt>
    <dgm:pt modelId="{8AC50905-6F64-4627-95B2-9ABADCD9AA0C}">
      <dgm:prSet custT="1"/>
      <dgm:spPr/>
      <dgm:t>
        <a:bodyPr/>
        <a:lstStyle/>
        <a:p>
          <a:r>
            <a:rPr lang="en-IE" sz="2800" b="0" dirty="0">
              <a:effectLst/>
              <a:ea typeface="Times New Roman" panose="02020603050405020304" pitchFamily="18" charset="0"/>
            </a:rPr>
            <a:t>3. The Power of Collaboration</a:t>
          </a:r>
        </a:p>
      </dgm:t>
    </dgm:pt>
    <dgm:pt modelId="{6A1AE6F7-1DB1-464C-A12D-6D46F0370B3D}" type="parTrans" cxnId="{35C7D518-2334-4FB4-A2D1-B1E41944E00C}">
      <dgm:prSet/>
      <dgm:spPr/>
      <dgm:t>
        <a:bodyPr/>
        <a:lstStyle/>
        <a:p>
          <a:endParaRPr lang="en-IE"/>
        </a:p>
      </dgm:t>
    </dgm:pt>
    <dgm:pt modelId="{F8F3E0C5-92D8-47A5-B5A3-B47BE29AE232}" type="sibTrans" cxnId="{35C7D518-2334-4FB4-A2D1-B1E41944E00C}">
      <dgm:prSet/>
      <dgm:spPr/>
      <dgm:t>
        <a:bodyPr/>
        <a:lstStyle/>
        <a:p>
          <a:endParaRPr lang="en-IE"/>
        </a:p>
      </dgm:t>
    </dgm:pt>
    <dgm:pt modelId="{21AD55D3-BAA5-4B10-BF45-62C2A160BE15}">
      <dgm:prSet custT="1"/>
      <dgm:spPr/>
      <dgm:t>
        <a:bodyPr/>
        <a:lstStyle/>
        <a:p>
          <a:r>
            <a:rPr lang="en-IE" sz="2800" b="0" dirty="0">
              <a:effectLst/>
              <a:ea typeface="Calibri" panose="020F0502020204030204" pitchFamily="34" charset="0"/>
            </a:rPr>
            <a:t>2. Towards a Mathematical Modelling Focussed Pedagogy</a:t>
          </a:r>
        </a:p>
      </dgm:t>
    </dgm:pt>
    <dgm:pt modelId="{8B2955E0-06B7-40F7-98E8-46CC327140B6}" type="sibTrans" cxnId="{4D86A614-45C0-44A9-BBDF-C65DCB2AE077}">
      <dgm:prSet/>
      <dgm:spPr/>
      <dgm:t>
        <a:bodyPr/>
        <a:lstStyle/>
        <a:p>
          <a:endParaRPr lang="en-IE"/>
        </a:p>
      </dgm:t>
    </dgm:pt>
    <dgm:pt modelId="{E9E9D343-FF74-4971-9310-3544610839F2}" type="parTrans" cxnId="{4D86A614-45C0-44A9-BBDF-C65DCB2AE077}">
      <dgm:prSet/>
      <dgm:spPr/>
      <dgm:t>
        <a:bodyPr/>
        <a:lstStyle/>
        <a:p>
          <a:endParaRPr lang="en-IE"/>
        </a:p>
      </dgm:t>
    </dgm:pt>
    <dgm:pt modelId="{A9B0E1A7-6DB9-4F9E-AFB2-5B5DFC65C58A}" type="pres">
      <dgm:prSet presAssocID="{F738ABD5-CAA0-451E-B81D-2EA71BC2F683}" presName="Name0" presStyleCnt="0">
        <dgm:presLayoutVars>
          <dgm:resizeHandles/>
        </dgm:presLayoutVars>
      </dgm:prSet>
      <dgm:spPr/>
    </dgm:pt>
    <dgm:pt modelId="{5F3A034E-C457-4945-B3C1-1D78FEF688B2}" type="pres">
      <dgm:prSet presAssocID="{C09F73BD-F0A4-4DBE-B32C-D9DBB734D7F1}" presName="text" presStyleLbl="node1" presStyleIdx="0" presStyleCnt="3" custScaleX="270511">
        <dgm:presLayoutVars>
          <dgm:bulletEnabled val="1"/>
        </dgm:presLayoutVars>
      </dgm:prSet>
      <dgm:spPr/>
    </dgm:pt>
    <dgm:pt modelId="{9FD2663C-81A9-454E-A474-ECCA9CD3860D}" type="pres">
      <dgm:prSet presAssocID="{8A3A898A-9B88-41B9-BCE5-3DC53B9747CA}" presName="space" presStyleCnt="0"/>
      <dgm:spPr/>
    </dgm:pt>
    <dgm:pt modelId="{78BC1320-CE49-4DD4-AF9D-E322E3C3C47D}" type="pres">
      <dgm:prSet presAssocID="{21AD55D3-BAA5-4B10-BF45-62C2A160BE15}" presName="text" presStyleLbl="node1" presStyleIdx="1" presStyleCnt="3" custScaleX="212019">
        <dgm:presLayoutVars>
          <dgm:bulletEnabled val="1"/>
        </dgm:presLayoutVars>
      </dgm:prSet>
      <dgm:spPr/>
    </dgm:pt>
    <dgm:pt modelId="{EF623ABB-C93A-4B90-B48D-BD23762C2216}" type="pres">
      <dgm:prSet presAssocID="{8B2955E0-06B7-40F7-98E8-46CC327140B6}" presName="space" presStyleCnt="0"/>
      <dgm:spPr/>
    </dgm:pt>
    <dgm:pt modelId="{75B0326D-6224-4045-B38E-0385B5A4C544}" type="pres">
      <dgm:prSet presAssocID="{8AC50905-6F64-4627-95B2-9ABADCD9AA0C}" presName="text" presStyleLbl="node1" presStyleIdx="2" presStyleCnt="3" custScaleX="304201">
        <dgm:presLayoutVars>
          <dgm:bulletEnabled val="1"/>
        </dgm:presLayoutVars>
      </dgm:prSet>
      <dgm:spPr/>
    </dgm:pt>
  </dgm:ptLst>
  <dgm:cxnLst>
    <dgm:cxn modelId="{4D86A614-45C0-44A9-BBDF-C65DCB2AE077}" srcId="{F738ABD5-CAA0-451E-B81D-2EA71BC2F683}" destId="{21AD55D3-BAA5-4B10-BF45-62C2A160BE15}" srcOrd="1" destOrd="0" parTransId="{E9E9D343-FF74-4971-9310-3544610839F2}" sibTransId="{8B2955E0-06B7-40F7-98E8-46CC327140B6}"/>
    <dgm:cxn modelId="{35C7D518-2334-4FB4-A2D1-B1E41944E00C}" srcId="{F738ABD5-CAA0-451E-B81D-2EA71BC2F683}" destId="{8AC50905-6F64-4627-95B2-9ABADCD9AA0C}" srcOrd="2" destOrd="0" parTransId="{6A1AE6F7-1DB1-464C-A12D-6D46F0370B3D}" sibTransId="{F8F3E0C5-92D8-47A5-B5A3-B47BE29AE232}"/>
    <dgm:cxn modelId="{3B884F69-F7B3-4913-9F1E-E8514FF0F507}" type="presOf" srcId="{8AC50905-6F64-4627-95B2-9ABADCD9AA0C}" destId="{75B0326D-6224-4045-B38E-0385B5A4C544}" srcOrd="0" destOrd="0" presId="urn:diagrams.loki3.com/VaryingWidthList"/>
    <dgm:cxn modelId="{1DC2EC4C-DD4D-4643-885A-B7823FCFA41A}" type="presOf" srcId="{F738ABD5-CAA0-451E-B81D-2EA71BC2F683}" destId="{A9B0E1A7-6DB9-4F9E-AFB2-5B5DFC65C58A}" srcOrd="0" destOrd="0" presId="urn:diagrams.loki3.com/VaryingWidthList"/>
    <dgm:cxn modelId="{8C75AC4E-9564-4BDA-93CE-B27B45BCF776}" type="presOf" srcId="{C09F73BD-F0A4-4DBE-B32C-D9DBB734D7F1}" destId="{5F3A034E-C457-4945-B3C1-1D78FEF688B2}" srcOrd="0" destOrd="0" presId="urn:diagrams.loki3.com/VaryingWidthList"/>
    <dgm:cxn modelId="{C386C671-D406-4125-B961-A18E841EACB1}" srcId="{F738ABD5-CAA0-451E-B81D-2EA71BC2F683}" destId="{C09F73BD-F0A4-4DBE-B32C-D9DBB734D7F1}" srcOrd="0" destOrd="0" parTransId="{FFC30C12-06EE-425A-9E76-7F56140AE521}" sibTransId="{8A3A898A-9B88-41B9-BCE5-3DC53B9747CA}"/>
    <dgm:cxn modelId="{C7520A8E-E391-4F78-900C-F145A7590C16}" type="presOf" srcId="{21AD55D3-BAA5-4B10-BF45-62C2A160BE15}" destId="{78BC1320-CE49-4DD4-AF9D-E322E3C3C47D}" srcOrd="0" destOrd="0" presId="urn:diagrams.loki3.com/VaryingWidthList"/>
    <dgm:cxn modelId="{F2B25BC8-4CCE-4165-A8FA-3262C7D4795D}" type="presParOf" srcId="{A9B0E1A7-6DB9-4F9E-AFB2-5B5DFC65C58A}" destId="{5F3A034E-C457-4945-B3C1-1D78FEF688B2}" srcOrd="0" destOrd="0" presId="urn:diagrams.loki3.com/VaryingWidthList"/>
    <dgm:cxn modelId="{79FFAD5F-32F7-444F-9853-EA54FAA825CF}" type="presParOf" srcId="{A9B0E1A7-6DB9-4F9E-AFB2-5B5DFC65C58A}" destId="{9FD2663C-81A9-454E-A474-ECCA9CD3860D}" srcOrd="1" destOrd="0" presId="urn:diagrams.loki3.com/VaryingWidthList"/>
    <dgm:cxn modelId="{04F4DB4B-B59E-47AB-94BE-57B506DB5434}" type="presParOf" srcId="{A9B0E1A7-6DB9-4F9E-AFB2-5B5DFC65C58A}" destId="{78BC1320-CE49-4DD4-AF9D-E322E3C3C47D}" srcOrd="2" destOrd="0" presId="urn:diagrams.loki3.com/VaryingWidthList"/>
    <dgm:cxn modelId="{D6A62D42-B658-425B-B7F6-E1C7D98D50CA}" type="presParOf" srcId="{A9B0E1A7-6DB9-4F9E-AFB2-5B5DFC65C58A}" destId="{EF623ABB-C93A-4B90-B48D-BD23762C2216}" srcOrd="3" destOrd="0" presId="urn:diagrams.loki3.com/VaryingWidthList"/>
    <dgm:cxn modelId="{36AE1170-6600-47CB-BA05-93894FDFDBEC}" type="presParOf" srcId="{A9B0E1A7-6DB9-4F9E-AFB2-5B5DFC65C58A}" destId="{75B0326D-6224-4045-B38E-0385B5A4C544}" srcOrd="4" destOrd="0" presId="urn:diagrams.loki3.com/VaryingWidth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94DF29C-49E7-4722-9CFC-2EF79DDE0C34}" type="doc">
      <dgm:prSet loTypeId="urn:microsoft.com/office/officeart/2005/8/layout/vList2" loCatId="list" qsTypeId="urn:microsoft.com/office/officeart/2005/8/quickstyle/simple1" qsCatId="simple" csTypeId="urn:microsoft.com/office/officeart/2005/8/colors/accent1_2" csCatId="accent1" phldr="1"/>
      <dgm:spPr/>
    </dgm:pt>
    <dgm:pt modelId="{BC3189B3-E7D7-41EF-BB3A-C10C2A0164CC}">
      <dgm:prSet phldrT="[Text]" custT="1"/>
      <dgm:spPr/>
      <dgm:t>
        <a:bodyPr/>
        <a:lstStyle/>
        <a:p>
          <a:r>
            <a:rPr lang="en-IE" sz="2800" dirty="0">
              <a:effectLst/>
              <a:ea typeface="Calibri" panose="020F0502020204030204" pitchFamily="34" charset="0"/>
            </a:rPr>
            <a:t>Conclusion 1: We Want to Learn but Need Support</a:t>
          </a:r>
          <a:endParaRPr lang="en-IE" sz="2800" dirty="0"/>
        </a:p>
      </dgm:t>
    </dgm:pt>
    <dgm:pt modelId="{CA1999DD-510F-4565-A27F-290AE8AE9E9B}" type="parTrans" cxnId="{11A6B02A-F310-42E1-91B9-4EC7D305B2A6}">
      <dgm:prSet/>
      <dgm:spPr/>
      <dgm:t>
        <a:bodyPr/>
        <a:lstStyle/>
        <a:p>
          <a:endParaRPr lang="en-IE"/>
        </a:p>
      </dgm:t>
    </dgm:pt>
    <dgm:pt modelId="{402AE480-F106-4BBC-B571-8BDA838095F8}" type="sibTrans" cxnId="{11A6B02A-F310-42E1-91B9-4EC7D305B2A6}">
      <dgm:prSet/>
      <dgm:spPr/>
      <dgm:t>
        <a:bodyPr/>
        <a:lstStyle/>
        <a:p>
          <a:endParaRPr lang="en-IE"/>
        </a:p>
      </dgm:t>
    </dgm:pt>
    <dgm:pt modelId="{398871EB-A44A-49A8-8D32-8DC113756D14}">
      <dgm:prSet custT="1"/>
      <dgm:spPr/>
      <dgm:t>
        <a:bodyPr/>
        <a:lstStyle/>
        <a:p>
          <a:r>
            <a:rPr lang="en-IE" sz="2800" dirty="0">
              <a:effectLst/>
              <a:ea typeface="Times New Roman" panose="02020603050405020304" pitchFamily="18" charset="0"/>
            </a:rPr>
            <a:t>Conclusion 2: None of Us is as Smart as All of Us</a:t>
          </a:r>
        </a:p>
      </dgm:t>
    </dgm:pt>
    <dgm:pt modelId="{2E78E7A8-DC54-4D1F-93C3-69373AB73FB3}" type="parTrans" cxnId="{0C72EEFE-0EDB-4187-8F3B-5B27DBC7E7AE}">
      <dgm:prSet/>
      <dgm:spPr/>
      <dgm:t>
        <a:bodyPr/>
        <a:lstStyle/>
        <a:p>
          <a:endParaRPr lang="en-IE"/>
        </a:p>
      </dgm:t>
    </dgm:pt>
    <dgm:pt modelId="{6950B3C0-5BF0-4556-8158-4DD6469EBA5E}" type="sibTrans" cxnId="{0C72EEFE-0EDB-4187-8F3B-5B27DBC7E7AE}">
      <dgm:prSet/>
      <dgm:spPr/>
      <dgm:t>
        <a:bodyPr/>
        <a:lstStyle/>
        <a:p>
          <a:endParaRPr lang="en-IE"/>
        </a:p>
      </dgm:t>
    </dgm:pt>
    <dgm:pt modelId="{2D38BFFE-73AA-4159-B67E-6CE9265E6B18}">
      <dgm:prSet custT="1"/>
      <dgm:spPr/>
      <dgm:t>
        <a:bodyPr/>
        <a:lstStyle/>
        <a:p>
          <a:r>
            <a:rPr lang="en-IE" sz="2800" dirty="0">
              <a:effectLst/>
              <a:ea typeface="Times New Roman" panose="02020603050405020304" pitchFamily="18" charset="0"/>
            </a:rPr>
            <a:t>Conclusion 3: The Complexity of Professional Development</a:t>
          </a:r>
        </a:p>
      </dgm:t>
    </dgm:pt>
    <dgm:pt modelId="{BE53B1FC-25C7-436E-BFC8-DCCB76A40F03}" type="parTrans" cxnId="{10ED3B6E-3221-4FEA-895A-64F5C86F5E39}">
      <dgm:prSet/>
      <dgm:spPr/>
      <dgm:t>
        <a:bodyPr/>
        <a:lstStyle/>
        <a:p>
          <a:endParaRPr lang="en-IE"/>
        </a:p>
      </dgm:t>
    </dgm:pt>
    <dgm:pt modelId="{249B469F-7D24-4EDD-8C88-158977DD7800}" type="sibTrans" cxnId="{10ED3B6E-3221-4FEA-895A-64F5C86F5E39}">
      <dgm:prSet/>
      <dgm:spPr/>
      <dgm:t>
        <a:bodyPr/>
        <a:lstStyle/>
        <a:p>
          <a:endParaRPr lang="en-IE"/>
        </a:p>
      </dgm:t>
    </dgm:pt>
    <dgm:pt modelId="{E3CE2EE8-BE5D-40FD-8B8E-D93AC1810D17}" type="pres">
      <dgm:prSet presAssocID="{A94DF29C-49E7-4722-9CFC-2EF79DDE0C34}" presName="linear" presStyleCnt="0">
        <dgm:presLayoutVars>
          <dgm:animLvl val="lvl"/>
          <dgm:resizeHandles val="exact"/>
        </dgm:presLayoutVars>
      </dgm:prSet>
      <dgm:spPr/>
    </dgm:pt>
    <dgm:pt modelId="{4F6C24F1-1F59-4530-B627-00257F161710}" type="pres">
      <dgm:prSet presAssocID="{BC3189B3-E7D7-41EF-BB3A-C10C2A0164CC}" presName="parentText" presStyleLbl="node1" presStyleIdx="0" presStyleCnt="3" custScaleX="72506">
        <dgm:presLayoutVars>
          <dgm:chMax val="0"/>
          <dgm:bulletEnabled val="1"/>
        </dgm:presLayoutVars>
      </dgm:prSet>
      <dgm:spPr/>
    </dgm:pt>
    <dgm:pt modelId="{A9B0ACEF-939B-4195-A1B5-5847D07F4714}" type="pres">
      <dgm:prSet presAssocID="{402AE480-F106-4BBC-B571-8BDA838095F8}" presName="spacer" presStyleCnt="0"/>
      <dgm:spPr/>
    </dgm:pt>
    <dgm:pt modelId="{FB16354B-7573-4DAB-9873-F219523A6E5B}" type="pres">
      <dgm:prSet presAssocID="{398871EB-A44A-49A8-8D32-8DC113756D14}" presName="parentText" presStyleLbl="node1" presStyleIdx="1" presStyleCnt="3" custScaleX="72506" custLinFactY="9283" custLinFactNeighborX="-64" custLinFactNeighborY="100000">
        <dgm:presLayoutVars>
          <dgm:chMax val="0"/>
          <dgm:bulletEnabled val="1"/>
        </dgm:presLayoutVars>
      </dgm:prSet>
      <dgm:spPr/>
    </dgm:pt>
    <dgm:pt modelId="{C0CA5D13-09DB-45DF-AA8E-4E8D656556D4}" type="pres">
      <dgm:prSet presAssocID="{6950B3C0-5BF0-4556-8158-4DD6469EBA5E}" presName="spacer" presStyleCnt="0"/>
      <dgm:spPr/>
    </dgm:pt>
    <dgm:pt modelId="{B58C6564-DFCE-485D-B28A-17C9C7F6008D}" type="pres">
      <dgm:prSet presAssocID="{2D38BFFE-73AA-4159-B67E-6CE9265E6B18}" presName="parentText" presStyleLbl="node1" presStyleIdx="2" presStyleCnt="3" custScaleX="72506" custLinFactY="34203" custLinFactNeighborX="-127" custLinFactNeighborY="100000">
        <dgm:presLayoutVars>
          <dgm:chMax val="0"/>
          <dgm:bulletEnabled val="1"/>
        </dgm:presLayoutVars>
      </dgm:prSet>
      <dgm:spPr/>
    </dgm:pt>
  </dgm:ptLst>
  <dgm:cxnLst>
    <dgm:cxn modelId="{11A6B02A-F310-42E1-91B9-4EC7D305B2A6}" srcId="{A94DF29C-49E7-4722-9CFC-2EF79DDE0C34}" destId="{BC3189B3-E7D7-41EF-BB3A-C10C2A0164CC}" srcOrd="0" destOrd="0" parTransId="{CA1999DD-510F-4565-A27F-290AE8AE9E9B}" sibTransId="{402AE480-F106-4BBC-B571-8BDA838095F8}"/>
    <dgm:cxn modelId="{10ED3B6E-3221-4FEA-895A-64F5C86F5E39}" srcId="{A94DF29C-49E7-4722-9CFC-2EF79DDE0C34}" destId="{2D38BFFE-73AA-4159-B67E-6CE9265E6B18}" srcOrd="2" destOrd="0" parTransId="{BE53B1FC-25C7-436E-BFC8-DCCB76A40F03}" sibTransId="{249B469F-7D24-4EDD-8C88-158977DD7800}"/>
    <dgm:cxn modelId="{379A6DB2-F585-40EE-974E-507FB3A69467}" type="presOf" srcId="{BC3189B3-E7D7-41EF-BB3A-C10C2A0164CC}" destId="{4F6C24F1-1F59-4530-B627-00257F161710}" srcOrd="0" destOrd="0" presId="urn:microsoft.com/office/officeart/2005/8/layout/vList2"/>
    <dgm:cxn modelId="{C8CF21BC-8F4B-451F-8606-0519616D73A6}" type="presOf" srcId="{2D38BFFE-73AA-4159-B67E-6CE9265E6B18}" destId="{B58C6564-DFCE-485D-B28A-17C9C7F6008D}" srcOrd="0" destOrd="0" presId="urn:microsoft.com/office/officeart/2005/8/layout/vList2"/>
    <dgm:cxn modelId="{3E9647CC-4008-4BBB-A8AE-37079357645E}" type="presOf" srcId="{398871EB-A44A-49A8-8D32-8DC113756D14}" destId="{FB16354B-7573-4DAB-9873-F219523A6E5B}" srcOrd="0" destOrd="0" presId="urn:microsoft.com/office/officeart/2005/8/layout/vList2"/>
    <dgm:cxn modelId="{89CFFEF0-A96C-4285-B5AE-E7CC263A49E3}" type="presOf" srcId="{A94DF29C-49E7-4722-9CFC-2EF79DDE0C34}" destId="{E3CE2EE8-BE5D-40FD-8B8E-D93AC1810D17}" srcOrd="0" destOrd="0" presId="urn:microsoft.com/office/officeart/2005/8/layout/vList2"/>
    <dgm:cxn modelId="{0C72EEFE-0EDB-4187-8F3B-5B27DBC7E7AE}" srcId="{A94DF29C-49E7-4722-9CFC-2EF79DDE0C34}" destId="{398871EB-A44A-49A8-8D32-8DC113756D14}" srcOrd="1" destOrd="0" parTransId="{2E78E7A8-DC54-4D1F-93C3-69373AB73FB3}" sibTransId="{6950B3C0-5BF0-4556-8158-4DD6469EBA5E}"/>
    <dgm:cxn modelId="{7F2AEB61-0D11-4B51-91BD-059626C7777F}" type="presParOf" srcId="{E3CE2EE8-BE5D-40FD-8B8E-D93AC1810D17}" destId="{4F6C24F1-1F59-4530-B627-00257F161710}" srcOrd="0" destOrd="0" presId="urn:microsoft.com/office/officeart/2005/8/layout/vList2"/>
    <dgm:cxn modelId="{D343906F-B267-4307-B940-A419485BE1FF}" type="presParOf" srcId="{E3CE2EE8-BE5D-40FD-8B8E-D93AC1810D17}" destId="{A9B0ACEF-939B-4195-A1B5-5847D07F4714}" srcOrd="1" destOrd="0" presId="urn:microsoft.com/office/officeart/2005/8/layout/vList2"/>
    <dgm:cxn modelId="{8CFDF6EE-F584-4081-86F3-CAFBB106BF88}" type="presParOf" srcId="{E3CE2EE8-BE5D-40FD-8B8E-D93AC1810D17}" destId="{FB16354B-7573-4DAB-9873-F219523A6E5B}" srcOrd="2" destOrd="0" presId="urn:microsoft.com/office/officeart/2005/8/layout/vList2"/>
    <dgm:cxn modelId="{B597D360-6C33-4150-A0E6-D6777B1FD198}" type="presParOf" srcId="{E3CE2EE8-BE5D-40FD-8B8E-D93AC1810D17}" destId="{C0CA5D13-09DB-45DF-AA8E-4E8D656556D4}" srcOrd="3" destOrd="0" presId="urn:microsoft.com/office/officeart/2005/8/layout/vList2"/>
    <dgm:cxn modelId="{1698A43E-CF44-42E4-B21E-CEA5503EE247}" type="presParOf" srcId="{E3CE2EE8-BE5D-40FD-8B8E-D93AC1810D17}" destId="{B58C6564-DFCE-485D-B28A-17C9C7F6008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CDAF07-25B1-44FE-856E-3148388347A9}">
      <dsp:nvSpPr>
        <dsp:cNvPr id="0" name=""/>
        <dsp:cNvSpPr/>
      </dsp:nvSpPr>
      <dsp:spPr>
        <a:xfrm>
          <a:off x="-5928094" y="-907755"/>
          <a:ext cx="7061765" cy="7061765"/>
        </a:xfrm>
        <a:prstGeom prst="blockArc">
          <a:avLst>
            <a:gd name="adj1" fmla="val 18900000"/>
            <a:gd name="adj2" fmla="val 2700000"/>
            <a:gd name="adj3" fmla="val 306"/>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14FEEC-8445-43EE-88CC-C6184334C342}">
      <dsp:nvSpPr>
        <dsp:cNvPr id="0" name=""/>
        <dsp:cNvSpPr/>
      </dsp:nvSpPr>
      <dsp:spPr>
        <a:xfrm>
          <a:off x="368024" y="238494"/>
          <a:ext cx="10077537" cy="47677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8444" tIns="60960" rIns="60960" bIns="60960" numCol="1" spcCol="1270" anchor="ctr" anchorCtr="0">
          <a:noAutofit/>
        </a:bodyPr>
        <a:lstStyle/>
        <a:p>
          <a:pPr marL="0" lvl="0" indent="0" algn="l" defTabSz="1066800">
            <a:lnSpc>
              <a:spcPct val="90000"/>
            </a:lnSpc>
            <a:spcBef>
              <a:spcPct val="0"/>
            </a:spcBef>
            <a:spcAft>
              <a:spcPct val="35000"/>
            </a:spcAft>
            <a:buNone/>
          </a:pPr>
          <a:r>
            <a:rPr lang="en-GB" sz="2400" kern="1200" dirty="0"/>
            <a:t>Introduction	</a:t>
          </a:r>
          <a:endParaRPr lang="en-IE" sz="2400" kern="1200" dirty="0"/>
        </a:p>
      </dsp:txBody>
      <dsp:txXfrm>
        <a:off x="368024" y="238494"/>
        <a:ext cx="10077537" cy="476779"/>
      </dsp:txXfrm>
    </dsp:sp>
    <dsp:sp modelId="{65452B89-9C15-4645-BFEB-3DE8DCFC2ECC}">
      <dsp:nvSpPr>
        <dsp:cNvPr id="0" name=""/>
        <dsp:cNvSpPr/>
      </dsp:nvSpPr>
      <dsp:spPr>
        <a:xfrm>
          <a:off x="70037" y="178897"/>
          <a:ext cx="595974" cy="595974"/>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16A1104-A544-42AA-B0FD-9EEC80DC4FAF}">
      <dsp:nvSpPr>
        <dsp:cNvPr id="0" name=""/>
        <dsp:cNvSpPr/>
      </dsp:nvSpPr>
      <dsp:spPr>
        <a:xfrm>
          <a:off x="799791" y="954083"/>
          <a:ext cx="9645771" cy="47677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8444" tIns="60960" rIns="60960" bIns="60960" numCol="1" spcCol="1270" anchor="ctr" anchorCtr="0">
          <a:noAutofit/>
        </a:bodyPr>
        <a:lstStyle/>
        <a:p>
          <a:pPr marL="0" lvl="0" indent="0" algn="l" defTabSz="1066800">
            <a:lnSpc>
              <a:spcPct val="90000"/>
            </a:lnSpc>
            <a:spcBef>
              <a:spcPct val="0"/>
            </a:spcBef>
            <a:spcAft>
              <a:spcPct val="35000"/>
            </a:spcAft>
            <a:buNone/>
          </a:pPr>
          <a:r>
            <a:rPr lang="en-GB" sz="2400" kern="1200" dirty="0"/>
            <a:t>Forms of Professional Development (PD) in Mathematics </a:t>
          </a:r>
          <a:endParaRPr lang="en-IE" sz="2400" kern="1200" dirty="0"/>
        </a:p>
      </dsp:txBody>
      <dsp:txXfrm>
        <a:off x="799791" y="954083"/>
        <a:ext cx="9645771" cy="476779"/>
      </dsp:txXfrm>
    </dsp:sp>
    <dsp:sp modelId="{C6F92199-2B2A-429B-A467-8AEF804DF3E6}">
      <dsp:nvSpPr>
        <dsp:cNvPr id="0" name=""/>
        <dsp:cNvSpPr/>
      </dsp:nvSpPr>
      <dsp:spPr>
        <a:xfrm>
          <a:off x="501804" y="894486"/>
          <a:ext cx="595974" cy="595974"/>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12E8CF-1D62-4EAA-A699-479F4399AE00}">
      <dsp:nvSpPr>
        <dsp:cNvPr id="0" name=""/>
        <dsp:cNvSpPr/>
      </dsp:nvSpPr>
      <dsp:spPr>
        <a:xfrm>
          <a:off x="1036397" y="1669148"/>
          <a:ext cx="9409165" cy="47677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8444" tIns="60960" rIns="60960" bIns="60960" numCol="1" spcCol="1270" anchor="ctr" anchorCtr="0">
          <a:noAutofit/>
        </a:bodyPr>
        <a:lstStyle/>
        <a:p>
          <a:pPr marL="0" lvl="0" indent="0" algn="l" defTabSz="1066800">
            <a:lnSpc>
              <a:spcPct val="90000"/>
            </a:lnSpc>
            <a:spcBef>
              <a:spcPct val="0"/>
            </a:spcBef>
            <a:spcAft>
              <a:spcPct val="35000"/>
            </a:spcAft>
            <a:buNone/>
          </a:pPr>
          <a:r>
            <a:rPr lang="en-GB" sz="2400" kern="1200" dirty="0"/>
            <a:t>Case Study: Applied Mathematics PD Programme</a:t>
          </a:r>
        </a:p>
      </dsp:txBody>
      <dsp:txXfrm>
        <a:off x="1036397" y="1669148"/>
        <a:ext cx="9409165" cy="476779"/>
      </dsp:txXfrm>
    </dsp:sp>
    <dsp:sp modelId="{DCDEA55C-7513-43F3-853F-DB2B5CD27D3F}">
      <dsp:nvSpPr>
        <dsp:cNvPr id="0" name=""/>
        <dsp:cNvSpPr/>
      </dsp:nvSpPr>
      <dsp:spPr>
        <a:xfrm>
          <a:off x="738410" y="1609550"/>
          <a:ext cx="595974" cy="595974"/>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730B3B6-EBD4-46C9-B82A-80FF99C03BFE}">
      <dsp:nvSpPr>
        <dsp:cNvPr id="0" name=""/>
        <dsp:cNvSpPr/>
      </dsp:nvSpPr>
      <dsp:spPr>
        <a:xfrm>
          <a:off x="1111943" y="2384737"/>
          <a:ext cx="9333618" cy="47677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8444" tIns="60960" rIns="60960" bIns="60960" numCol="1" spcCol="1270" anchor="ctr" anchorCtr="0">
          <a:noAutofit/>
        </a:bodyPr>
        <a:lstStyle/>
        <a:p>
          <a:pPr marL="0" lvl="0" indent="0" algn="l" defTabSz="1066800">
            <a:lnSpc>
              <a:spcPct val="90000"/>
            </a:lnSpc>
            <a:spcBef>
              <a:spcPct val="0"/>
            </a:spcBef>
            <a:spcAft>
              <a:spcPct val="35000"/>
            </a:spcAft>
            <a:buNone/>
          </a:pPr>
          <a:r>
            <a:rPr lang="en-GB" sz="2400" kern="1200" dirty="0"/>
            <a:t>Research Study Methodology</a:t>
          </a:r>
        </a:p>
      </dsp:txBody>
      <dsp:txXfrm>
        <a:off x="1111943" y="2384737"/>
        <a:ext cx="9333618" cy="476779"/>
      </dsp:txXfrm>
    </dsp:sp>
    <dsp:sp modelId="{5C9B7E60-D6E8-481C-A161-F7CC9F557158}">
      <dsp:nvSpPr>
        <dsp:cNvPr id="0" name=""/>
        <dsp:cNvSpPr/>
      </dsp:nvSpPr>
      <dsp:spPr>
        <a:xfrm>
          <a:off x="813956" y="2325139"/>
          <a:ext cx="595974" cy="595974"/>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7CC38CF-A1E6-4917-8886-EB1ADFD65CD8}">
      <dsp:nvSpPr>
        <dsp:cNvPr id="0" name=""/>
        <dsp:cNvSpPr/>
      </dsp:nvSpPr>
      <dsp:spPr>
        <a:xfrm>
          <a:off x="1036397" y="3100326"/>
          <a:ext cx="9409165" cy="47677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8444" tIns="60960" rIns="60960" bIns="60960" numCol="1" spcCol="1270" anchor="ctr" anchorCtr="0">
          <a:noAutofit/>
        </a:bodyPr>
        <a:lstStyle/>
        <a:p>
          <a:pPr marL="0" lvl="0" indent="0" algn="l" defTabSz="1066800">
            <a:lnSpc>
              <a:spcPct val="90000"/>
            </a:lnSpc>
            <a:spcBef>
              <a:spcPct val="0"/>
            </a:spcBef>
            <a:spcAft>
              <a:spcPct val="35000"/>
            </a:spcAft>
            <a:buNone/>
          </a:pPr>
          <a:r>
            <a:rPr lang="en-GB" sz="2400" kern="1200" dirty="0"/>
            <a:t>Findings</a:t>
          </a:r>
        </a:p>
      </dsp:txBody>
      <dsp:txXfrm>
        <a:off x="1036397" y="3100326"/>
        <a:ext cx="9409165" cy="476779"/>
      </dsp:txXfrm>
    </dsp:sp>
    <dsp:sp modelId="{89A7F2F1-8599-4DD4-B625-703FD4A45A50}">
      <dsp:nvSpPr>
        <dsp:cNvPr id="0" name=""/>
        <dsp:cNvSpPr/>
      </dsp:nvSpPr>
      <dsp:spPr>
        <a:xfrm>
          <a:off x="738410" y="3040728"/>
          <a:ext cx="595974" cy="595974"/>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D1D93E-FD4B-414A-9ED8-DD53D3894E84}">
      <dsp:nvSpPr>
        <dsp:cNvPr id="0" name=""/>
        <dsp:cNvSpPr/>
      </dsp:nvSpPr>
      <dsp:spPr>
        <a:xfrm>
          <a:off x="799791" y="3815390"/>
          <a:ext cx="9645771" cy="47677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8444" tIns="60960" rIns="60960" bIns="60960" numCol="1" spcCol="1270" anchor="ctr" anchorCtr="0">
          <a:noAutofit/>
        </a:bodyPr>
        <a:lstStyle/>
        <a:p>
          <a:pPr marL="0" lvl="0" indent="0" algn="l" defTabSz="1066800">
            <a:lnSpc>
              <a:spcPct val="90000"/>
            </a:lnSpc>
            <a:spcBef>
              <a:spcPct val="0"/>
            </a:spcBef>
            <a:spcAft>
              <a:spcPct val="35000"/>
            </a:spcAft>
            <a:buNone/>
          </a:pPr>
          <a:r>
            <a:rPr lang="en-GB" sz="2400" kern="1200" dirty="0"/>
            <a:t>Discussion</a:t>
          </a:r>
        </a:p>
      </dsp:txBody>
      <dsp:txXfrm>
        <a:off x="799791" y="3815390"/>
        <a:ext cx="9645771" cy="476779"/>
      </dsp:txXfrm>
    </dsp:sp>
    <dsp:sp modelId="{819D16FB-B293-432D-85C6-FBE4C515553B}">
      <dsp:nvSpPr>
        <dsp:cNvPr id="0" name=""/>
        <dsp:cNvSpPr/>
      </dsp:nvSpPr>
      <dsp:spPr>
        <a:xfrm>
          <a:off x="501804" y="3755793"/>
          <a:ext cx="595974" cy="595974"/>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9DAEA2-E910-48FF-8D4F-0AD3E94BA0FE}">
      <dsp:nvSpPr>
        <dsp:cNvPr id="0" name=""/>
        <dsp:cNvSpPr/>
      </dsp:nvSpPr>
      <dsp:spPr>
        <a:xfrm>
          <a:off x="368024" y="4530979"/>
          <a:ext cx="10077537" cy="47677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8444" tIns="60960" rIns="60960" bIns="60960" numCol="1" spcCol="1270" anchor="ctr" anchorCtr="0">
          <a:noAutofit/>
        </a:bodyPr>
        <a:lstStyle/>
        <a:p>
          <a:pPr marL="0" lvl="0" indent="0" algn="l" defTabSz="1066800">
            <a:lnSpc>
              <a:spcPct val="90000"/>
            </a:lnSpc>
            <a:spcBef>
              <a:spcPct val="0"/>
            </a:spcBef>
            <a:spcAft>
              <a:spcPct val="35000"/>
            </a:spcAft>
            <a:buNone/>
          </a:pPr>
          <a:r>
            <a:rPr lang="en-GB" sz="2400" kern="1200" dirty="0"/>
            <a:t>Conclusion</a:t>
          </a:r>
        </a:p>
      </dsp:txBody>
      <dsp:txXfrm>
        <a:off x="368024" y="4530979"/>
        <a:ext cx="10077537" cy="476779"/>
      </dsp:txXfrm>
    </dsp:sp>
    <dsp:sp modelId="{88CF8B7C-6311-46CC-BB39-D9D367295C5B}">
      <dsp:nvSpPr>
        <dsp:cNvPr id="0" name=""/>
        <dsp:cNvSpPr/>
      </dsp:nvSpPr>
      <dsp:spPr>
        <a:xfrm>
          <a:off x="70037" y="4471382"/>
          <a:ext cx="595974" cy="595974"/>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DCBC2D-4033-4448-854B-3EB5F0AB18B5}">
      <dsp:nvSpPr>
        <dsp:cNvPr id="0" name=""/>
        <dsp:cNvSpPr/>
      </dsp:nvSpPr>
      <dsp:spPr>
        <a:xfrm>
          <a:off x="1110" y="10178"/>
          <a:ext cx="4330518" cy="259831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PD has been part of Irish Education for many years but </a:t>
          </a:r>
          <a:r>
            <a:rPr lang="en-IE" sz="2400" kern="1200" dirty="0">
              <a:effectLst/>
              <a:ea typeface="Calibri" panose="020F0502020204030204" pitchFamily="34" charset="0"/>
            </a:rPr>
            <a:t>Harford (2010) described teachers’ experience of it as fragmented (reactive rather than proactive).</a:t>
          </a:r>
          <a:endParaRPr lang="en-IE" sz="2400" kern="1200" dirty="0"/>
        </a:p>
      </dsp:txBody>
      <dsp:txXfrm>
        <a:off x="1110" y="10178"/>
        <a:ext cx="4330518" cy="2598311"/>
      </dsp:txXfrm>
    </dsp:sp>
    <dsp:sp modelId="{DCD1F34B-8D50-4CBC-ADE1-FC631F564D9D}">
      <dsp:nvSpPr>
        <dsp:cNvPr id="0" name=""/>
        <dsp:cNvSpPr/>
      </dsp:nvSpPr>
      <dsp:spPr>
        <a:xfrm>
          <a:off x="4764680" y="10178"/>
          <a:ext cx="4330518" cy="259831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E" sz="2400" kern="1200" dirty="0">
              <a:ea typeface="Calibri" panose="020F0502020204030204" pitchFamily="34" charset="0"/>
            </a:rPr>
            <a:t>Significant PD in Mathematics since 2010 with </a:t>
          </a:r>
          <a:r>
            <a:rPr lang="en-IE" sz="2400" kern="1200" dirty="0">
              <a:effectLst/>
              <a:ea typeface="Calibri" panose="020F0502020204030204" pitchFamily="34" charset="0"/>
            </a:rPr>
            <a:t>an emphasis on transforming pedagogy to focus on problem solving and real-life context.</a:t>
          </a:r>
        </a:p>
      </dsp:txBody>
      <dsp:txXfrm>
        <a:off x="4764680" y="10178"/>
        <a:ext cx="4330518" cy="2598311"/>
      </dsp:txXfrm>
    </dsp:sp>
    <dsp:sp modelId="{35FA5D67-1AF0-49DF-8CB3-3F5F8DCE37C6}">
      <dsp:nvSpPr>
        <dsp:cNvPr id="0" name=""/>
        <dsp:cNvSpPr/>
      </dsp:nvSpPr>
      <dsp:spPr>
        <a:xfrm>
          <a:off x="2382895" y="2836976"/>
          <a:ext cx="4330518" cy="259831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E" sz="2400" kern="1200" dirty="0">
              <a:effectLst/>
              <a:ea typeface="Calibri" panose="020F0502020204030204" pitchFamily="34" charset="0"/>
            </a:rPr>
            <a:t>Lack of research regarding the optimum design in an Irish context or reviews of national PD programmes for specification reform from a teacher’s perspective. </a:t>
          </a:r>
        </a:p>
      </dsp:txBody>
      <dsp:txXfrm>
        <a:off x="2382895" y="2836976"/>
        <a:ext cx="4330518" cy="25983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D55CCF-387C-43EE-B5C9-EE0CF267E675}">
      <dsp:nvSpPr>
        <dsp:cNvPr id="0" name=""/>
        <dsp:cNvSpPr/>
      </dsp:nvSpPr>
      <dsp:spPr>
        <a:xfrm>
          <a:off x="733999" y="2711"/>
          <a:ext cx="6660000" cy="130439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63500" rIns="63500" bIns="63500" numCol="1" spcCol="1270" anchor="ctr" anchorCtr="0">
          <a:noAutofit/>
        </a:bodyPr>
        <a:lstStyle/>
        <a:p>
          <a:pPr marL="0" lvl="0" indent="0" algn="ctr" defTabSz="1111250">
            <a:lnSpc>
              <a:spcPct val="90000"/>
            </a:lnSpc>
            <a:spcBef>
              <a:spcPct val="0"/>
            </a:spcBef>
            <a:spcAft>
              <a:spcPct val="35000"/>
            </a:spcAft>
            <a:buNone/>
          </a:pPr>
          <a:r>
            <a:rPr lang="en-GB" sz="2500" kern="1200" dirty="0"/>
            <a:t>Finland: PD viewed as a continuum throughout a teacher’s career and mainly consists of teacher led research-based projects.</a:t>
          </a:r>
          <a:endParaRPr lang="en-IE" sz="2500" kern="1200" dirty="0"/>
        </a:p>
      </dsp:txBody>
      <dsp:txXfrm>
        <a:off x="733999" y="2711"/>
        <a:ext cx="6660000" cy="1304395"/>
      </dsp:txXfrm>
    </dsp:sp>
    <dsp:sp modelId="{77520C69-1F4C-483A-A4EA-F9225C5D1F44}">
      <dsp:nvSpPr>
        <dsp:cNvPr id="0" name=""/>
        <dsp:cNvSpPr/>
      </dsp:nvSpPr>
      <dsp:spPr>
        <a:xfrm>
          <a:off x="103999" y="1372327"/>
          <a:ext cx="7920000" cy="130439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63500" rIns="63500" bIns="63500" numCol="1" spcCol="1270" anchor="ctr" anchorCtr="0">
          <a:noAutofit/>
        </a:bodyPr>
        <a:lstStyle/>
        <a:p>
          <a:pPr marL="0" lvl="0" indent="0" algn="ctr" defTabSz="1111250">
            <a:lnSpc>
              <a:spcPct val="90000"/>
            </a:lnSpc>
            <a:spcBef>
              <a:spcPct val="0"/>
            </a:spcBef>
            <a:spcAft>
              <a:spcPct val="35000"/>
            </a:spcAft>
            <a:buNone/>
          </a:pPr>
          <a:r>
            <a:rPr lang="en-IE" sz="2500" kern="1200"/>
            <a:t>USA: </a:t>
          </a:r>
          <a:r>
            <a:rPr lang="en-IE" sz="2500" kern="1200">
              <a:effectLst/>
              <a:ea typeface="Calibri" panose="020F0502020204030204" pitchFamily="34" charset="0"/>
            </a:rPr>
            <a:t>three major trends in the transition away from short workshops, connecting professional development to evaluations and the increased use of video technology.</a:t>
          </a:r>
          <a:endParaRPr lang="en-IE" sz="2500" kern="1200" dirty="0">
            <a:effectLst/>
            <a:ea typeface="Calibri" panose="020F0502020204030204" pitchFamily="34" charset="0"/>
          </a:endParaRPr>
        </a:p>
      </dsp:txBody>
      <dsp:txXfrm>
        <a:off x="103999" y="1372327"/>
        <a:ext cx="7920000" cy="1304395"/>
      </dsp:txXfrm>
    </dsp:sp>
    <dsp:sp modelId="{526BC13B-2A17-45A4-A3E3-D7B4EF0C11C0}">
      <dsp:nvSpPr>
        <dsp:cNvPr id="0" name=""/>
        <dsp:cNvSpPr/>
      </dsp:nvSpPr>
      <dsp:spPr>
        <a:xfrm>
          <a:off x="1318999" y="2741943"/>
          <a:ext cx="5490000" cy="130439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63500" rIns="63500" bIns="63500" numCol="1" spcCol="1270" anchor="ctr" anchorCtr="0">
          <a:noAutofit/>
        </a:bodyPr>
        <a:lstStyle/>
        <a:p>
          <a:pPr marL="0" lvl="0" indent="0" algn="ctr" defTabSz="1111250">
            <a:lnSpc>
              <a:spcPct val="90000"/>
            </a:lnSpc>
            <a:spcBef>
              <a:spcPct val="0"/>
            </a:spcBef>
            <a:spcAft>
              <a:spcPct val="35000"/>
            </a:spcAft>
            <a:buNone/>
          </a:pPr>
          <a:r>
            <a:rPr lang="en-IE" sz="2500" kern="1200" dirty="0">
              <a:ea typeface="Calibri" panose="020F0502020204030204" pitchFamily="34" charset="0"/>
            </a:rPr>
            <a:t>China and Israel: Mathematics teachers and researchers collaborating to analyse and improve pedagogy.</a:t>
          </a:r>
        </a:p>
      </dsp:txBody>
      <dsp:txXfrm>
        <a:off x="1318999" y="2741943"/>
        <a:ext cx="5490000" cy="1304395"/>
      </dsp:txXfrm>
    </dsp:sp>
    <dsp:sp modelId="{E9F56491-BA03-4FAC-8F02-F03C404E7504}">
      <dsp:nvSpPr>
        <dsp:cNvPr id="0" name=""/>
        <dsp:cNvSpPr/>
      </dsp:nvSpPr>
      <dsp:spPr>
        <a:xfrm>
          <a:off x="733999" y="4111559"/>
          <a:ext cx="6660000" cy="130439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63500" rIns="63500" bIns="63500" numCol="1" spcCol="1270" anchor="ctr" anchorCtr="0">
          <a:noAutofit/>
        </a:bodyPr>
        <a:lstStyle/>
        <a:p>
          <a:pPr marL="0" lvl="0" indent="0" algn="ctr" defTabSz="1111250">
            <a:lnSpc>
              <a:spcPct val="90000"/>
            </a:lnSpc>
            <a:spcBef>
              <a:spcPct val="0"/>
            </a:spcBef>
            <a:spcAft>
              <a:spcPct val="35000"/>
            </a:spcAft>
            <a:buNone/>
          </a:pPr>
          <a:r>
            <a:rPr lang="en-IE" sz="2500" kern="1200">
              <a:ea typeface="Calibri" panose="020F0502020204030204" pitchFamily="34" charset="0"/>
            </a:rPr>
            <a:t>However, replicating policies without understanding cultural variations rarely leads to improvements </a:t>
          </a:r>
          <a:r>
            <a:rPr lang="en-IE" sz="2500" kern="1200">
              <a:effectLst/>
              <a:ea typeface="Calibri" panose="020F0502020204030204" pitchFamily="34" charset="0"/>
            </a:rPr>
            <a:t>(Burdett and O’Donnell, 2016).</a:t>
          </a:r>
          <a:endParaRPr lang="en-IE" sz="2500" kern="1200" dirty="0">
            <a:ea typeface="Calibri" panose="020F0502020204030204" pitchFamily="34" charset="0"/>
          </a:endParaRPr>
        </a:p>
      </dsp:txBody>
      <dsp:txXfrm>
        <a:off x="733999" y="4111559"/>
        <a:ext cx="6660000" cy="13043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37E26-2FB4-470F-8B2B-7D4E3F4E112D}">
      <dsp:nvSpPr>
        <dsp:cNvPr id="0" name=""/>
        <dsp:cNvSpPr/>
      </dsp:nvSpPr>
      <dsp:spPr>
        <a:xfrm>
          <a:off x="1472008" y="1316471"/>
          <a:ext cx="1609020" cy="1609020"/>
        </a:xfrm>
        <a:prstGeom prst="gear9">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IE" sz="2600" kern="1200" dirty="0">
            <a:latin typeface="Times New Roman" panose="02020603050405020304" pitchFamily="18" charset="0"/>
            <a:cs typeface="Times New Roman" panose="02020603050405020304" pitchFamily="18" charset="0"/>
          </a:endParaRPr>
        </a:p>
      </dsp:txBody>
      <dsp:txXfrm>
        <a:off x="1795493" y="1693376"/>
        <a:ext cx="962050" cy="827070"/>
      </dsp:txXfrm>
    </dsp:sp>
    <dsp:sp modelId="{3F5CCA08-C29B-4501-BA14-4513DAB54A84}">
      <dsp:nvSpPr>
        <dsp:cNvPr id="0" name=""/>
        <dsp:cNvSpPr/>
      </dsp:nvSpPr>
      <dsp:spPr>
        <a:xfrm>
          <a:off x="231219" y="1293740"/>
          <a:ext cx="1407852" cy="1355286"/>
        </a:xfrm>
        <a:prstGeom prst="gear6">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IE" sz="2200" kern="1200" dirty="0">
            <a:latin typeface="Times New Roman" panose="02020603050405020304" pitchFamily="18" charset="0"/>
            <a:cs typeface="Times New Roman" panose="02020603050405020304" pitchFamily="18" charset="0"/>
          </a:endParaRPr>
        </a:p>
      </dsp:txBody>
      <dsp:txXfrm>
        <a:off x="580057" y="1636999"/>
        <a:ext cx="710176" cy="668768"/>
      </dsp:txXfrm>
    </dsp:sp>
    <dsp:sp modelId="{01D33951-BB25-4536-A9B2-41CF6A00FA3F}">
      <dsp:nvSpPr>
        <dsp:cNvPr id="0" name=""/>
        <dsp:cNvSpPr/>
      </dsp:nvSpPr>
      <dsp:spPr>
        <a:xfrm rot="20700000">
          <a:off x="1285196" y="342186"/>
          <a:ext cx="1146554" cy="1146554"/>
        </a:xfrm>
        <a:prstGeom prst="gear6">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IE" sz="2400" kern="1200" dirty="0">
            <a:latin typeface="Times New Roman" panose="02020603050405020304" pitchFamily="18" charset="0"/>
            <a:cs typeface="Times New Roman" panose="02020603050405020304" pitchFamily="18" charset="0"/>
          </a:endParaRPr>
        </a:p>
      </dsp:txBody>
      <dsp:txXfrm rot="-20700000">
        <a:off x="1536669" y="593659"/>
        <a:ext cx="643608" cy="643608"/>
      </dsp:txXfrm>
    </dsp:sp>
    <dsp:sp modelId="{24A42D2C-66C3-492C-B5BA-A7ECDE926129}">
      <dsp:nvSpPr>
        <dsp:cNvPr id="0" name=""/>
        <dsp:cNvSpPr/>
      </dsp:nvSpPr>
      <dsp:spPr>
        <a:xfrm rot="1611607">
          <a:off x="1334889" y="1081197"/>
          <a:ext cx="2059546" cy="2059546"/>
        </a:xfrm>
        <a:prstGeom prst="circularArrow">
          <a:avLst>
            <a:gd name="adj1" fmla="val 4687"/>
            <a:gd name="adj2" fmla="val 299029"/>
            <a:gd name="adj3" fmla="val 2475566"/>
            <a:gd name="adj4" fmla="val 15951683"/>
            <a:gd name="adj5" fmla="val 5469"/>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7A7B1CC-B666-49A1-80A0-6932DA9233EC}">
      <dsp:nvSpPr>
        <dsp:cNvPr id="0" name=""/>
        <dsp:cNvSpPr/>
      </dsp:nvSpPr>
      <dsp:spPr>
        <a:xfrm rot="21022502">
          <a:off x="1081265" y="196655"/>
          <a:ext cx="1496389" cy="1496389"/>
        </a:xfrm>
        <a:prstGeom prst="leftCircularArrow">
          <a:avLst>
            <a:gd name="adj1" fmla="val 6452"/>
            <a:gd name="adj2" fmla="val 429999"/>
            <a:gd name="adj3" fmla="val 10489124"/>
            <a:gd name="adj4" fmla="val 14837806"/>
            <a:gd name="adj5" fmla="val 7527"/>
          </a:avLst>
        </a:prstGeom>
        <a:solidFill>
          <a:schemeClr val="accent4"/>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465099F-60F5-4BBF-8AD1-C17B0D5085F2}">
      <dsp:nvSpPr>
        <dsp:cNvPr id="0" name=""/>
        <dsp:cNvSpPr/>
      </dsp:nvSpPr>
      <dsp:spPr>
        <a:xfrm rot="696835">
          <a:off x="-32987" y="1174746"/>
          <a:ext cx="1613408" cy="1613408"/>
        </a:xfrm>
        <a:prstGeom prst="circularArrow">
          <a:avLst>
            <a:gd name="adj1" fmla="val 5984"/>
            <a:gd name="adj2" fmla="val 394124"/>
            <a:gd name="adj3" fmla="val 13313824"/>
            <a:gd name="adj4" fmla="val 10508221"/>
            <a:gd name="adj5" fmla="val 6981"/>
          </a:avLst>
        </a:prstGeom>
        <a:solidFill>
          <a:schemeClr val="bg2">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C3E3B2-7D71-4865-84E4-AE1B298EA156}">
      <dsp:nvSpPr>
        <dsp:cNvPr id="0" name=""/>
        <dsp:cNvSpPr/>
      </dsp:nvSpPr>
      <dsp:spPr>
        <a:xfrm>
          <a:off x="-7266299" y="-1110617"/>
          <a:ext cx="8646916" cy="8646916"/>
        </a:xfrm>
        <a:prstGeom prst="blockArc">
          <a:avLst>
            <a:gd name="adj1" fmla="val 18900000"/>
            <a:gd name="adj2" fmla="val 2700000"/>
            <a:gd name="adj3" fmla="val 25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04E50F9-C21F-48F7-A45F-29008494F0DB}">
      <dsp:nvSpPr>
        <dsp:cNvPr id="0" name=""/>
        <dsp:cNvSpPr/>
      </dsp:nvSpPr>
      <dsp:spPr>
        <a:xfrm>
          <a:off x="722289" y="494006"/>
          <a:ext cx="9469631" cy="98852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4643" tIns="60960" rIns="60960" bIns="60960" numCol="1" spcCol="1270" anchor="ctr" anchorCtr="0">
          <a:noAutofit/>
        </a:bodyPr>
        <a:lstStyle/>
        <a:p>
          <a:pPr marL="0" lvl="0" indent="0" algn="l" defTabSz="1066800">
            <a:lnSpc>
              <a:spcPct val="90000"/>
            </a:lnSpc>
            <a:spcBef>
              <a:spcPct val="0"/>
            </a:spcBef>
            <a:spcAft>
              <a:spcPct val="35000"/>
            </a:spcAft>
            <a:buNone/>
          </a:pPr>
          <a:r>
            <a:rPr lang="en-GB" sz="2400" kern="1200" dirty="0">
              <a:latin typeface="+mn-lt"/>
            </a:rPr>
            <a:t>An analysis of the national PD programme for the new Applied Mathematics specification.</a:t>
          </a:r>
          <a:endParaRPr lang="en-IE" sz="2400" kern="1200" dirty="0">
            <a:latin typeface="+mn-lt"/>
          </a:endParaRPr>
        </a:p>
      </dsp:txBody>
      <dsp:txXfrm>
        <a:off x="722289" y="494006"/>
        <a:ext cx="9469631" cy="988526"/>
      </dsp:txXfrm>
    </dsp:sp>
    <dsp:sp modelId="{3554786D-1801-4E92-BD64-8D764F9A2CFD}">
      <dsp:nvSpPr>
        <dsp:cNvPr id="0" name=""/>
        <dsp:cNvSpPr/>
      </dsp:nvSpPr>
      <dsp:spPr>
        <a:xfrm>
          <a:off x="104460" y="370440"/>
          <a:ext cx="1235658" cy="1235658"/>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368B12-073C-4D4F-8412-2C8DAD529B8A}">
      <dsp:nvSpPr>
        <dsp:cNvPr id="0" name=""/>
        <dsp:cNvSpPr/>
      </dsp:nvSpPr>
      <dsp:spPr>
        <a:xfrm>
          <a:off x="1289034" y="1828181"/>
          <a:ext cx="8902886" cy="128627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4643" tIns="60960" rIns="60960" bIns="60960" numCol="1" spcCol="1270" anchor="ctr" anchorCtr="0">
          <a:noAutofit/>
        </a:bodyPr>
        <a:lstStyle/>
        <a:p>
          <a:pPr marL="0" lvl="0" indent="0" algn="l" defTabSz="1066800">
            <a:lnSpc>
              <a:spcPct val="90000"/>
            </a:lnSpc>
            <a:spcBef>
              <a:spcPct val="0"/>
            </a:spcBef>
            <a:spcAft>
              <a:spcPct val="35000"/>
            </a:spcAft>
            <a:buNone/>
          </a:pPr>
          <a:r>
            <a:rPr lang="en-IE" sz="2400" kern="1200" dirty="0">
              <a:effectLst/>
              <a:latin typeface="+mn-lt"/>
              <a:ea typeface="Calibri" panose="020F0502020204030204" pitchFamily="34" charset="0"/>
            </a:rPr>
            <a:t>RQ1: How should professional development in mathematics education be designed and delivered to promote the transformation of pedagogy?</a:t>
          </a:r>
        </a:p>
      </dsp:txBody>
      <dsp:txXfrm>
        <a:off x="1289034" y="1828181"/>
        <a:ext cx="8902886" cy="1286271"/>
      </dsp:txXfrm>
    </dsp:sp>
    <dsp:sp modelId="{29DD35C2-4793-4A06-A82C-993EAEF63DDF}">
      <dsp:nvSpPr>
        <dsp:cNvPr id="0" name=""/>
        <dsp:cNvSpPr/>
      </dsp:nvSpPr>
      <dsp:spPr>
        <a:xfrm>
          <a:off x="671205" y="1853487"/>
          <a:ext cx="1235658" cy="1235658"/>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03F6FD-2828-4E9F-B97A-91592D8FB1ED}">
      <dsp:nvSpPr>
        <dsp:cNvPr id="0" name=""/>
        <dsp:cNvSpPr/>
      </dsp:nvSpPr>
      <dsp:spPr>
        <a:xfrm>
          <a:off x="1289034" y="3361609"/>
          <a:ext cx="8902886" cy="118551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4643" tIns="60960" rIns="60960" bIns="60960" numCol="1" spcCol="1270" anchor="ctr" anchorCtr="0">
          <a:noAutofit/>
        </a:bodyPr>
        <a:lstStyle/>
        <a:p>
          <a:pPr marL="0" lvl="0" indent="0" algn="l" defTabSz="1066800">
            <a:lnSpc>
              <a:spcPct val="90000"/>
            </a:lnSpc>
            <a:spcBef>
              <a:spcPct val="0"/>
            </a:spcBef>
            <a:spcAft>
              <a:spcPct val="35000"/>
            </a:spcAft>
            <a:buNone/>
          </a:pPr>
          <a:r>
            <a:rPr lang="en-IE" sz="2400" kern="1200" dirty="0">
              <a:effectLst/>
              <a:latin typeface="+mn-lt"/>
              <a:ea typeface="Calibri" panose="020F0502020204030204" pitchFamily="34" charset="0"/>
            </a:rPr>
            <a:t>RQ2: What methodologies utilised in professional development events are conducive to transforming teachers’ pedagogy?</a:t>
          </a:r>
        </a:p>
      </dsp:txBody>
      <dsp:txXfrm>
        <a:off x="1289034" y="3361609"/>
        <a:ext cx="8902886" cy="1185510"/>
      </dsp:txXfrm>
    </dsp:sp>
    <dsp:sp modelId="{9BBD8B82-C239-4744-A6BF-901ED68152A6}">
      <dsp:nvSpPr>
        <dsp:cNvPr id="0" name=""/>
        <dsp:cNvSpPr/>
      </dsp:nvSpPr>
      <dsp:spPr>
        <a:xfrm>
          <a:off x="671205" y="3336535"/>
          <a:ext cx="1235658" cy="1235658"/>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80B31E-69E4-4F57-BDAD-02ECA4A93BF3}">
      <dsp:nvSpPr>
        <dsp:cNvPr id="0" name=""/>
        <dsp:cNvSpPr/>
      </dsp:nvSpPr>
      <dsp:spPr>
        <a:xfrm>
          <a:off x="722289" y="4801537"/>
          <a:ext cx="9469631" cy="127174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4643" tIns="60960" rIns="60960" bIns="60960" numCol="1" spcCol="1270" anchor="ctr" anchorCtr="0">
          <a:noAutofit/>
        </a:bodyPr>
        <a:lstStyle/>
        <a:p>
          <a:pPr marL="0" lvl="0" indent="0" algn="l" defTabSz="1066800">
            <a:lnSpc>
              <a:spcPct val="90000"/>
            </a:lnSpc>
            <a:spcBef>
              <a:spcPct val="0"/>
            </a:spcBef>
            <a:spcAft>
              <a:spcPct val="35000"/>
            </a:spcAft>
            <a:buNone/>
          </a:pPr>
          <a:r>
            <a:rPr lang="en-IE" sz="2400" kern="1200" dirty="0">
              <a:effectLst/>
              <a:latin typeface="+mn-lt"/>
              <a:ea typeface="Calibri" panose="020F0502020204030204" pitchFamily="34" charset="0"/>
            </a:rPr>
            <a:t>RQ3: From the perspective of a professional development facilitator, what affects the development of teachers’ pedagogy and how should this be considered?</a:t>
          </a:r>
        </a:p>
      </dsp:txBody>
      <dsp:txXfrm>
        <a:off x="722289" y="4801537"/>
        <a:ext cx="9469631" cy="1271749"/>
      </dsp:txXfrm>
    </dsp:sp>
    <dsp:sp modelId="{6FC75AB5-2F23-4F9D-9452-4A21E5A2A69D}">
      <dsp:nvSpPr>
        <dsp:cNvPr id="0" name=""/>
        <dsp:cNvSpPr/>
      </dsp:nvSpPr>
      <dsp:spPr>
        <a:xfrm>
          <a:off x="104460" y="4819582"/>
          <a:ext cx="1235658" cy="1235658"/>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3BE36A-4E07-4BAF-9A57-CC437CD942D8}">
      <dsp:nvSpPr>
        <dsp:cNvPr id="0" name=""/>
        <dsp:cNvSpPr/>
      </dsp:nvSpPr>
      <dsp:spPr>
        <a:xfrm>
          <a:off x="992" y="194138"/>
          <a:ext cx="3869531" cy="232171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endParaRPr lang="en-GB" sz="2200" kern="1200" dirty="0"/>
        </a:p>
        <a:p>
          <a:pPr marL="0" lvl="0" indent="0" algn="ctr" defTabSz="977900">
            <a:lnSpc>
              <a:spcPct val="90000"/>
            </a:lnSpc>
            <a:spcBef>
              <a:spcPct val="0"/>
            </a:spcBef>
            <a:spcAft>
              <a:spcPct val="35000"/>
            </a:spcAft>
            <a:buNone/>
          </a:pPr>
          <a:r>
            <a:rPr lang="en-GB" sz="2200" kern="1200" dirty="0"/>
            <a:t>Mixed methods approach with data from teachers who attended the Applied Mathematics PD programme.</a:t>
          </a:r>
          <a:endParaRPr lang="en-IE" sz="2200" kern="1200" dirty="0"/>
        </a:p>
      </dsp:txBody>
      <dsp:txXfrm>
        <a:off x="992" y="194138"/>
        <a:ext cx="3869531" cy="2321718"/>
      </dsp:txXfrm>
    </dsp:sp>
    <dsp:sp modelId="{17DE9F43-2EAC-433A-99EB-459F1B34DA11}">
      <dsp:nvSpPr>
        <dsp:cNvPr id="0" name=""/>
        <dsp:cNvSpPr/>
      </dsp:nvSpPr>
      <dsp:spPr>
        <a:xfrm>
          <a:off x="4257476" y="194138"/>
          <a:ext cx="3869531" cy="232171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17 interviewed teachers.</a:t>
          </a:r>
        </a:p>
      </dsp:txBody>
      <dsp:txXfrm>
        <a:off x="4257476" y="194138"/>
        <a:ext cx="3869531" cy="2321718"/>
      </dsp:txXfrm>
    </dsp:sp>
    <dsp:sp modelId="{FF6EB1A6-989A-42F6-832F-641D8D1E6D47}">
      <dsp:nvSpPr>
        <dsp:cNvPr id="0" name=""/>
        <dsp:cNvSpPr/>
      </dsp:nvSpPr>
      <dsp:spPr>
        <a:xfrm>
          <a:off x="992" y="2902810"/>
          <a:ext cx="3869531" cy="232171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endParaRPr lang="en-GB" sz="2200" kern="1200" dirty="0"/>
        </a:p>
        <a:p>
          <a:pPr marL="0" lvl="0" indent="0" algn="ctr" defTabSz="977900">
            <a:lnSpc>
              <a:spcPct val="90000"/>
            </a:lnSpc>
            <a:spcBef>
              <a:spcPct val="0"/>
            </a:spcBef>
            <a:spcAft>
              <a:spcPct val="35000"/>
            </a:spcAft>
            <a:buNone/>
          </a:pPr>
          <a:r>
            <a:rPr lang="en-GB" sz="2200" kern="1200" dirty="0"/>
            <a:t>178 teachers completed a national survey from a convenience sample of 277.</a:t>
          </a:r>
        </a:p>
      </dsp:txBody>
      <dsp:txXfrm>
        <a:off x="992" y="2902810"/>
        <a:ext cx="3869531" cy="2321718"/>
      </dsp:txXfrm>
    </dsp:sp>
    <dsp:sp modelId="{2BA7F0D0-BB87-43FE-951B-C828E9A6D904}">
      <dsp:nvSpPr>
        <dsp:cNvPr id="0" name=""/>
        <dsp:cNvSpPr/>
      </dsp:nvSpPr>
      <dsp:spPr>
        <a:xfrm>
          <a:off x="4257476" y="2902810"/>
          <a:ext cx="3869531" cy="232171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endParaRPr lang="en-GB" sz="2200" kern="1200" dirty="0"/>
        </a:p>
        <a:p>
          <a:pPr marL="0" lvl="0" indent="0" algn="ctr" defTabSz="977900">
            <a:lnSpc>
              <a:spcPct val="90000"/>
            </a:lnSpc>
            <a:spcBef>
              <a:spcPct val="0"/>
            </a:spcBef>
            <a:spcAft>
              <a:spcPct val="35000"/>
            </a:spcAft>
            <a:buNone/>
          </a:pPr>
          <a:r>
            <a:rPr lang="en-GB" sz="2200" kern="1200" dirty="0"/>
            <a:t>Reflective journal from PD facilitator to record reflections and experiences. </a:t>
          </a:r>
          <a:endParaRPr lang="en-IE" sz="2200" kern="1200" dirty="0"/>
        </a:p>
      </dsp:txBody>
      <dsp:txXfrm>
        <a:off x="4257476" y="2902810"/>
        <a:ext cx="3869531" cy="23217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3A034E-C457-4945-B3C1-1D78FEF688B2}">
      <dsp:nvSpPr>
        <dsp:cNvPr id="0" name=""/>
        <dsp:cNvSpPr/>
      </dsp:nvSpPr>
      <dsp:spPr>
        <a:xfrm>
          <a:off x="0" y="2228"/>
          <a:ext cx="10116457" cy="147100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IE" sz="2800" b="0" kern="1200" dirty="0">
              <a:effectLst/>
              <a:ea typeface="Calibri" panose="020F0502020204030204" pitchFamily="34" charset="0"/>
            </a:rPr>
            <a:t>1. Opportunities and Challenges of Professional Development</a:t>
          </a:r>
          <a:endParaRPr lang="en-IE" sz="2800" b="0" kern="1200" dirty="0"/>
        </a:p>
      </dsp:txBody>
      <dsp:txXfrm>
        <a:off x="0" y="2228"/>
        <a:ext cx="10116457" cy="1471004"/>
      </dsp:txXfrm>
    </dsp:sp>
    <dsp:sp modelId="{78BC1320-CE49-4DD4-AF9D-E322E3C3C47D}">
      <dsp:nvSpPr>
        <dsp:cNvPr id="0" name=""/>
        <dsp:cNvSpPr/>
      </dsp:nvSpPr>
      <dsp:spPr>
        <a:xfrm>
          <a:off x="955660" y="1546782"/>
          <a:ext cx="8205135" cy="147100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IE" sz="2800" b="0" kern="1200" dirty="0">
              <a:effectLst/>
              <a:ea typeface="Calibri" panose="020F0502020204030204" pitchFamily="34" charset="0"/>
            </a:rPr>
            <a:t>2. Towards a Mathematical Modelling Focussed Pedagogy</a:t>
          </a:r>
        </a:p>
      </dsp:txBody>
      <dsp:txXfrm>
        <a:off x="955660" y="1546782"/>
        <a:ext cx="8205135" cy="1471004"/>
      </dsp:txXfrm>
    </dsp:sp>
    <dsp:sp modelId="{75B0326D-6224-4045-B38E-0385B5A4C544}">
      <dsp:nvSpPr>
        <dsp:cNvPr id="0" name=""/>
        <dsp:cNvSpPr/>
      </dsp:nvSpPr>
      <dsp:spPr>
        <a:xfrm>
          <a:off x="1635967" y="3091337"/>
          <a:ext cx="6844522" cy="147100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IE" sz="2800" b="0" kern="1200" dirty="0">
              <a:effectLst/>
              <a:ea typeface="Times New Roman" panose="02020603050405020304" pitchFamily="18" charset="0"/>
            </a:rPr>
            <a:t>3. The Power of Collaboration</a:t>
          </a:r>
        </a:p>
      </dsp:txBody>
      <dsp:txXfrm>
        <a:off x="1635967" y="3091337"/>
        <a:ext cx="6844522" cy="147100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C24F1-1F59-4530-B627-00257F161710}">
      <dsp:nvSpPr>
        <dsp:cNvPr id="0" name=""/>
        <dsp:cNvSpPr/>
      </dsp:nvSpPr>
      <dsp:spPr>
        <a:xfrm>
          <a:off x="1345815" y="696933"/>
          <a:ext cx="7098255" cy="1216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IE" sz="2800" kern="1200" dirty="0">
              <a:effectLst/>
              <a:ea typeface="Calibri" panose="020F0502020204030204" pitchFamily="34" charset="0"/>
            </a:rPr>
            <a:t>Conclusion 1: We Want to Learn but Need Support</a:t>
          </a:r>
          <a:endParaRPr lang="en-IE" sz="2800" kern="1200" dirty="0"/>
        </a:p>
      </dsp:txBody>
      <dsp:txXfrm>
        <a:off x="1405214" y="756332"/>
        <a:ext cx="6979457" cy="1098002"/>
      </dsp:txXfrm>
    </dsp:sp>
    <dsp:sp modelId="{FB16354B-7573-4DAB-9873-F219523A6E5B}">
      <dsp:nvSpPr>
        <dsp:cNvPr id="0" name=""/>
        <dsp:cNvSpPr/>
      </dsp:nvSpPr>
      <dsp:spPr>
        <a:xfrm>
          <a:off x="1339550" y="2401089"/>
          <a:ext cx="7098255" cy="1216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IE" sz="2800" kern="1200" dirty="0">
              <a:effectLst/>
              <a:ea typeface="Times New Roman" panose="02020603050405020304" pitchFamily="18" charset="0"/>
            </a:rPr>
            <a:t>Conclusion 2: None of Us is as Smart as All of Us</a:t>
          </a:r>
        </a:p>
      </dsp:txBody>
      <dsp:txXfrm>
        <a:off x="1398949" y="2460488"/>
        <a:ext cx="6979457" cy="1098002"/>
      </dsp:txXfrm>
    </dsp:sp>
    <dsp:sp modelId="{B58C6564-DFCE-485D-B28A-17C9C7F6008D}">
      <dsp:nvSpPr>
        <dsp:cNvPr id="0" name=""/>
        <dsp:cNvSpPr/>
      </dsp:nvSpPr>
      <dsp:spPr>
        <a:xfrm>
          <a:off x="1333382" y="4108315"/>
          <a:ext cx="7098255" cy="1216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IE" sz="2800" kern="1200" dirty="0">
              <a:effectLst/>
              <a:ea typeface="Times New Roman" panose="02020603050405020304" pitchFamily="18" charset="0"/>
            </a:rPr>
            <a:t>Conclusion 3: The Complexity of Professional Development</a:t>
          </a:r>
        </a:p>
      </dsp:txBody>
      <dsp:txXfrm>
        <a:off x="1392781" y="4167714"/>
        <a:ext cx="6979457" cy="1098002"/>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8E4427-268F-43E7-ADE7-31DF74F04360}" type="datetimeFigureOut">
              <a:rPr lang="en-IE" smtClean="0"/>
              <a:t>25/02/2024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0D60CA-8024-4638-A875-27B832AA79DA}" type="slidenum">
              <a:rPr lang="en-IE" smtClean="0"/>
              <a:t>‹#›</a:t>
            </a:fld>
            <a:endParaRPr lang="en-IE"/>
          </a:p>
        </p:txBody>
      </p:sp>
    </p:spTree>
    <p:extLst>
      <p:ext uri="{BB962C8B-B14F-4D97-AF65-F5344CB8AC3E}">
        <p14:creationId xmlns:p14="http://schemas.microsoft.com/office/powerpoint/2010/main" val="3251414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D0D60CA-8024-4638-A875-27B832AA79DA}" type="slidenum">
              <a:rPr lang="en-IE" smtClean="0"/>
              <a:t>3</a:t>
            </a:fld>
            <a:endParaRPr lang="en-IE"/>
          </a:p>
        </p:txBody>
      </p:sp>
    </p:spTree>
    <p:extLst>
      <p:ext uri="{BB962C8B-B14F-4D97-AF65-F5344CB8AC3E}">
        <p14:creationId xmlns:p14="http://schemas.microsoft.com/office/powerpoint/2010/main" val="31114854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D0D60CA-8024-4638-A875-27B832AA79DA}" type="slidenum">
              <a:rPr lang="en-IE" smtClean="0"/>
              <a:t>23</a:t>
            </a:fld>
            <a:endParaRPr lang="en-IE"/>
          </a:p>
        </p:txBody>
      </p:sp>
    </p:spTree>
    <p:extLst>
      <p:ext uri="{BB962C8B-B14F-4D97-AF65-F5344CB8AC3E}">
        <p14:creationId xmlns:p14="http://schemas.microsoft.com/office/powerpoint/2010/main" val="3555506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D0D60CA-8024-4638-A875-27B832AA79DA}" type="slidenum">
              <a:rPr lang="en-IE" smtClean="0"/>
              <a:t>24</a:t>
            </a:fld>
            <a:endParaRPr lang="en-IE"/>
          </a:p>
        </p:txBody>
      </p:sp>
    </p:spTree>
    <p:extLst>
      <p:ext uri="{BB962C8B-B14F-4D97-AF65-F5344CB8AC3E}">
        <p14:creationId xmlns:p14="http://schemas.microsoft.com/office/powerpoint/2010/main" val="9957472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421E4-1E9F-B646-B672-A6A3856FE3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7F994B-85B6-5AE0-A3AB-7A97160C55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B5D10C-1CD9-9E72-1E34-0341022ED8A8}"/>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FDD8299F-A93E-C76C-9959-F335EF9B057C}"/>
              </a:ext>
            </a:extLst>
          </p:cNvPr>
          <p:cNvSpPr>
            <a:spLocks noGrp="1"/>
          </p:cNvSpPr>
          <p:nvPr>
            <p:ph type="sldNum" sz="quarter" idx="5"/>
          </p:nvPr>
        </p:nvSpPr>
        <p:spPr/>
        <p:txBody>
          <a:bodyPr/>
          <a:lstStyle/>
          <a:p>
            <a:fld id="{3D0D60CA-8024-4638-A875-27B832AA79DA}" type="slidenum">
              <a:rPr lang="en-IE" smtClean="0"/>
              <a:t>25</a:t>
            </a:fld>
            <a:endParaRPr lang="en-IE"/>
          </a:p>
        </p:txBody>
      </p:sp>
    </p:spTree>
    <p:extLst>
      <p:ext uri="{BB962C8B-B14F-4D97-AF65-F5344CB8AC3E}">
        <p14:creationId xmlns:p14="http://schemas.microsoft.com/office/powerpoint/2010/main" val="18255680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D0D60CA-8024-4638-A875-27B832AA79DA}" type="slidenum">
              <a:rPr lang="en-IE" smtClean="0"/>
              <a:t>26</a:t>
            </a:fld>
            <a:endParaRPr lang="en-IE"/>
          </a:p>
        </p:txBody>
      </p:sp>
    </p:spTree>
    <p:extLst>
      <p:ext uri="{BB962C8B-B14F-4D97-AF65-F5344CB8AC3E}">
        <p14:creationId xmlns:p14="http://schemas.microsoft.com/office/powerpoint/2010/main" val="3650215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D0D60CA-8024-4638-A875-27B832AA79DA}" type="slidenum">
              <a:rPr lang="en-IE" smtClean="0"/>
              <a:t>27</a:t>
            </a:fld>
            <a:endParaRPr lang="en-IE"/>
          </a:p>
        </p:txBody>
      </p:sp>
    </p:spTree>
    <p:extLst>
      <p:ext uri="{BB962C8B-B14F-4D97-AF65-F5344CB8AC3E}">
        <p14:creationId xmlns:p14="http://schemas.microsoft.com/office/powerpoint/2010/main" val="9367002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D0D60CA-8024-4638-A875-27B832AA79DA}" type="slidenum">
              <a:rPr lang="en-IE" smtClean="0"/>
              <a:t>28</a:t>
            </a:fld>
            <a:endParaRPr lang="en-IE"/>
          </a:p>
        </p:txBody>
      </p:sp>
    </p:spTree>
    <p:extLst>
      <p:ext uri="{BB962C8B-B14F-4D97-AF65-F5344CB8AC3E}">
        <p14:creationId xmlns:p14="http://schemas.microsoft.com/office/powerpoint/2010/main" val="19925766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D0D60CA-8024-4638-A875-27B832AA79DA}" type="slidenum">
              <a:rPr lang="en-IE" smtClean="0"/>
              <a:t>29</a:t>
            </a:fld>
            <a:endParaRPr lang="en-IE"/>
          </a:p>
        </p:txBody>
      </p:sp>
    </p:spTree>
    <p:extLst>
      <p:ext uri="{BB962C8B-B14F-4D97-AF65-F5344CB8AC3E}">
        <p14:creationId xmlns:p14="http://schemas.microsoft.com/office/powerpoint/2010/main" val="33216553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D0D60CA-8024-4638-A875-27B832AA79DA}" type="slidenum">
              <a:rPr lang="en-IE" smtClean="0"/>
              <a:t>30</a:t>
            </a:fld>
            <a:endParaRPr lang="en-IE"/>
          </a:p>
        </p:txBody>
      </p:sp>
    </p:spTree>
    <p:extLst>
      <p:ext uri="{BB962C8B-B14F-4D97-AF65-F5344CB8AC3E}">
        <p14:creationId xmlns:p14="http://schemas.microsoft.com/office/powerpoint/2010/main" val="13885701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5"/>
          </p:nvPr>
        </p:nvSpPr>
        <p:spPr/>
        <p:txBody>
          <a:bodyPr/>
          <a:lstStyle/>
          <a:p>
            <a:fld id="{3D0D60CA-8024-4638-A875-27B832AA79DA}" type="slidenum">
              <a:rPr lang="en-IE" smtClean="0"/>
              <a:t>31</a:t>
            </a:fld>
            <a:endParaRPr lang="en-IE"/>
          </a:p>
        </p:txBody>
      </p:sp>
    </p:spTree>
    <p:extLst>
      <p:ext uri="{BB962C8B-B14F-4D97-AF65-F5344CB8AC3E}">
        <p14:creationId xmlns:p14="http://schemas.microsoft.com/office/powerpoint/2010/main" val="27846399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D0D60CA-8024-4638-A875-27B832AA79DA}" type="slidenum">
              <a:rPr lang="en-IE" smtClean="0"/>
              <a:t>32</a:t>
            </a:fld>
            <a:endParaRPr lang="en-IE"/>
          </a:p>
        </p:txBody>
      </p:sp>
    </p:spTree>
    <p:extLst>
      <p:ext uri="{BB962C8B-B14F-4D97-AF65-F5344CB8AC3E}">
        <p14:creationId xmlns:p14="http://schemas.microsoft.com/office/powerpoint/2010/main" val="3929080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6CFD4-E81B-D737-BDFD-6C49D4FE8A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2B2BAA-5E7D-DB9D-FEB0-A642369955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A89FBA-F2E8-1B53-A878-A4F704ED3AD3}"/>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FF6927E2-F4DB-74A1-5F47-A7602C74B6F6}"/>
              </a:ext>
            </a:extLst>
          </p:cNvPr>
          <p:cNvSpPr>
            <a:spLocks noGrp="1"/>
          </p:cNvSpPr>
          <p:nvPr>
            <p:ph type="sldNum" sz="quarter" idx="5"/>
          </p:nvPr>
        </p:nvSpPr>
        <p:spPr/>
        <p:txBody>
          <a:bodyPr/>
          <a:lstStyle/>
          <a:p>
            <a:fld id="{3D0D60CA-8024-4638-A875-27B832AA79DA}" type="slidenum">
              <a:rPr lang="en-IE" smtClean="0"/>
              <a:t>4</a:t>
            </a:fld>
            <a:endParaRPr lang="en-IE"/>
          </a:p>
        </p:txBody>
      </p:sp>
    </p:spTree>
    <p:extLst>
      <p:ext uri="{BB962C8B-B14F-4D97-AF65-F5344CB8AC3E}">
        <p14:creationId xmlns:p14="http://schemas.microsoft.com/office/powerpoint/2010/main" val="31298069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D0D60CA-8024-4638-A875-27B832AA79DA}" type="slidenum">
              <a:rPr lang="en-IE" smtClean="0"/>
              <a:t>33</a:t>
            </a:fld>
            <a:endParaRPr lang="en-IE"/>
          </a:p>
        </p:txBody>
      </p:sp>
    </p:spTree>
    <p:extLst>
      <p:ext uri="{BB962C8B-B14F-4D97-AF65-F5344CB8AC3E}">
        <p14:creationId xmlns:p14="http://schemas.microsoft.com/office/powerpoint/2010/main" val="596575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D0D60CA-8024-4638-A875-27B832AA79DA}" type="slidenum">
              <a:rPr lang="en-IE" smtClean="0"/>
              <a:t>5</a:t>
            </a:fld>
            <a:endParaRPr lang="en-IE"/>
          </a:p>
        </p:txBody>
      </p:sp>
    </p:spTree>
    <p:extLst>
      <p:ext uri="{BB962C8B-B14F-4D97-AF65-F5344CB8AC3E}">
        <p14:creationId xmlns:p14="http://schemas.microsoft.com/office/powerpoint/2010/main" val="2228748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D0D60CA-8024-4638-A875-27B832AA79DA}" type="slidenum">
              <a:rPr lang="en-IE" smtClean="0"/>
              <a:t>6</a:t>
            </a:fld>
            <a:endParaRPr lang="en-IE"/>
          </a:p>
        </p:txBody>
      </p:sp>
    </p:spTree>
    <p:extLst>
      <p:ext uri="{BB962C8B-B14F-4D97-AF65-F5344CB8AC3E}">
        <p14:creationId xmlns:p14="http://schemas.microsoft.com/office/powerpoint/2010/main" val="2097087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D0D60CA-8024-4638-A875-27B832AA79DA}" type="slidenum">
              <a:rPr lang="en-IE" smtClean="0"/>
              <a:t>7</a:t>
            </a:fld>
            <a:endParaRPr lang="en-IE"/>
          </a:p>
        </p:txBody>
      </p:sp>
    </p:spTree>
    <p:extLst>
      <p:ext uri="{BB962C8B-B14F-4D97-AF65-F5344CB8AC3E}">
        <p14:creationId xmlns:p14="http://schemas.microsoft.com/office/powerpoint/2010/main" val="4012789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D0D60CA-8024-4638-A875-27B832AA79DA}" type="slidenum">
              <a:rPr lang="en-IE" smtClean="0"/>
              <a:t>8</a:t>
            </a:fld>
            <a:endParaRPr lang="en-IE"/>
          </a:p>
        </p:txBody>
      </p:sp>
    </p:spTree>
    <p:extLst>
      <p:ext uri="{BB962C8B-B14F-4D97-AF65-F5344CB8AC3E}">
        <p14:creationId xmlns:p14="http://schemas.microsoft.com/office/powerpoint/2010/main" val="2427570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D0D60CA-8024-4638-A875-27B832AA79DA}" type="slidenum">
              <a:rPr lang="en-IE" smtClean="0"/>
              <a:t>10</a:t>
            </a:fld>
            <a:endParaRPr lang="en-IE"/>
          </a:p>
        </p:txBody>
      </p:sp>
    </p:spTree>
    <p:extLst>
      <p:ext uri="{BB962C8B-B14F-4D97-AF65-F5344CB8AC3E}">
        <p14:creationId xmlns:p14="http://schemas.microsoft.com/office/powerpoint/2010/main" val="1557503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D0D60CA-8024-4638-A875-27B832AA79DA}" type="slidenum">
              <a:rPr lang="en-IE" smtClean="0"/>
              <a:t>14</a:t>
            </a:fld>
            <a:endParaRPr lang="en-IE"/>
          </a:p>
        </p:txBody>
      </p:sp>
    </p:spTree>
    <p:extLst>
      <p:ext uri="{BB962C8B-B14F-4D97-AF65-F5344CB8AC3E}">
        <p14:creationId xmlns:p14="http://schemas.microsoft.com/office/powerpoint/2010/main" val="23499603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D0D60CA-8024-4638-A875-27B832AA79DA}" type="slidenum">
              <a:rPr lang="en-IE" smtClean="0"/>
              <a:t>15</a:t>
            </a:fld>
            <a:endParaRPr lang="en-IE"/>
          </a:p>
        </p:txBody>
      </p:sp>
    </p:spTree>
    <p:extLst>
      <p:ext uri="{BB962C8B-B14F-4D97-AF65-F5344CB8AC3E}">
        <p14:creationId xmlns:p14="http://schemas.microsoft.com/office/powerpoint/2010/main" val="1585890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B04A3-CEA4-6AB5-F1A8-A70DB460419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IE"/>
          </a:p>
        </p:txBody>
      </p:sp>
      <p:sp>
        <p:nvSpPr>
          <p:cNvPr id="3" name="Subtitle 2">
            <a:extLst>
              <a:ext uri="{FF2B5EF4-FFF2-40B4-BE49-F238E27FC236}">
                <a16:creationId xmlns:a16="http://schemas.microsoft.com/office/drawing/2014/main" id="{36489F0C-1B4D-2836-FA2A-398CBED96F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E"/>
          </a:p>
        </p:txBody>
      </p:sp>
      <p:sp>
        <p:nvSpPr>
          <p:cNvPr id="4" name="Date Placeholder 3">
            <a:extLst>
              <a:ext uri="{FF2B5EF4-FFF2-40B4-BE49-F238E27FC236}">
                <a16:creationId xmlns:a16="http://schemas.microsoft.com/office/drawing/2014/main" id="{42267614-27B0-35FF-8143-3588AA88364A}"/>
              </a:ext>
            </a:extLst>
          </p:cNvPr>
          <p:cNvSpPr>
            <a:spLocks noGrp="1"/>
          </p:cNvSpPr>
          <p:nvPr>
            <p:ph type="dt" sz="half" idx="10"/>
          </p:nvPr>
        </p:nvSpPr>
        <p:spPr/>
        <p:txBody>
          <a:bodyPr/>
          <a:lstStyle/>
          <a:p>
            <a:fld id="{11A6662E-FAF4-44BC-88B5-85A7CBFB6D30}" type="datetime1">
              <a:rPr lang="en-US" smtClean="0"/>
              <a:pPr/>
              <a:t>2/25/2024</a:t>
            </a:fld>
            <a:endParaRPr lang="en-US" dirty="0"/>
          </a:p>
        </p:txBody>
      </p:sp>
      <p:sp>
        <p:nvSpPr>
          <p:cNvPr id="5" name="Footer Placeholder 4">
            <a:extLst>
              <a:ext uri="{FF2B5EF4-FFF2-40B4-BE49-F238E27FC236}">
                <a16:creationId xmlns:a16="http://schemas.microsoft.com/office/drawing/2014/main" id="{CC9EFEF5-440F-B85D-8374-7B12B282A87B}"/>
              </a:ext>
            </a:extLst>
          </p:cNvPr>
          <p:cNvSpPr>
            <a:spLocks noGrp="1"/>
          </p:cNvSpPr>
          <p:nvPr>
            <p:ph type="ftr" sz="quarter" idx="11"/>
          </p:nvPr>
        </p:nvSpPr>
        <p:spPr/>
        <p:txBody>
          <a:bodyPr/>
          <a:lstStyle/>
          <a:p>
            <a:endParaRPr lang="en-US">
              <a:solidFill>
                <a:schemeClr val="tx1">
                  <a:alpha val="60000"/>
                </a:schemeClr>
              </a:solidFill>
            </a:endParaRPr>
          </a:p>
        </p:txBody>
      </p:sp>
      <p:sp>
        <p:nvSpPr>
          <p:cNvPr id="6" name="Slide Number Placeholder 5">
            <a:extLst>
              <a:ext uri="{FF2B5EF4-FFF2-40B4-BE49-F238E27FC236}">
                <a16:creationId xmlns:a16="http://schemas.microsoft.com/office/drawing/2014/main" id="{60B60E75-2A38-96AA-04E2-6ADF6BECBED4}"/>
              </a:ext>
            </a:extLst>
          </p:cNvPr>
          <p:cNvSpPr>
            <a:spLocks noGrp="1"/>
          </p:cNvSpPr>
          <p:nvPr>
            <p:ph type="sldNum" sz="quarter" idx="12"/>
          </p:nvPr>
        </p:nvSpPr>
        <p:spPr/>
        <p:txBody>
          <a:bodyPr/>
          <a:lstStyle/>
          <a:p>
            <a:fld id="{73B850FF-6169-4056-8077-06FFA93A5366}" type="slidenum">
              <a:rPr lang="en-US" smtClean="0"/>
              <a:pPr/>
              <a:t>‹#›</a:t>
            </a:fld>
            <a:endParaRPr lang="en-US"/>
          </a:p>
        </p:txBody>
      </p:sp>
    </p:spTree>
    <p:extLst>
      <p:ext uri="{BB962C8B-B14F-4D97-AF65-F5344CB8AC3E}">
        <p14:creationId xmlns:p14="http://schemas.microsoft.com/office/powerpoint/2010/main" val="511800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9A02B-B0C1-2717-98F4-3A134BA1CF9C}"/>
              </a:ext>
            </a:extLst>
          </p:cNvPr>
          <p:cNvSpPr>
            <a:spLocks noGrp="1"/>
          </p:cNvSpPr>
          <p:nvPr>
            <p:ph type="title"/>
          </p:nvPr>
        </p:nvSpPr>
        <p:spPr/>
        <p:txBody>
          <a:bodyPr/>
          <a:lstStyle/>
          <a:p>
            <a:r>
              <a:rPr lang="en-GB"/>
              <a:t>Click to edit Master title style</a:t>
            </a:r>
            <a:endParaRPr lang="en-IE"/>
          </a:p>
        </p:txBody>
      </p:sp>
      <p:sp>
        <p:nvSpPr>
          <p:cNvPr id="3" name="Vertical Text Placeholder 2">
            <a:extLst>
              <a:ext uri="{FF2B5EF4-FFF2-40B4-BE49-F238E27FC236}">
                <a16:creationId xmlns:a16="http://schemas.microsoft.com/office/drawing/2014/main" id="{320E7A9A-6545-89C3-FB58-54AE4B2C891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4" name="Date Placeholder 3">
            <a:extLst>
              <a:ext uri="{FF2B5EF4-FFF2-40B4-BE49-F238E27FC236}">
                <a16:creationId xmlns:a16="http://schemas.microsoft.com/office/drawing/2014/main" id="{09530E03-1226-B3BF-5A7E-4ACB6826A165}"/>
              </a:ext>
            </a:extLst>
          </p:cNvPr>
          <p:cNvSpPr>
            <a:spLocks noGrp="1"/>
          </p:cNvSpPr>
          <p:nvPr>
            <p:ph type="dt" sz="half" idx="10"/>
          </p:nvPr>
        </p:nvSpPr>
        <p:spPr/>
        <p:txBody>
          <a:bodyPr/>
          <a:lstStyle/>
          <a:p>
            <a:fld id="{4C559632-1575-4E14-B53B-3DC3D5ED3947}" type="datetime1">
              <a:rPr lang="en-US" smtClean="0"/>
              <a:t>2/25/2024</a:t>
            </a:fld>
            <a:endParaRPr lang="en-US"/>
          </a:p>
        </p:txBody>
      </p:sp>
      <p:sp>
        <p:nvSpPr>
          <p:cNvPr id="5" name="Footer Placeholder 4">
            <a:extLst>
              <a:ext uri="{FF2B5EF4-FFF2-40B4-BE49-F238E27FC236}">
                <a16:creationId xmlns:a16="http://schemas.microsoft.com/office/drawing/2014/main" id="{1DF06A19-28CC-711E-3A26-9780DB1AA8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696F34-EC94-0C95-5DD0-3F2D9D831B04}"/>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215150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3D19FD-715E-654F-DA56-B9917616533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IE"/>
          </a:p>
        </p:txBody>
      </p:sp>
      <p:sp>
        <p:nvSpPr>
          <p:cNvPr id="3" name="Vertical Text Placeholder 2">
            <a:extLst>
              <a:ext uri="{FF2B5EF4-FFF2-40B4-BE49-F238E27FC236}">
                <a16:creationId xmlns:a16="http://schemas.microsoft.com/office/drawing/2014/main" id="{C0F9FC89-BF0C-4D16-0D7E-E1C2296E804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4" name="Date Placeholder 3">
            <a:extLst>
              <a:ext uri="{FF2B5EF4-FFF2-40B4-BE49-F238E27FC236}">
                <a16:creationId xmlns:a16="http://schemas.microsoft.com/office/drawing/2014/main" id="{024CE776-937F-ED23-9AA5-B505ECC8BA83}"/>
              </a:ext>
            </a:extLst>
          </p:cNvPr>
          <p:cNvSpPr>
            <a:spLocks noGrp="1"/>
          </p:cNvSpPr>
          <p:nvPr>
            <p:ph type="dt" sz="half" idx="10"/>
          </p:nvPr>
        </p:nvSpPr>
        <p:spPr/>
        <p:txBody>
          <a:bodyPr/>
          <a:lstStyle/>
          <a:p>
            <a:fld id="{CC4A6868-2568-4CC9-B302-F37117B01A6E}" type="datetime1">
              <a:rPr lang="en-US" smtClean="0"/>
              <a:t>2/25/2024</a:t>
            </a:fld>
            <a:endParaRPr lang="en-US"/>
          </a:p>
        </p:txBody>
      </p:sp>
      <p:sp>
        <p:nvSpPr>
          <p:cNvPr id="5" name="Footer Placeholder 4">
            <a:extLst>
              <a:ext uri="{FF2B5EF4-FFF2-40B4-BE49-F238E27FC236}">
                <a16:creationId xmlns:a16="http://schemas.microsoft.com/office/drawing/2014/main" id="{2A68AE33-7354-E3CA-B7FD-54B62A90A8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9DB641-1CA9-6AD4-D277-B71715F2BEF4}"/>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584887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B80C4-8EBC-B755-B926-77D6E70F57AA}"/>
              </a:ext>
            </a:extLst>
          </p:cNvPr>
          <p:cNvSpPr>
            <a:spLocks noGrp="1"/>
          </p:cNvSpPr>
          <p:nvPr>
            <p:ph type="title"/>
          </p:nvPr>
        </p:nvSpPr>
        <p:spPr/>
        <p:txBody>
          <a:bodyPr/>
          <a:lstStyle/>
          <a:p>
            <a:r>
              <a:rPr lang="en-GB" dirty="0"/>
              <a:t>Click to edit Master title style</a:t>
            </a:r>
            <a:endParaRPr lang="en-IE" dirty="0"/>
          </a:p>
        </p:txBody>
      </p:sp>
      <p:sp>
        <p:nvSpPr>
          <p:cNvPr id="3" name="Content Placeholder 2">
            <a:extLst>
              <a:ext uri="{FF2B5EF4-FFF2-40B4-BE49-F238E27FC236}">
                <a16:creationId xmlns:a16="http://schemas.microsoft.com/office/drawing/2014/main" id="{8B6D3A18-FBEA-BECC-0EC7-3A75FC4FEC5B}"/>
              </a:ext>
            </a:extLst>
          </p:cNvPr>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IE" dirty="0"/>
          </a:p>
        </p:txBody>
      </p:sp>
      <p:sp>
        <p:nvSpPr>
          <p:cNvPr id="4" name="Date Placeholder 3">
            <a:extLst>
              <a:ext uri="{FF2B5EF4-FFF2-40B4-BE49-F238E27FC236}">
                <a16:creationId xmlns:a16="http://schemas.microsoft.com/office/drawing/2014/main" id="{858B6108-DF33-A069-9EA4-541C1B233213}"/>
              </a:ext>
            </a:extLst>
          </p:cNvPr>
          <p:cNvSpPr>
            <a:spLocks noGrp="1"/>
          </p:cNvSpPr>
          <p:nvPr>
            <p:ph type="dt" sz="half" idx="10"/>
          </p:nvPr>
        </p:nvSpPr>
        <p:spPr/>
        <p:txBody>
          <a:bodyPr/>
          <a:lstStyle/>
          <a:p>
            <a:fld id="{0055F08A-1E71-4B2B-BB49-E743F2903911}" type="datetime1">
              <a:rPr lang="en-US" smtClean="0"/>
              <a:t>2/25/2024</a:t>
            </a:fld>
            <a:endParaRPr lang="en-US" dirty="0"/>
          </a:p>
        </p:txBody>
      </p:sp>
      <p:sp>
        <p:nvSpPr>
          <p:cNvPr id="5" name="Footer Placeholder 4">
            <a:extLst>
              <a:ext uri="{FF2B5EF4-FFF2-40B4-BE49-F238E27FC236}">
                <a16:creationId xmlns:a16="http://schemas.microsoft.com/office/drawing/2014/main" id="{524681A9-B64F-2106-8F71-74EFED4E62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2B680B-2F3A-115C-45A6-5EC58C85BBD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088812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AEA56-4C89-7EF1-1D03-9E42AE27753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IE"/>
          </a:p>
        </p:txBody>
      </p:sp>
      <p:sp>
        <p:nvSpPr>
          <p:cNvPr id="3" name="Text Placeholder 2">
            <a:extLst>
              <a:ext uri="{FF2B5EF4-FFF2-40B4-BE49-F238E27FC236}">
                <a16:creationId xmlns:a16="http://schemas.microsoft.com/office/drawing/2014/main" id="{69932525-B931-0E3C-6E4B-C2BBB3AE88D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65499E3-D22A-0C38-9D00-9DAA8C234596}"/>
              </a:ext>
            </a:extLst>
          </p:cNvPr>
          <p:cNvSpPr>
            <a:spLocks noGrp="1"/>
          </p:cNvSpPr>
          <p:nvPr>
            <p:ph type="dt" sz="half" idx="10"/>
          </p:nvPr>
        </p:nvSpPr>
        <p:spPr/>
        <p:txBody>
          <a:bodyPr/>
          <a:lstStyle/>
          <a:p>
            <a:fld id="{15417D9E-721A-44BB-8863-9873FE64DA75}" type="datetime1">
              <a:rPr lang="en-US" smtClean="0"/>
              <a:t>2/25/2024</a:t>
            </a:fld>
            <a:endParaRPr lang="en-US"/>
          </a:p>
        </p:txBody>
      </p:sp>
      <p:sp>
        <p:nvSpPr>
          <p:cNvPr id="5" name="Footer Placeholder 4">
            <a:extLst>
              <a:ext uri="{FF2B5EF4-FFF2-40B4-BE49-F238E27FC236}">
                <a16:creationId xmlns:a16="http://schemas.microsoft.com/office/drawing/2014/main" id="{D47ED02E-3EDC-4538-3C98-8C7ED72DB4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173262-144D-C156-F26A-250D2A4C339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933502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F84F1-981A-BF82-6F21-0CF200A50FB5}"/>
              </a:ext>
            </a:extLst>
          </p:cNvPr>
          <p:cNvSpPr>
            <a:spLocks noGrp="1"/>
          </p:cNvSpPr>
          <p:nvPr>
            <p:ph type="title"/>
          </p:nvPr>
        </p:nvSpPr>
        <p:spPr/>
        <p:txBody>
          <a:bodyPr/>
          <a:lstStyle/>
          <a:p>
            <a:r>
              <a:rPr lang="en-GB"/>
              <a:t>Click to edit Master title style</a:t>
            </a:r>
            <a:endParaRPr lang="en-IE"/>
          </a:p>
        </p:txBody>
      </p:sp>
      <p:sp>
        <p:nvSpPr>
          <p:cNvPr id="3" name="Content Placeholder 2">
            <a:extLst>
              <a:ext uri="{FF2B5EF4-FFF2-40B4-BE49-F238E27FC236}">
                <a16:creationId xmlns:a16="http://schemas.microsoft.com/office/drawing/2014/main" id="{4CCBBDC7-A2C5-9614-9EB4-73FB32E7C0B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4" name="Content Placeholder 3">
            <a:extLst>
              <a:ext uri="{FF2B5EF4-FFF2-40B4-BE49-F238E27FC236}">
                <a16:creationId xmlns:a16="http://schemas.microsoft.com/office/drawing/2014/main" id="{41C26CB9-FB29-C8FE-3CA5-FFC021C9F40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5" name="Date Placeholder 4">
            <a:extLst>
              <a:ext uri="{FF2B5EF4-FFF2-40B4-BE49-F238E27FC236}">
                <a16:creationId xmlns:a16="http://schemas.microsoft.com/office/drawing/2014/main" id="{790E6D0C-6521-4553-1554-71627A95F6AD}"/>
              </a:ext>
            </a:extLst>
          </p:cNvPr>
          <p:cNvSpPr>
            <a:spLocks noGrp="1"/>
          </p:cNvSpPr>
          <p:nvPr>
            <p:ph type="dt" sz="half" idx="10"/>
          </p:nvPr>
        </p:nvSpPr>
        <p:spPr/>
        <p:txBody>
          <a:bodyPr/>
          <a:lstStyle/>
          <a:p>
            <a:fld id="{5F31DA2F-80B8-49CF-99FB-5ABCA53A607A}" type="datetime1">
              <a:rPr lang="en-US" smtClean="0"/>
              <a:t>2/25/2024</a:t>
            </a:fld>
            <a:endParaRPr lang="en-US"/>
          </a:p>
        </p:txBody>
      </p:sp>
      <p:sp>
        <p:nvSpPr>
          <p:cNvPr id="6" name="Footer Placeholder 5">
            <a:extLst>
              <a:ext uri="{FF2B5EF4-FFF2-40B4-BE49-F238E27FC236}">
                <a16:creationId xmlns:a16="http://schemas.microsoft.com/office/drawing/2014/main" id="{33985E0E-AF59-07B3-8802-26A5A79A58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B7E626-4DE5-C122-BC45-5457C383D8F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309535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9B347-2F11-39D8-D856-D1156A21385A}"/>
              </a:ext>
            </a:extLst>
          </p:cNvPr>
          <p:cNvSpPr>
            <a:spLocks noGrp="1"/>
          </p:cNvSpPr>
          <p:nvPr>
            <p:ph type="title"/>
          </p:nvPr>
        </p:nvSpPr>
        <p:spPr>
          <a:xfrm>
            <a:off x="839788" y="365125"/>
            <a:ext cx="10515600" cy="1325563"/>
          </a:xfrm>
        </p:spPr>
        <p:txBody>
          <a:bodyPr/>
          <a:lstStyle/>
          <a:p>
            <a:r>
              <a:rPr lang="en-GB"/>
              <a:t>Click to edit Master title style</a:t>
            </a:r>
            <a:endParaRPr lang="en-IE"/>
          </a:p>
        </p:txBody>
      </p:sp>
      <p:sp>
        <p:nvSpPr>
          <p:cNvPr id="3" name="Text Placeholder 2">
            <a:extLst>
              <a:ext uri="{FF2B5EF4-FFF2-40B4-BE49-F238E27FC236}">
                <a16:creationId xmlns:a16="http://schemas.microsoft.com/office/drawing/2014/main" id="{01D30049-F4D1-810C-E67C-CACDD7B8B4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5CD9310-92E3-1B31-F704-A3714099C62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5" name="Text Placeholder 4">
            <a:extLst>
              <a:ext uri="{FF2B5EF4-FFF2-40B4-BE49-F238E27FC236}">
                <a16:creationId xmlns:a16="http://schemas.microsoft.com/office/drawing/2014/main" id="{9467F38B-1B01-2476-E5F5-A66CBF0A59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DD6A791-DA59-69DD-50CC-B964F8E28AA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7" name="Date Placeholder 6">
            <a:extLst>
              <a:ext uri="{FF2B5EF4-FFF2-40B4-BE49-F238E27FC236}">
                <a16:creationId xmlns:a16="http://schemas.microsoft.com/office/drawing/2014/main" id="{98A544B4-7C0A-F229-B1B1-163063FA2530}"/>
              </a:ext>
            </a:extLst>
          </p:cNvPr>
          <p:cNvSpPr>
            <a:spLocks noGrp="1"/>
          </p:cNvSpPr>
          <p:nvPr>
            <p:ph type="dt" sz="half" idx="10"/>
          </p:nvPr>
        </p:nvSpPr>
        <p:spPr/>
        <p:txBody>
          <a:bodyPr/>
          <a:lstStyle/>
          <a:p>
            <a:fld id="{28852172-E6C9-4B6C-929A-A9DE3837BBF1}" type="datetime1">
              <a:rPr lang="en-US" smtClean="0"/>
              <a:t>2/25/2024</a:t>
            </a:fld>
            <a:endParaRPr lang="en-US"/>
          </a:p>
        </p:txBody>
      </p:sp>
      <p:sp>
        <p:nvSpPr>
          <p:cNvPr id="8" name="Footer Placeholder 7">
            <a:extLst>
              <a:ext uri="{FF2B5EF4-FFF2-40B4-BE49-F238E27FC236}">
                <a16:creationId xmlns:a16="http://schemas.microsoft.com/office/drawing/2014/main" id="{3CBDD05F-A149-5DF6-4467-85EAE52E55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42C5814-1732-5A4B-A89F-E293AB6FF7E5}"/>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295493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9DC66-30CB-5844-A221-F7B011735E3C}"/>
              </a:ext>
            </a:extLst>
          </p:cNvPr>
          <p:cNvSpPr>
            <a:spLocks noGrp="1"/>
          </p:cNvSpPr>
          <p:nvPr>
            <p:ph type="title"/>
          </p:nvPr>
        </p:nvSpPr>
        <p:spPr/>
        <p:txBody>
          <a:bodyPr/>
          <a:lstStyle/>
          <a:p>
            <a:r>
              <a:rPr lang="en-GB"/>
              <a:t>Click to edit Master title style</a:t>
            </a:r>
            <a:endParaRPr lang="en-IE"/>
          </a:p>
        </p:txBody>
      </p:sp>
      <p:sp>
        <p:nvSpPr>
          <p:cNvPr id="3" name="Date Placeholder 2">
            <a:extLst>
              <a:ext uri="{FF2B5EF4-FFF2-40B4-BE49-F238E27FC236}">
                <a16:creationId xmlns:a16="http://schemas.microsoft.com/office/drawing/2014/main" id="{3D5C2364-097D-CF32-439C-AA7C8CA69E4B}"/>
              </a:ext>
            </a:extLst>
          </p:cNvPr>
          <p:cNvSpPr>
            <a:spLocks noGrp="1"/>
          </p:cNvSpPr>
          <p:nvPr>
            <p:ph type="dt" sz="half" idx="10"/>
          </p:nvPr>
        </p:nvSpPr>
        <p:spPr/>
        <p:txBody>
          <a:bodyPr/>
          <a:lstStyle/>
          <a:p>
            <a:fld id="{3AB41CFF-90C9-47B3-9DA1-F2BF8D839F7E}" type="datetime1">
              <a:rPr lang="en-US" smtClean="0"/>
              <a:t>2/25/2024</a:t>
            </a:fld>
            <a:endParaRPr lang="en-US"/>
          </a:p>
        </p:txBody>
      </p:sp>
      <p:sp>
        <p:nvSpPr>
          <p:cNvPr id="4" name="Footer Placeholder 3">
            <a:extLst>
              <a:ext uri="{FF2B5EF4-FFF2-40B4-BE49-F238E27FC236}">
                <a16:creationId xmlns:a16="http://schemas.microsoft.com/office/drawing/2014/main" id="{C09AB768-88E7-BD53-E30E-14F461CC404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E00725-D0E7-2D41-8A60-8E7A8F1C8AB4}"/>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971309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78832A-5CB6-CF67-B821-0017B428AF4A}"/>
              </a:ext>
            </a:extLst>
          </p:cNvPr>
          <p:cNvSpPr>
            <a:spLocks noGrp="1"/>
          </p:cNvSpPr>
          <p:nvPr>
            <p:ph type="dt" sz="half" idx="10"/>
          </p:nvPr>
        </p:nvSpPr>
        <p:spPr/>
        <p:txBody>
          <a:bodyPr/>
          <a:lstStyle/>
          <a:p>
            <a:fld id="{F06048FA-06AB-4884-A69B-986B96E68A24}" type="datetime1">
              <a:rPr lang="en-US" smtClean="0"/>
              <a:t>2/25/2024</a:t>
            </a:fld>
            <a:endParaRPr lang="en-US"/>
          </a:p>
        </p:txBody>
      </p:sp>
      <p:sp>
        <p:nvSpPr>
          <p:cNvPr id="3" name="Footer Placeholder 2">
            <a:extLst>
              <a:ext uri="{FF2B5EF4-FFF2-40B4-BE49-F238E27FC236}">
                <a16:creationId xmlns:a16="http://schemas.microsoft.com/office/drawing/2014/main" id="{68BE8CE3-A87C-F676-3C59-D3B2069885F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04904F-BB9A-10A2-FD94-2AA777FB47EE}"/>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123240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413F2-5B70-C0D1-1442-C9476065650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E"/>
          </a:p>
        </p:txBody>
      </p:sp>
      <p:sp>
        <p:nvSpPr>
          <p:cNvPr id="3" name="Content Placeholder 2">
            <a:extLst>
              <a:ext uri="{FF2B5EF4-FFF2-40B4-BE49-F238E27FC236}">
                <a16:creationId xmlns:a16="http://schemas.microsoft.com/office/drawing/2014/main" id="{21F0699A-064D-DBD9-0769-9150F67CFF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4" name="Text Placeholder 3">
            <a:extLst>
              <a:ext uri="{FF2B5EF4-FFF2-40B4-BE49-F238E27FC236}">
                <a16:creationId xmlns:a16="http://schemas.microsoft.com/office/drawing/2014/main" id="{E7B1403A-6866-998B-7A28-60973AD818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FA602F8-B59B-BEEB-6042-00E07711DAC8}"/>
              </a:ext>
            </a:extLst>
          </p:cNvPr>
          <p:cNvSpPr>
            <a:spLocks noGrp="1"/>
          </p:cNvSpPr>
          <p:nvPr>
            <p:ph type="dt" sz="half" idx="10"/>
          </p:nvPr>
        </p:nvSpPr>
        <p:spPr/>
        <p:txBody>
          <a:bodyPr/>
          <a:lstStyle/>
          <a:p>
            <a:fld id="{50DB7ABA-0172-4F9C-889D-567164F66BCD}" type="datetime1">
              <a:rPr lang="en-US" smtClean="0"/>
              <a:t>2/25/2024</a:t>
            </a:fld>
            <a:endParaRPr lang="en-US"/>
          </a:p>
        </p:txBody>
      </p:sp>
      <p:sp>
        <p:nvSpPr>
          <p:cNvPr id="6" name="Footer Placeholder 5">
            <a:extLst>
              <a:ext uri="{FF2B5EF4-FFF2-40B4-BE49-F238E27FC236}">
                <a16:creationId xmlns:a16="http://schemas.microsoft.com/office/drawing/2014/main" id="{3FA8046E-C003-C3E6-8B08-8A5EA561BE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2E5AA4-5279-13A8-4AB8-35032CB6A609}"/>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092349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AAFDC-1429-6322-3D03-C1A5581B8CE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E"/>
          </a:p>
        </p:txBody>
      </p:sp>
      <p:sp>
        <p:nvSpPr>
          <p:cNvPr id="3" name="Picture Placeholder 2">
            <a:extLst>
              <a:ext uri="{FF2B5EF4-FFF2-40B4-BE49-F238E27FC236}">
                <a16:creationId xmlns:a16="http://schemas.microsoft.com/office/drawing/2014/main" id="{F352FBC9-A178-3AAB-F0EF-D90A6C5CFB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B451B0E1-42EC-BF24-017E-56D14FA6F7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7D84A4A-BCBE-C15A-0EAF-34E309508D5D}"/>
              </a:ext>
            </a:extLst>
          </p:cNvPr>
          <p:cNvSpPr>
            <a:spLocks noGrp="1"/>
          </p:cNvSpPr>
          <p:nvPr>
            <p:ph type="dt" sz="half" idx="10"/>
          </p:nvPr>
        </p:nvSpPr>
        <p:spPr/>
        <p:txBody>
          <a:bodyPr/>
          <a:lstStyle/>
          <a:p>
            <a:fld id="{78AC6A5B-8AE7-4A41-B5A7-9ADC6686DC18}" type="datetime1">
              <a:rPr lang="en-US" smtClean="0"/>
              <a:t>2/25/2024</a:t>
            </a:fld>
            <a:endParaRPr lang="en-US"/>
          </a:p>
        </p:txBody>
      </p:sp>
      <p:sp>
        <p:nvSpPr>
          <p:cNvPr id="6" name="Footer Placeholder 5">
            <a:extLst>
              <a:ext uri="{FF2B5EF4-FFF2-40B4-BE49-F238E27FC236}">
                <a16:creationId xmlns:a16="http://schemas.microsoft.com/office/drawing/2014/main" id="{A35114E6-9F61-9AE5-6152-0B979F8B48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B2DEF6-A828-2954-31EF-0E09477B185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660675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186D66-9046-2CE5-49FD-6B0CEB4535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IE"/>
          </a:p>
        </p:txBody>
      </p:sp>
      <p:sp>
        <p:nvSpPr>
          <p:cNvPr id="3" name="Text Placeholder 2">
            <a:extLst>
              <a:ext uri="{FF2B5EF4-FFF2-40B4-BE49-F238E27FC236}">
                <a16:creationId xmlns:a16="http://schemas.microsoft.com/office/drawing/2014/main" id="{A5D74AD1-09B7-540B-C512-F8EBA22864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4" name="Date Placeholder 3">
            <a:extLst>
              <a:ext uri="{FF2B5EF4-FFF2-40B4-BE49-F238E27FC236}">
                <a16:creationId xmlns:a16="http://schemas.microsoft.com/office/drawing/2014/main" id="{8A18ECAF-7276-7D92-6C3A-3985DD39BF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7E0CF6C-748E-4B7A-BC8B-3011EF78ED13}" type="datetime1">
              <a:rPr lang="en-US" smtClean="0"/>
              <a:pPr/>
              <a:t>2/25/2024</a:t>
            </a:fld>
            <a:endParaRPr lang="en-US" dirty="0"/>
          </a:p>
        </p:txBody>
      </p:sp>
      <p:sp>
        <p:nvSpPr>
          <p:cNvPr id="5" name="Footer Placeholder 4">
            <a:extLst>
              <a:ext uri="{FF2B5EF4-FFF2-40B4-BE49-F238E27FC236}">
                <a16:creationId xmlns:a16="http://schemas.microsoft.com/office/drawing/2014/main" id="{22FBD2AD-3B23-034A-2C26-5563E2E457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solidFill>
                <a:schemeClr val="tx1">
                  <a:alpha val="60000"/>
                </a:schemeClr>
              </a:solidFill>
            </a:endParaRPr>
          </a:p>
        </p:txBody>
      </p:sp>
      <p:sp>
        <p:nvSpPr>
          <p:cNvPr id="6" name="Slide Number Placeholder 5">
            <a:extLst>
              <a:ext uri="{FF2B5EF4-FFF2-40B4-BE49-F238E27FC236}">
                <a16:creationId xmlns:a16="http://schemas.microsoft.com/office/drawing/2014/main" id="{4C42831A-65D1-8647-4322-9EF2C26A95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648563704"/>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3" Type="http://schemas.openxmlformats.org/officeDocument/2006/relationships/diagramLayout" Target="../diagrams/layout6.xml"/><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openxmlformats.org/officeDocument/2006/relationships/image" Target="../media/image17.png"/><Relationship Id="rId5" Type="http://schemas.openxmlformats.org/officeDocument/2006/relationships/diagramColors" Target="../diagrams/colors6.xml"/><Relationship Id="rId10" Type="http://schemas.openxmlformats.org/officeDocument/2006/relationships/image" Target="../media/image16.svg"/><Relationship Id="rId4" Type="http://schemas.openxmlformats.org/officeDocument/2006/relationships/diagramQuickStyle" Target="../diagrams/quickStyle6.xml"/><Relationship Id="rId9" Type="http://schemas.openxmlformats.org/officeDocument/2006/relationships/image" Target="../media/image15.png"/><Relationship Id="rId14" Type="http://schemas.openxmlformats.org/officeDocument/2006/relationships/image" Target="../media/image20.sv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5.svg"/></Relationships>
</file>

<file path=ppt/slides/_rels/slide30.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3.sv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73C0A-7314-A1BA-4CD2-FB299DE52AC7}"/>
              </a:ext>
            </a:extLst>
          </p:cNvPr>
          <p:cNvSpPr>
            <a:spLocks noGrp="1"/>
          </p:cNvSpPr>
          <p:nvPr>
            <p:ph type="ctrTitle"/>
          </p:nvPr>
        </p:nvSpPr>
        <p:spPr/>
        <p:txBody>
          <a:bodyPr>
            <a:normAutofit fontScale="90000"/>
          </a:bodyPr>
          <a:lstStyle/>
          <a:p>
            <a:r>
              <a:rPr lang="en-GB" dirty="0"/>
              <a:t>Teacher Professional Learning in Mathematics Education</a:t>
            </a:r>
            <a:endParaRPr lang="en-IE" dirty="0"/>
          </a:p>
        </p:txBody>
      </p:sp>
      <p:sp>
        <p:nvSpPr>
          <p:cNvPr id="3" name="Subtitle 2">
            <a:extLst>
              <a:ext uri="{FF2B5EF4-FFF2-40B4-BE49-F238E27FC236}">
                <a16:creationId xmlns:a16="http://schemas.microsoft.com/office/drawing/2014/main" id="{0C226C7B-0132-5CD0-386D-C852CA267B88}"/>
              </a:ext>
            </a:extLst>
          </p:cNvPr>
          <p:cNvSpPr>
            <a:spLocks noGrp="1"/>
          </p:cNvSpPr>
          <p:nvPr>
            <p:ph type="subTitle" idx="1"/>
          </p:nvPr>
        </p:nvSpPr>
        <p:spPr/>
        <p:txBody>
          <a:bodyPr>
            <a:normAutofit/>
          </a:bodyPr>
          <a:lstStyle/>
          <a:p>
            <a:r>
              <a:rPr lang="en-GB" sz="2800" dirty="0"/>
              <a:t>Eoghan Long</a:t>
            </a:r>
            <a:endParaRPr lang="en-IE" sz="2800" dirty="0"/>
          </a:p>
        </p:txBody>
      </p:sp>
      <p:sp>
        <p:nvSpPr>
          <p:cNvPr id="4" name="AutoShape 2" descr="Mathematics »McCoy College of Science, Mathematics &amp; Engineering »Academics  »MSU Texas »">
            <a:extLst>
              <a:ext uri="{FF2B5EF4-FFF2-40B4-BE49-F238E27FC236}">
                <a16:creationId xmlns:a16="http://schemas.microsoft.com/office/drawing/2014/main" id="{35434C6F-0186-F368-BFBB-C16B2314F71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5" name="AutoShape 2" descr="Logo">
            <a:extLst>
              <a:ext uri="{FF2B5EF4-FFF2-40B4-BE49-F238E27FC236}">
                <a16:creationId xmlns:a16="http://schemas.microsoft.com/office/drawing/2014/main" id="{CA4605DB-C497-F82A-9083-4B6397EB7531}"/>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8" name="Picture 7" descr="A logo with text and black and red letters&#10;&#10;Description automatically generated with medium confidence">
            <a:extLst>
              <a:ext uri="{FF2B5EF4-FFF2-40B4-BE49-F238E27FC236}">
                <a16:creationId xmlns:a16="http://schemas.microsoft.com/office/drawing/2014/main" id="{E3C31BB5-7BCE-2796-14C4-AF0E95B6AD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7306" y="4080588"/>
            <a:ext cx="2313833" cy="2223796"/>
          </a:xfrm>
          <a:prstGeom prst="rect">
            <a:avLst/>
          </a:prstGeom>
        </p:spPr>
      </p:pic>
      <p:pic>
        <p:nvPicPr>
          <p:cNvPr id="1030" name="Picture 6" descr="Historical Timeline for UCC">
            <a:extLst>
              <a:ext uri="{FF2B5EF4-FFF2-40B4-BE49-F238E27FC236}">
                <a16:creationId xmlns:a16="http://schemas.microsoft.com/office/drawing/2014/main" id="{3EFF4845-735B-70A3-1957-C6B30FC187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384" y="4080589"/>
            <a:ext cx="2223796" cy="2223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6819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75A8B-4B7B-28B3-4DD7-08197EAF6F69}"/>
              </a:ext>
            </a:extLst>
          </p:cNvPr>
          <p:cNvSpPr>
            <a:spLocks noGrp="1"/>
          </p:cNvSpPr>
          <p:nvPr>
            <p:ph type="title"/>
          </p:nvPr>
        </p:nvSpPr>
        <p:spPr>
          <a:xfrm>
            <a:off x="838200" y="0"/>
            <a:ext cx="10515600" cy="1325563"/>
          </a:xfrm>
        </p:spPr>
        <p:txBody>
          <a:bodyPr/>
          <a:lstStyle/>
          <a:p>
            <a:r>
              <a:rPr lang="en-GB" dirty="0"/>
              <a:t>Research Study</a:t>
            </a:r>
            <a:endParaRPr lang="en-IE" dirty="0"/>
          </a:p>
        </p:txBody>
      </p:sp>
      <p:graphicFrame>
        <p:nvGraphicFramePr>
          <p:cNvPr id="4" name="Diagram 3">
            <a:extLst>
              <a:ext uri="{FF2B5EF4-FFF2-40B4-BE49-F238E27FC236}">
                <a16:creationId xmlns:a16="http://schemas.microsoft.com/office/drawing/2014/main" id="{20E3ABFE-3199-FD8E-910A-07B6249900E7}"/>
              </a:ext>
            </a:extLst>
          </p:cNvPr>
          <p:cNvGraphicFramePr/>
          <p:nvPr>
            <p:extLst>
              <p:ext uri="{D42A27DB-BD31-4B8C-83A1-F6EECF244321}">
                <p14:modId xmlns:p14="http://schemas.microsoft.com/office/powerpoint/2010/main" val="1616626675"/>
              </p:ext>
            </p:extLst>
          </p:nvPr>
        </p:nvGraphicFramePr>
        <p:xfrm>
          <a:off x="1674327" y="662781"/>
          <a:ext cx="10284408" cy="64256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1925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70C3E3B2-7D71-4865-84E4-AE1B298EA156}"/>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graphicEl>
                                              <a:dgm id="{3554786D-1801-4E92-BD64-8D764F9A2CFD}"/>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graphicEl>
                                              <a:dgm id="{F04E50F9-C21F-48F7-A45F-29008494F0DB}"/>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29DD35C2-4793-4A06-A82C-993EAEF63DDF}"/>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graphicEl>
                                              <a:dgm id="{D2368B12-073C-4D4F-8412-2C8DAD529B8A}"/>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graphicEl>
                                              <a:dgm id="{9BBD8B82-C239-4744-A6BF-901ED68152A6}"/>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graphicEl>
                                              <a:dgm id="{8203F6FD-2828-4E9F-B97A-91592D8FB1ED}"/>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graphicEl>
                                              <a:dgm id="{6FC75AB5-2F23-4F9D-9452-4A21E5A2A69D}"/>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graphicEl>
                                              <a:dgm id="{9280B31E-69E4-4F57-BDAD-02ECA4A93BF3}"/>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1D46D-FFFD-1CEE-35C3-E12DA10617CA}"/>
              </a:ext>
            </a:extLst>
          </p:cNvPr>
          <p:cNvSpPr>
            <a:spLocks noGrp="1"/>
          </p:cNvSpPr>
          <p:nvPr>
            <p:ph type="title"/>
          </p:nvPr>
        </p:nvSpPr>
        <p:spPr/>
        <p:txBody>
          <a:bodyPr/>
          <a:lstStyle/>
          <a:p>
            <a:r>
              <a:rPr lang="en-GB" dirty="0"/>
              <a:t>Background to Applied Maths Reform</a:t>
            </a:r>
            <a:endParaRPr lang="en-IE" dirty="0"/>
          </a:p>
        </p:txBody>
      </p:sp>
      <p:sp>
        <p:nvSpPr>
          <p:cNvPr id="3" name="Content Placeholder 2">
            <a:extLst>
              <a:ext uri="{FF2B5EF4-FFF2-40B4-BE49-F238E27FC236}">
                <a16:creationId xmlns:a16="http://schemas.microsoft.com/office/drawing/2014/main" id="{FE191622-A2F4-D555-A1E4-DC4EDFB314BD}"/>
              </a:ext>
            </a:extLst>
          </p:cNvPr>
          <p:cNvSpPr>
            <a:spLocks noGrp="1"/>
          </p:cNvSpPr>
          <p:nvPr>
            <p:ph idx="1"/>
          </p:nvPr>
        </p:nvSpPr>
        <p:spPr/>
        <p:txBody>
          <a:bodyPr>
            <a:normAutofit fontScale="92500"/>
          </a:bodyPr>
          <a:lstStyle/>
          <a:p>
            <a:r>
              <a:rPr lang="en-GB" dirty="0"/>
              <a:t>First ever syllabus change or formal PD programme in the history of the subject.</a:t>
            </a:r>
          </a:p>
          <a:p>
            <a:r>
              <a:rPr lang="en-GB" dirty="0"/>
              <a:t>Previously 2/3 of students studied it outside of school (IAMTA survey).</a:t>
            </a:r>
            <a:endParaRPr lang="en-IE" dirty="0"/>
          </a:p>
          <a:p>
            <a:r>
              <a:rPr lang="en-IE" dirty="0"/>
              <a:t>Previous assessment was one exam paper answer 6 out of 10 questions.</a:t>
            </a:r>
          </a:p>
          <a:p>
            <a:r>
              <a:rPr lang="en-IE" dirty="0"/>
              <a:t>New assessment is one paper answer all questions (80%) and a modelling project (20%).</a:t>
            </a:r>
          </a:p>
          <a:p>
            <a:r>
              <a:rPr lang="en-GB" dirty="0"/>
              <a:t>New specification focussed on mathematical modelling as the unifying strand through which all teaching, learning and assessment is conducted through.</a:t>
            </a:r>
          </a:p>
          <a:p>
            <a:endParaRPr lang="en-GB" dirty="0"/>
          </a:p>
          <a:p>
            <a:endParaRPr lang="en-IE" dirty="0"/>
          </a:p>
        </p:txBody>
      </p:sp>
    </p:spTree>
    <p:extLst>
      <p:ext uri="{BB962C8B-B14F-4D97-AF65-F5344CB8AC3E}">
        <p14:creationId xmlns:p14="http://schemas.microsoft.com/office/powerpoint/2010/main" val="1604864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EDC0B-4918-CCA0-C226-D211A3089E13}"/>
              </a:ext>
            </a:extLst>
          </p:cNvPr>
          <p:cNvSpPr>
            <a:spLocks noGrp="1"/>
          </p:cNvSpPr>
          <p:nvPr>
            <p:ph type="title"/>
          </p:nvPr>
        </p:nvSpPr>
        <p:spPr/>
        <p:txBody>
          <a:bodyPr/>
          <a:lstStyle/>
          <a:p>
            <a:r>
              <a:rPr lang="en-IE" dirty="0"/>
              <a:t>Modelling-Based Teaching</a:t>
            </a:r>
          </a:p>
        </p:txBody>
      </p:sp>
      <p:grpSp>
        <p:nvGrpSpPr>
          <p:cNvPr id="4" name="Google Shape;8192;p118">
            <a:extLst>
              <a:ext uri="{FF2B5EF4-FFF2-40B4-BE49-F238E27FC236}">
                <a16:creationId xmlns:a16="http://schemas.microsoft.com/office/drawing/2014/main" id="{68CBA7BB-A360-FBAC-856A-2757BDAD1644}"/>
              </a:ext>
            </a:extLst>
          </p:cNvPr>
          <p:cNvGrpSpPr/>
          <p:nvPr/>
        </p:nvGrpSpPr>
        <p:grpSpPr>
          <a:xfrm>
            <a:off x="2893778" y="1966793"/>
            <a:ext cx="5404246" cy="4004799"/>
            <a:chOff x="7340650" y="3120827"/>
            <a:chExt cx="4650171" cy="3292573"/>
          </a:xfrm>
        </p:grpSpPr>
        <p:sp>
          <p:nvSpPr>
            <p:cNvPr id="6" name="Google Shape;8193;p118">
              <a:extLst>
                <a:ext uri="{FF2B5EF4-FFF2-40B4-BE49-F238E27FC236}">
                  <a16:creationId xmlns:a16="http://schemas.microsoft.com/office/drawing/2014/main" id="{F12C1CAD-6B4C-DD0A-3083-05FA4859F127}"/>
                </a:ext>
              </a:extLst>
            </p:cNvPr>
            <p:cNvSpPr/>
            <p:nvPr/>
          </p:nvSpPr>
          <p:spPr>
            <a:xfrm>
              <a:off x="9034987" y="3120827"/>
              <a:ext cx="1491900" cy="719700"/>
            </a:xfrm>
            <a:prstGeom prst="roundRect">
              <a:avLst>
                <a:gd name="adj" fmla="val 16667"/>
              </a:avLst>
            </a:prstGeom>
            <a:solidFill>
              <a:srgbClr val="41876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2000" b="0" i="0" u="none" strike="noStrike" cap="none">
                  <a:solidFill>
                    <a:srgbClr val="FFFFFF"/>
                  </a:solidFill>
                  <a:latin typeface="Arial"/>
                  <a:ea typeface="Arial"/>
                  <a:cs typeface="Arial"/>
                  <a:sym typeface="Arial"/>
                </a:rPr>
                <a:t>Formulating Problems</a:t>
              </a:r>
              <a:endParaRPr sz="2000" b="0" i="0" u="none" strike="noStrike" cap="none">
                <a:solidFill>
                  <a:srgbClr val="FFFFFF"/>
                </a:solidFill>
                <a:latin typeface="Arial"/>
                <a:ea typeface="Arial"/>
                <a:cs typeface="Arial"/>
                <a:sym typeface="Arial"/>
              </a:endParaRPr>
            </a:p>
          </p:txBody>
        </p:sp>
        <p:sp>
          <p:nvSpPr>
            <p:cNvPr id="7" name="Google Shape;8194;p118">
              <a:extLst>
                <a:ext uri="{FF2B5EF4-FFF2-40B4-BE49-F238E27FC236}">
                  <a16:creationId xmlns:a16="http://schemas.microsoft.com/office/drawing/2014/main" id="{E5CE0B70-3C3F-889E-8660-367D92BCDB20}"/>
                </a:ext>
              </a:extLst>
            </p:cNvPr>
            <p:cNvSpPr/>
            <p:nvPr/>
          </p:nvSpPr>
          <p:spPr>
            <a:xfrm>
              <a:off x="7340650" y="4452250"/>
              <a:ext cx="1351500" cy="719700"/>
            </a:xfrm>
            <a:prstGeom prst="roundRect">
              <a:avLst>
                <a:gd name="adj" fmla="val 16667"/>
              </a:avLst>
            </a:prstGeom>
            <a:solidFill>
              <a:srgbClr val="262262"/>
            </a:solidFill>
            <a:ln w="9525" cap="flat" cmpd="sng">
              <a:solidFill>
                <a:srgbClr val="26226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2000" b="0" i="0" u="none" strike="noStrike" cap="none">
                  <a:solidFill>
                    <a:srgbClr val="FFFFFF"/>
                  </a:solidFill>
                  <a:latin typeface="Arial"/>
                  <a:ea typeface="Arial"/>
                  <a:cs typeface="Arial"/>
                  <a:sym typeface="Arial"/>
                </a:rPr>
                <a:t>Evaluating Solutions</a:t>
              </a:r>
              <a:endParaRPr sz="2000" b="0" i="0" u="none" strike="noStrike" cap="none">
                <a:solidFill>
                  <a:srgbClr val="FFFFFF"/>
                </a:solidFill>
                <a:latin typeface="Arial"/>
                <a:ea typeface="Arial"/>
                <a:cs typeface="Arial"/>
                <a:sym typeface="Arial"/>
              </a:endParaRPr>
            </a:p>
          </p:txBody>
        </p:sp>
        <p:sp>
          <p:nvSpPr>
            <p:cNvPr id="8" name="Google Shape;8195;p118">
              <a:extLst>
                <a:ext uri="{FF2B5EF4-FFF2-40B4-BE49-F238E27FC236}">
                  <a16:creationId xmlns:a16="http://schemas.microsoft.com/office/drawing/2014/main" id="{EA79B126-2F57-2116-B78C-EFD1CA0DCDAA}"/>
                </a:ext>
              </a:extLst>
            </p:cNvPr>
            <p:cNvSpPr/>
            <p:nvPr/>
          </p:nvSpPr>
          <p:spPr>
            <a:xfrm>
              <a:off x="10498921" y="4452235"/>
              <a:ext cx="1491900" cy="719700"/>
            </a:xfrm>
            <a:prstGeom prst="roundRect">
              <a:avLst>
                <a:gd name="adj" fmla="val 16667"/>
              </a:avLst>
            </a:prstGeom>
            <a:solidFill>
              <a:srgbClr val="26226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2000" b="0" i="0" u="none" strike="noStrike" cap="none">
                  <a:solidFill>
                    <a:srgbClr val="FFFFFF"/>
                  </a:solidFill>
                  <a:latin typeface="Arial"/>
                  <a:ea typeface="Arial"/>
                  <a:cs typeface="Arial"/>
                  <a:sym typeface="Arial"/>
                </a:rPr>
                <a:t>Translate to Mathematics</a:t>
              </a:r>
              <a:endParaRPr sz="2000" b="0" i="0" u="none" strike="noStrike" cap="none">
                <a:solidFill>
                  <a:srgbClr val="FFFFFF"/>
                </a:solidFill>
                <a:latin typeface="Arial"/>
                <a:ea typeface="Arial"/>
                <a:cs typeface="Arial"/>
                <a:sym typeface="Arial"/>
              </a:endParaRPr>
            </a:p>
          </p:txBody>
        </p:sp>
        <p:sp>
          <p:nvSpPr>
            <p:cNvPr id="9" name="Google Shape;8196;p118">
              <a:extLst>
                <a:ext uri="{FF2B5EF4-FFF2-40B4-BE49-F238E27FC236}">
                  <a16:creationId xmlns:a16="http://schemas.microsoft.com/office/drawing/2014/main" id="{18A4FF04-BB1D-6A21-2398-D9E400A277F4}"/>
                </a:ext>
              </a:extLst>
            </p:cNvPr>
            <p:cNvSpPr/>
            <p:nvPr/>
          </p:nvSpPr>
          <p:spPr>
            <a:xfrm>
              <a:off x="9035000" y="5693700"/>
              <a:ext cx="1351500" cy="719700"/>
            </a:xfrm>
            <a:prstGeom prst="roundRect">
              <a:avLst>
                <a:gd name="adj" fmla="val 16667"/>
              </a:avLst>
            </a:prstGeom>
            <a:solidFill>
              <a:srgbClr val="41876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2000" b="0" i="0" u="none" strike="noStrike" cap="none">
                  <a:solidFill>
                    <a:srgbClr val="FFFFFF"/>
                  </a:solidFill>
                  <a:latin typeface="Arial"/>
                  <a:ea typeface="Arial"/>
                  <a:cs typeface="Arial"/>
                  <a:sym typeface="Arial"/>
                </a:rPr>
                <a:t>Computing Solutions</a:t>
              </a:r>
              <a:endParaRPr sz="2000" b="0" i="0" u="none" strike="noStrike" cap="none">
                <a:solidFill>
                  <a:srgbClr val="FFFFFF"/>
                </a:solidFill>
                <a:latin typeface="Arial"/>
                <a:ea typeface="Arial"/>
                <a:cs typeface="Arial"/>
                <a:sym typeface="Arial"/>
              </a:endParaRPr>
            </a:p>
          </p:txBody>
        </p:sp>
        <p:sp>
          <p:nvSpPr>
            <p:cNvPr id="10" name="Google Shape;8197;p118">
              <a:extLst>
                <a:ext uri="{FF2B5EF4-FFF2-40B4-BE49-F238E27FC236}">
                  <a16:creationId xmlns:a16="http://schemas.microsoft.com/office/drawing/2014/main" id="{2BA98444-602A-2407-3B63-91839150834C}"/>
                </a:ext>
              </a:extLst>
            </p:cNvPr>
            <p:cNvSpPr/>
            <p:nvPr/>
          </p:nvSpPr>
          <p:spPr>
            <a:xfrm rot="5400000">
              <a:off x="10516033" y="3455652"/>
              <a:ext cx="1037100" cy="896700"/>
            </a:xfrm>
            <a:prstGeom prst="bentArrow">
              <a:avLst>
                <a:gd name="adj1" fmla="val 11703"/>
                <a:gd name="adj2" fmla="val 11170"/>
                <a:gd name="adj3" fmla="val 19146"/>
                <a:gd name="adj4" fmla="val 80854"/>
              </a:avLst>
            </a:prstGeom>
            <a:solidFill>
              <a:srgbClr val="E7E6E6"/>
            </a:solidFill>
            <a:ln w="9525" cap="flat" cmpd="sng">
              <a:solidFill>
                <a:srgbClr val="26226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000" b="0" i="0" u="none" strike="noStrike" cap="none">
                <a:solidFill>
                  <a:srgbClr val="000000"/>
                </a:solidFill>
                <a:latin typeface="Arial"/>
                <a:ea typeface="Arial"/>
                <a:cs typeface="Arial"/>
                <a:sym typeface="Arial"/>
              </a:endParaRPr>
            </a:p>
          </p:txBody>
        </p:sp>
        <p:sp>
          <p:nvSpPr>
            <p:cNvPr id="11" name="Google Shape;8198;p118">
              <a:extLst>
                <a:ext uri="{FF2B5EF4-FFF2-40B4-BE49-F238E27FC236}">
                  <a16:creationId xmlns:a16="http://schemas.microsoft.com/office/drawing/2014/main" id="{8B970F84-879D-D272-AF5E-7897A2ED111C}"/>
                </a:ext>
              </a:extLst>
            </p:cNvPr>
            <p:cNvSpPr/>
            <p:nvPr/>
          </p:nvSpPr>
          <p:spPr>
            <a:xfrm rot="10800000">
              <a:off x="10435325" y="5243950"/>
              <a:ext cx="994800" cy="867600"/>
            </a:xfrm>
            <a:prstGeom prst="bentArrow">
              <a:avLst>
                <a:gd name="adj1" fmla="val 11703"/>
                <a:gd name="adj2" fmla="val 11170"/>
                <a:gd name="adj3" fmla="val 19146"/>
                <a:gd name="adj4" fmla="val 80854"/>
              </a:avLst>
            </a:prstGeom>
            <a:solidFill>
              <a:srgbClr val="E7E6E6"/>
            </a:solidFill>
            <a:ln w="9525" cap="flat" cmpd="sng">
              <a:solidFill>
                <a:srgbClr val="26226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000" b="0" i="0" u="none" strike="noStrike" cap="none">
                <a:solidFill>
                  <a:srgbClr val="000000"/>
                </a:solidFill>
                <a:latin typeface="Arial"/>
                <a:ea typeface="Arial"/>
                <a:cs typeface="Arial"/>
                <a:sym typeface="Arial"/>
              </a:endParaRPr>
            </a:p>
          </p:txBody>
        </p:sp>
        <p:sp>
          <p:nvSpPr>
            <p:cNvPr id="12" name="Google Shape;8199;p118">
              <a:extLst>
                <a:ext uri="{FF2B5EF4-FFF2-40B4-BE49-F238E27FC236}">
                  <a16:creationId xmlns:a16="http://schemas.microsoft.com/office/drawing/2014/main" id="{34DB76A1-B2D4-00E2-58E6-ECDF357DDCFE}"/>
                </a:ext>
              </a:extLst>
            </p:cNvPr>
            <p:cNvSpPr/>
            <p:nvPr/>
          </p:nvSpPr>
          <p:spPr>
            <a:xfrm rot="-5400000">
              <a:off x="8011550" y="5173925"/>
              <a:ext cx="857400" cy="984300"/>
            </a:xfrm>
            <a:prstGeom prst="bentArrow">
              <a:avLst>
                <a:gd name="adj1" fmla="val 11703"/>
                <a:gd name="adj2" fmla="val 11170"/>
                <a:gd name="adj3" fmla="val 19146"/>
                <a:gd name="adj4" fmla="val 80854"/>
              </a:avLst>
            </a:prstGeom>
            <a:solidFill>
              <a:srgbClr val="E7E6E6"/>
            </a:solidFill>
            <a:ln w="9525" cap="flat" cmpd="sng">
              <a:solidFill>
                <a:srgbClr val="26226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000" b="0" i="0" u="none" strike="noStrike" cap="none">
                <a:solidFill>
                  <a:srgbClr val="000000"/>
                </a:solidFill>
                <a:latin typeface="Arial"/>
                <a:ea typeface="Arial"/>
                <a:cs typeface="Arial"/>
                <a:sym typeface="Arial"/>
              </a:endParaRPr>
            </a:p>
          </p:txBody>
        </p:sp>
        <p:sp>
          <p:nvSpPr>
            <p:cNvPr id="13" name="Google Shape;8200;p118">
              <a:extLst>
                <a:ext uri="{FF2B5EF4-FFF2-40B4-BE49-F238E27FC236}">
                  <a16:creationId xmlns:a16="http://schemas.microsoft.com/office/drawing/2014/main" id="{3CF6239B-3215-3D7B-F485-A3EB3F4C9E29}"/>
                </a:ext>
              </a:extLst>
            </p:cNvPr>
            <p:cNvSpPr/>
            <p:nvPr/>
          </p:nvSpPr>
          <p:spPr>
            <a:xfrm>
              <a:off x="7991375" y="3449050"/>
              <a:ext cx="994800" cy="867600"/>
            </a:xfrm>
            <a:prstGeom prst="bentArrow">
              <a:avLst>
                <a:gd name="adj1" fmla="val 11703"/>
                <a:gd name="adj2" fmla="val 11170"/>
                <a:gd name="adj3" fmla="val 19146"/>
                <a:gd name="adj4" fmla="val 80854"/>
              </a:avLst>
            </a:prstGeom>
            <a:solidFill>
              <a:srgbClr val="E7E6E6"/>
            </a:solidFill>
            <a:ln w="9525" cap="flat" cmpd="sng">
              <a:solidFill>
                <a:srgbClr val="26226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000" b="0" i="0" u="none" strike="noStrike" cap="none">
                <a:solidFill>
                  <a:srgbClr val="000000"/>
                </a:solidFill>
                <a:latin typeface="Arial"/>
                <a:ea typeface="Arial"/>
                <a:cs typeface="Arial"/>
                <a:sym typeface="Arial"/>
              </a:endParaRPr>
            </a:p>
          </p:txBody>
        </p:sp>
      </p:grpSp>
      <p:sp>
        <p:nvSpPr>
          <p:cNvPr id="14" name="Google Shape;8202;p118">
            <a:extLst>
              <a:ext uri="{FF2B5EF4-FFF2-40B4-BE49-F238E27FC236}">
                <a16:creationId xmlns:a16="http://schemas.microsoft.com/office/drawing/2014/main" id="{7E6BB5F8-BBCA-1F06-5FE1-0EAC3168A51B}"/>
              </a:ext>
            </a:extLst>
          </p:cNvPr>
          <p:cNvSpPr/>
          <p:nvPr/>
        </p:nvSpPr>
        <p:spPr>
          <a:xfrm>
            <a:off x="4171690" y="3724591"/>
            <a:ext cx="2828681" cy="643616"/>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2000" b="1" i="0" u="none" strike="noStrike" cap="none" dirty="0">
                <a:solidFill>
                  <a:srgbClr val="262262"/>
                </a:solidFill>
                <a:latin typeface="Arial"/>
                <a:ea typeface="Arial"/>
                <a:cs typeface="Arial"/>
                <a:sym typeface="Arial"/>
              </a:rPr>
              <a:t>Mathematical Modelling</a:t>
            </a:r>
            <a:endParaRPr sz="2000" b="1" i="0" u="none" strike="noStrike" cap="none" dirty="0">
              <a:solidFill>
                <a:srgbClr val="262262"/>
              </a:solidFill>
              <a:latin typeface="Arial"/>
              <a:ea typeface="Arial"/>
              <a:cs typeface="Arial"/>
              <a:sym typeface="Arial"/>
            </a:endParaRPr>
          </a:p>
        </p:txBody>
      </p:sp>
      <p:sp>
        <p:nvSpPr>
          <p:cNvPr id="3" name="TextBox 2">
            <a:extLst>
              <a:ext uri="{FF2B5EF4-FFF2-40B4-BE49-F238E27FC236}">
                <a16:creationId xmlns:a16="http://schemas.microsoft.com/office/drawing/2014/main" id="{E06DBE7E-7A3D-813C-7DE6-5DA018467802}"/>
              </a:ext>
            </a:extLst>
          </p:cNvPr>
          <p:cNvSpPr txBox="1"/>
          <p:nvPr/>
        </p:nvSpPr>
        <p:spPr>
          <a:xfrm rot="18728129">
            <a:off x="3232515" y="2229755"/>
            <a:ext cx="1027749" cy="369332"/>
          </a:xfrm>
          <a:prstGeom prst="rect">
            <a:avLst/>
          </a:prstGeom>
          <a:noFill/>
        </p:spPr>
        <p:txBody>
          <a:bodyPr wrap="square" rtlCol="0">
            <a:spAutoFit/>
          </a:bodyPr>
          <a:lstStyle/>
          <a:p>
            <a:r>
              <a:rPr lang="en-IE" dirty="0"/>
              <a:t>refine</a:t>
            </a:r>
          </a:p>
        </p:txBody>
      </p:sp>
    </p:spTree>
    <p:extLst>
      <p:ext uri="{BB962C8B-B14F-4D97-AF65-F5344CB8AC3E}">
        <p14:creationId xmlns:p14="http://schemas.microsoft.com/office/powerpoint/2010/main" val="244789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5C7A8-4F48-8D5E-E8B5-246A9AFACF49}"/>
              </a:ext>
            </a:extLst>
          </p:cNvPr>
          <p:cNvSpPr>
            <a:spLocks noGrp="1"/>
          </p:cNvSpPr>
          <p:nvPr>
            <p:ph type="title"/>
          </p:nvPr>
        </p:nvSpPr>
        <p:spPr/>
        <p:txBody>
          <a:bodyPr/>
          <a:lstStyle/>
          <a:p>
            <a:r>
              <a:rPr lang="en-GB" dirty="0"/>
              <a:t>Research Study Methodology</a:t>
            </a:r>
            <a:endParaRPr lang="en-IE" dirty="0"/>
          </a:p>
        </p:txBody>
      </p:sp>
      <p:graphicFrame>
        <p:nvGraphicFramePr>
          <p:cNvPr id="4" name="Diagram 3">
            <a:extLst>
              <a:ext uri="{FF2B5EF4-FFF2-40B4-BE49-F238E27FC236}">
                <a16:creationId xmlns:a16="http://schemas.microsoft.com/office/drawing/2014/main" id="{06DBFCAE-4632-12A6-678D-BAC5658B9946}"/>
              </a:ext>
            </a:extLst>
          </p:cNvPr>
          <p:cNvGraphicFramePr/>
          <p:nvPr>
            <p:extLst>
              <p:ext uri="{D42A27DB-BD31-4B8C-83A1-F6EECF244321}">
                <p14:modId xmlns:p14="http://schemas.microsoft.com/office/powerpoint/2010/main" val="4133631427"/>
              </p:ext>
            </p:extLst>
          </p:nvPr>
        </p:nvGraphicFramePr>
        <p:xfrm>
          <a:off x="1739641" y="13292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Graphic 4" descr="Statistics outline">
            <a:extLst>
              <a:ext uri="{FF2B5EF4-FFF2-40B4-BE49-F238E27FC236}">
                <a16:creationId xmlns:a16="http://schemas.microsoft.com/office/drawing/2014/main" id="{E1D7C2AF-7E2A-41B4-D164-8093A8F6194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328763" y="1460241"/>
            <a:ext cx="914400" cy="914400"/>
          </a:xfrm>
          <a:prstGeom prst="rect">
            <a:avLst/>
          </a:prstGeom>
        </p:spPr>
      </p:pic>
      <p:pic>
        <p:nvPicPr>
          <p:cNvPr id="9" name="Graphic 8" descr="Open book outline">
            <a:extLst>
              <a:ext uri="{FF2B5EF4-FFF2-40B4-BE49-F238E27FC236}">
                <a16:creationId xmlns:a16="http://schemas.microsoft.com/office/drawing/2014/main" id="{3A9410D8-9E96-28B6-FD1C-D11B06DF27F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542955" y="4278086"/>
            <a:ext cx="914400" cy="914400"/>
          </a:xfrm>
          <a:prstGeom prst="rect">
            <a:avLst/>
          </a:prstGeom>
        </p:spPr>
      </p:pic>
      <p:pic>
        <p:nvPicPr>
          <p:cNvPr id="11" name="Graphic 10" descr="Chat outline">
            <a:extLst>
              <a:ext uri="{FF2B5EF4-FFF2-40B4-BE49-F238E27FC236}">
                <a16:creationId xmlns:a16="http://schemas.microsoft.com/office/drawing/2014/main" id="{07CE731F-4975-F965-E64D-997D7B70EE7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542955" y="1576175"/>
            <a:ext cx="914400" cy="914400"/>
          </a:xfrm>
          <a:prstGeom prst="rect">
            <a:avLst/>
          </a:prstGeom>
        </p:spPr>
      </p:pic>
      <p:pic>
        <p:nvPicPr>
          <p:cNvPr id="13" name="Graphic 12" descr="Clipboard outline">
            <a:extLst>
              <a:ext uri="{FF2B5EF4-FFF2-40B4-BE49-F238E27FC236}">
                <a16:creationId xmlns:a16="http://schemas.microsoft.com/office/drawing/2014/main" id="{58E0680C-D7B4-5215-26B2-6D8342A4F3D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183159" y="4204862"/>
            <a:ext cx="914400" cy="914400"/>
          </a:xfrm>
          <a:prstGeom prst="rect">
            <a:avLst/>
          </a:prstGeom>
        </p:spPr>
      </p:pic>
    </p:spTree>
    <p:extLst>
      <p:ext uri="{BB962C8B-B14F-4D97-AF65-F5344CB8AC3E}">
        <p14:creationId xmlns:p14="http://schemas.microsoft.com/office/powerpoint/2010/main" val="380749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D53BE36A-4E07-4BAF-9A57-CC437CD942D8}"/>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17DE9F43-2EAC-433A-99EB-459F1B34DA11}"/>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FF6EB1A6-989A-42F6-832F-641D8D1E6D47}"/>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2BA7F0D0-BB87-43FE-951B-C828E9A6D904}"/>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00B6B-DBAA-6E76-FFEC-96E42AD9E737}"/>
              </a:ext>
            </a:extLst>
          </p:cNvPr>
          <p:cNvSpPr>
            <a:spLocks noGrp="1"/>
          </p:cNvSpPr>
          <p:nvPr>
            <p:ph type="title"/>
          </p:nvPr>
        </p:nvSpPr>
        <p:spPr/>
        <p:txBody>
          <a:bodyPr/>
          <a:lstStyle/>
          <a:p>
            <a:r>
              <a:rPr lang="en-GB" dirty="0"/>
              <a:t>Findings: Three themes</a:t>
            </a:r>
            <a:endParaRPr lang="en-IE" dirty="0"/>
          </a:p>
        </p:txBody>
      </p:sp>
      <p:graphicFrame>
        <p:nvGraphicFramePr>
          <p:cNvPr id="5" name="Diagram 4">
            <a:extLst>
              <a:ext uri="{FF2B5EF4-FFF2-40B4-BE49-F238E27FC236}">
                <a16:creationId xmlns:a16="http://schemas.microsoft.com/office/drawing/2014/main" id="{FA036EEF-AA69-8B83-F907-703BEEC76DE6}"/>
              </a:ext>
            </a:extLst>
          </p:cNvPr>
          <p:cNvGraphicFramePr/>
          <p:nvPr>
            <p:extLst>
              <p:ext uri="{D42A27DB-BD31-4B8C-83A1-F6EECF244321}">
                <p14:modId xmlns:p14="http://schemas.microsoft.com/office/powerpoint/2010/main" val="3318864731"/>
              </p:ext>
            </p:extLst>
          </p:nvPr>
        </p:nvGraphicFramePr>
        <p:xfrm>
          <a:off x="2031999" y="1573763"/>
          <a:ext cx="10116457" cy="45645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2631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5F3A034E-C457-4945-B3C1-1D78FEF688B2}"/>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78BC1320-CE49-4DD4-AF9D-E322E3C3C47D}"/>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75B0326D-6224-4045-B38E-0385B5A4C544}"/>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8D7CC-1EF6-7F4D-52B8-C4972C11531B}"/>
              </a:ext>
            </a:extLst>
          </p:cNvPr>
          <p:cNvSpPr>
            <a:spLocks noGrp="1"/>
          </p:cNvSpPr>
          <p:nvPr>
            <p:ph type="title"/>
          </p:nvPr>
        </p:nvSpPr>
        <p:spPr/>
        <p:txBody>
          <a:bodyPr>
            <a:normAutofit/>
          </a:bodyPr>
          <a:lstStyle/>
          <a:p>
            <a:r>
              <a:rPr lang="en-GB" dirty="0"/>
              <a:t>Findings: </a:t>
            </a:r>
            <a:r>
              <a:rPr lang="en-IE" sz="4400" dirty="0">
                <a:effectLst/>
                <a:ea typeface="Calibri" panose="020F0502020204030204" pitchFamily="34" charset="0"/>
              </a:rPr>
              <a:t>Opportunities and Challenges of Professional Development</a:t>
            </a:r>
            <a:endParaRPr lang="en-IE" dirty="0"/>
          </a:p>
        </p:txBody>
      </p:sp>
      <p:sp>
        <p:nvSpPr>
          <p:cNvPr id="3" name="Content Placeholder 2">
            <a:extLst>
              <a:ext uri="{FF2B5EF4-FFF2-40B4-BE49-F238E27FC236}">
                <a16:creationId xmlns:a16="http://schemas.microsoft.com/office/drawing/2014/main" id="{0BD51C2E-C3C3-C297-90FE-969610BF022A}"/>
              </a:ext>
            </a:extLst>
          </p:cNvPr>
          <p:cNvSpPr>
            <a:spLocks noGrp="1"/>
          </p:cNvSpPr>
          <p:nvPr>
            <p:ph idx="1"/>
          </p:nvPr>
        </p:nvSpPr>
        <p:spPr>
          <a:xfrm>
            <a:off x="838199" y="1825625"/>
            <a:ext cx="10949473" cy="4351338"/>
          </a:xfrm>
        </p:spPr>
        <p:txBody>
          <a:bodyPr>
            <a:noAutofit/>
          </a:bodyPr>
          <a:lstStyle/>
          <a:p>
            <a:r>
              <a:rPr lang="en-IE" kern="100" dirty="0">
                <a:effectLst/>
                <a:ea typeface="Times New Roman" panose="02020603050405020304" pitchFamily="18" charset="0"/>
              </a:rPr>
              <a:t>Teachers demonstrated a strong preference for </a:t>
            </a:r>
            <a:r>
              <a:rPr lang="en-IE" b="1" kern="100" dirty="0">
                <a:effectLst/>
                <a:ea typeface="Times New Roman" panose="02020603050405020304" pitchFamily="18" charset="0"/>
              </a:rPr>
              <a:t>Expert-Led Sample Approaches </a:t>
            </a:r>
            <a:r>
              <a:rPr lang="en-IE" kern="100" dirty="0">
                <a:effectLst/>
                <a:ea typeface="Times New Roman" panose="02020603050405020304" pitchFamily="18" charset="0"/>
              </a:rPr>
              <a:t>where they assume the role of the student and engage with designed activities.</a:t>
            </a:r>
          </a:p>
          <a:p>
            <a:pPr marL="0" indent="0">
              <a:buNone/>
            </a:pPr>
            <a:endParaRPr lang="en-IE" kern="100" dirty="0">
              <a:effectLst/>
              <a:ea typeface="Times New Roman" panose="02020603050405020304" pitchFamily="18" charset="0"/>
            </a:endParaRPr>
          </a:p>
          <a:p>
            <a:pPr marL="0" indent="0">
              <a:buNone/>
            </a:pPr>
            <a:endParaRPr lang="en-GB" sz="2400" i="1" kern="100" dirty="0">
              <a:effectLst/>
              <a:ea typeface="Calibri" panose="020F0502020204030204" pitchFamily="34" charset="0"/>
            </a:endParaRPr>
          </a:p>
          <a:p>
            <a:pPr marL="0" indent="0">
              <a:buNone/>
            </a:pPr>
            <a:endParaRPr lang="en-GB" sz="2400" i="1" kern="100" dirty="0">
              <a:ea typeface="Calibri" panose="020F0502020204030204" pitchFamily="34" charset="0"/>
            </a:endParaRPr>
          </a:p>
          <a:p>
            <a:pPr marL="0" indent="0">
              <a:buNone/>
            </a:pPr>
            <a:endParaRPr lang="en-GB" sz="2400" i="1" kern="100" dirty="0">
              <a:effectLst/>
              <a:ea typeface="Calibri" panose="020F0502020204030204" pitchFamily="34" charset="0"/>
            </a:endParaRPr>
          </a:p>
          <a:p>
            <a:endParaRPr lang="en-GB" kern="100" dirty="0">
              <a:effectLst/>
              <a:ea typeface="Calibri" panose="020F0502020204030204" pitchFamily="34" charset="0"/>
            </a:endParaRPr>
          </a:p>
          <a:p>
            <a:r>
              <a:rPr lang="en-GB" kern="100" dirty="0">
                <a:effectLst/>
                <a:ea typeface="Calibri" panose="020F0502020204030204" pitchFamily="34" charset="0"/>
              </a:rPr>
              <a:t>After experiencing a sample approach from a student’s perspective, participants</a:t>
            </a:r>
            <a:r>
              <a:rPr lang="en-GB" kern="100" dirty="0">
                <a:ea typeface="Calibri" panose="020F0502020204030204" pitchFamily="34" charset="0"/>
              </a:rPr>
              <a:t> demonstrated a strong preference for space </a:t>
            </a:r>
            <a:r>
              <a:rPr lang="en-IE" dirty="0">
                <a:effectLst/>
                <a:ea typeface="Calibri" panose="020F0502020204030204" pitchFamily="34" charset="0"/>
              </a:rPr>
              <a:t>to collaboratively critique the approach from a teacher’s perspective.</a:t>
            </a:r>
            <a:endParaRPr lang="en-IE" kern="100" dirty="0">
              <a:effectLst/>
              <a:ea typeface="Calibri" panose="020F0502020204030204" pitchFamily="34" charset="0"/>
            </a:endParaRPr>
          </a:p>
          <a:p>
            <a:pPr marL="0" indent="0">
              <a:buNone/>
            </a:pPr>
            <a:endParaRPr lang="en-IE" dirty="0"/>
          </a:p>
        </p:txBody>
      </p:sp>
      <p:sp>
        <p:nvSpPr>
          <p:cNvPr id="4" name="Speech Bubble: Rectangle with Corners Rounded 3">
            <a:extLst>
              <a:ext uri="{FF2B5EF4-FFF2-40B4-BE49-F238E27FC236}">
                <a16:creationId xmlns:a16="http://schemas.microsoft.com/office/drawing/2014/main" id="{4129C29B-48B0-5E57-9E54-21AD21E9CE3D}"/>
              </a:ext>
            </a:extLst>
          </p:cNvPr>
          <p:cNvSpPr/>
          <p:nvPr/>
        </p:nvSpPr>
        <p:spPr>
          <a:xfrm>
            <a:off x="677245" y="3308641"/>
            <a:ext cx="11271379" cy="1496073"/>
          </a:xfrm>
          <a:prstGeom prst="wedgeRoundRectCallout">
            <a:avLst>
              <a:gd name="adj1" fmla="val -43736"/>
              <a:gd name="adj2" fmla="val 8127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i="1" kern="100" dirty="0">
                <a:effectLst/>
                <a:ea typeface="Calibri" panose="020F0502020204030204" pitchFamily="34" charset="0"/>
              </a:rPr>
              <a:t>“I like to be shown as well rather than, discovery learning sounds great, but you know I prefer, I need kind of a cold hard example first, and then let me try to do the same and replicate it.” </a:t>
            </a:r>
            <a:r>
              <a:rPr lang="en-GB" sz="2800" kern="100" dirty="0">
                <a:ea typeface="Calibri" panose="020F0502020204030204" pitchFamily="34" charset="0"/>
              </a:rPr>
              <a:t>(Participant)</a:t>
            </a:r>
            <a:endParaRPr lang="en-GB" sz="2800" i="1" kern="100" dirty="0">
              <a:effectLst/>
              <a:ea typeface="Calibri" panose="020F0502020204030204" pitchFamily="34" charset="0"/>
            </a:endParaRPr>
          </a:p>
        </p:txBody>
      </p:sp>
    </p:spTree>
    <p:extLst>
      <p:ext uri="{BB962C8B-B14F-4D97-AF65-F5344CB8AC3E}">
        <p14:creationId xmlns:p14="http://schemas.microsoft.com/office/powerpoint/2010/main" val="1834219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524A-FE7B-19CA-ECD2-72B20D7D3962}"/>
              </a:ext>
            </a:extLst>
          </p:cNvPr>
          <p:cNvSpPr>
            <a:spLocks noGrp="1"/>
          </p:cNvSpPr>
          <p:nvPr>
            <p:ph type="title"/>
          </p:nvPr>
        </p:nvSpPr>
        <p:spPr/>
        <p:txBody>
          <a:bodyPr>
            <a:normAutofit fontScale="90000"/>
          </a:bodyPr>
          <a:lstStyle/>
          <a:p>
            <a:pPr>
              <a:spcAft>
                <a:spcPts val="1000"/>
              </a:spcAft>
            </a:pPr>
            <a:r>
              <a:rPr lang="en-IE" sz="4400" i="0" kern="100" dirty="0">
                <a:effectLst/>
                <a:ea typeface="Calibri" panose="020F0502020204030204" pitchFamily="34" charset="0"/>
              </a:rPr>
              <a:t>Frequency distribution of codes from “what works well in enhancing teaching methods?” (n = 165)</a:t>
            </a:r>
            <a:endParaRPr lang="en-IE" dirty="0"/>
          </a:p>
        </p:txBody>
      </p:sp>
      <p:pic>
        <p:nvPicPr>
          <p:cNvPr id="5" name="Picture 4">
            <a:extLst>
              <a:ext uri="{FF2B5EF4-FFF2-40B4-BE49-F238E27FC236}">
                <a16:creationId xmlns:a16="http://schemas.microsoft.com/office/drawing/2014/main" id="{013E2EEF-3C8F-ABFF-297F-F10F879A1FFE}"/>
              </a:ext>
            </a:extLst>
          </p:cNvPr>
          <p:cNvPicPr>
            <a:picLocks noChangeAspect="1"/>
          </p:cNvPicPr>
          <p:nvPr/>
        </p:nvPicPr>
        <p:blipFill>
          <a:blip r:embed="rId2"/>
          <a:stretch>
            <a:fillRect/>
          </a:stretch>
        </p:blipFill>
        <p:spPr>
          <a:xfrm>
            <a:off x="1405466" y="1800225"/>
            <a:ext cx="9381067" cy="5007979"/>
          </a:xfrm>
          <a:prstGeom prst="rect">
            <a:avLst/>
          </a:prstGeom>
        </p:spPr>
      </p:pic>
    </p:spTree>
    <p:extLst>
      <p:ext uri="{BB962C8B-B14F-4D97-AF65-F5344CB8AC3E}">
        <p14:creationId xmlns:p14="http://schemas.microsoft.com/office/powerpoint/2010/main" val="3393273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5A750-020C-A8CF-1CE8-EA685C6940AE}"/>
              </a:ext>
            </a:extLst>
          </p:cNvPr>
          <p:cNvSpPr>
            <a:spLocks noGrp="1"/>
          </p:cNvSpPr>
          <p:nvPr>
            <p:ph type="title"/>
          </p:nvPr>
        </p:nvSpPr>
        <p:spPr/>
        <p:txBody>
          <a:bodyPr>
            <a:normAutofit/>
          </a:bodyPr>
          <a:lstStyle/>
          <a:p>
            <a:r>
              <a:rPr lang="en-GB" dirty="0"/>
              <a:t>Findings: </a:t>
            </a:r>
            <a:r>
              <a:rPr lang="en-IE" kern="100" dirty="0">
                <a:effectLst/>
                <a:ea typeface="Times New Roman" panose="02020603050405020304" pitchFamily="18" charset="0"/>
              </a:rPr>
              <a:t>Opportunities to Collaborate and Share Best Practice </a:t>
            </a:r>
            <a:endParaRPr lang="en-IE" dirty="0"/>
          </a:p>
        </p:txBody>
      </p:sp>
      <p:sp>
        <p:nvSpPr>
          <p:cNvPr id="3" name="Content Placeholder 2">
            <a:extLst>
              <a:ext uri="{FF2B5EF4-FFF2-40B4-BE49-F238E27FC236}">
                <a16:creationId xmlns:a16="http://schemas.microsoft.com/office/drawing/2014/main" id="{78C17E74-31BF-C91E-114B-01C6D24CA71E}"/>
              </a:ext>
            </a:extLst>
          </p:cNvPr>
          <p:cNvSpPr>
            <a:spLocks noGrp="1"/>
          </p:cNvSpPr>
          <p:nvPr>
            <p:ph idx="1"/>
          </p:nvPr>
        </p:nvSpPr>
        <p:spPr/>
        <p:txBody>
          <a:bodyPr>
            <a:normAutofit/>
          </a:bodyPr>
          <a:lstStyle/>
          <a:p>
            <a:r>
              <a:rPr lang="en-IE" dirty="0">
                <a:ea typeface="Calibri" panose="020F0502020204030204" pitchFamily="34" charset="0"/>
              </a:rPr>
              <a:t>T</a:t>
            </a:r>
            <a:r>
              <a:rPr lang="en-IE" dirty="0">
                <a:effectLst/>
                <a:ea typeface="Calibri" panose="020F0502020204030204" pitchFamily="34" charset="0"/>
              </a:rPr>
              <a:t>eachers continued to stress the value in collaborating and sharing methodologies with other teachers.</a:t>
            </a:r>
          </a:p>
          <a:p>
            <a:endParaRPr lang="en-IE" dirty="0">
              <a:ea typeface="Calibri" panose="020F0502020204030204" pitchFamily="34" charset="0"/>
            </a:endParaRPr>
          </a:p>
          <a:p>
            <a:pPr marL="0" indent="0">
              <a:buNone/>
            </a:pPr>
            <a:endParaRPr lang="en-GB" i="1" kern="100" dirty="0">
              <a:ea typeface="Calibri" panose="020F0502020204030204" pitchFamily="34" charset="0"/>
            </a:endParaRPr>
          </a:p>
          <a:p>
            <a:pPr marL="0" indent="0">
              <a:buNone/>
            </a:pPr>
            <a:endParaRPr lang="en-GB" i="1" kern="100" dirty="0">
              <a:ea typeface="Calibri" panose="020F0502020204030204" pitchFamily="34" charset="0"/>
            </a:endParaRPr>
          </a:p>
          <a:p>
            <a:pPr marL="0" indent="0">
              <a:buNone/>
            </a:pPr>
            <a:endParaRPr lang="en-GB" i="1" kern="100" dirty="0">
              <a:ea typeface="Calibri" panose="020F0502020204030204" pitchFamily="34" charset="0"/>
            </a:endParaRPr>
          </a:p>
          <a:p>
            <a:pPr marL="0" indent="0">
              <a:buNone/>
            </a:pPr>
            <a:endParaRPr lang="en-GB" i="1" kern="100" dirty="0">
              <a:ea typeface="Calibri" panose="020F0502020204030204" pitchFamily="34" charset="0"/>
            </a:endParaRPr>
          </a:p>
          <a:p>
            <a:r>
              <a:rPr lang="en-IE" dirty="0">
                <a:effectLst/>
                <a:ea typeface="Calibri" panose="020F0502020204030204" pitchFamily="34" charset="0"/>
              </a:rPr>
              <a:t>Teachers stressed the value and trust that they have in methods that they know have been implemented in the classroom.</a:t>
            </a:r>
            <a:endParaRPr lang="en-IE" i="1" kern="100" dirty="0">
              <a:effectLst/>
              <a:ea typeface="Calibri" panose="020F0502020204030204" pitchFamily="34" charset="0"/>
            </a:endParaRPr>
          </a:p>
          <a:p>
            <a:endParaRPr lang="en-IE" dirty="0"/>
          </a:p>
        </p:txBody>
      </p:sp>
      <p:sp>
        <p:nvSpPr>
          <p:cNvPr id="4" name="Speech Bubble: Rectangle with Corners Rounded 3">
            <a:extLst>
              <a:ext uri="{FF2B5EF4-FFF2-40B4-BE49-F238E27FC236}">
                <a16:creationId xmlns:a16="http://schemas.microsoft.com/office/drawing/2014/main" id="{329C7A58-8347-3FD6-5C69-F7F0BA2AB56D}"/>
              </a:ext>
            </a:extLst>
          </p:cNvPr>
          <p:cNvSpPr/>
          <p:nvPr/>
        </p:nvSpPr>
        <p:spPr>
          <a:xfrm>
            <a:off x="838200" y="3018437"/>
            <a:ext cx="11271379" cy="1702853"/>
          </a:xfrm>
          <a:prstGeom prst="wedgeRoundRectCallout">
            <a:avLst>
              <a:gd name="adj1" fmla="val -43736"/>
              <a:gd name="adj2" fmla="val 8127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en-GB" sz="2800" i="1" kern="100" dirty="0">
                <a:effectLst/>
                <a:ea typeface="Calibri" panose="020F0502020204030204" pitchFamily="34" charset="0"/>
              </a:rPr>
              <a:t>“Having those kind of discussions as structured activities works really well, when you draw on people's experience, you just have that open discussion.” </a:t>
            </a:r>
            <a:r>
              <a:rPr lang="en-GB" sz="2800" kern="100" dirty="0">
                <a:ea typeface="Calibri" panose="020F0502020204030204" pitchFamily="34" charset="0"/>
              </a:rPr>
              <a:t>(Participant)</a:t>
            </a:r>
            <a:endParaRPr lang="en-GB" sz="2800" i="1" kern="100" dirty="0">
              <a:effectLst/>
              <a:ea typeface="Calibri" panose="020F0502020204030204" pitchFamily="34" charset="0"/>
            </a:endParaRPr>
          </a:p>
        </p:txBody>
      </p:sp>
    </p:spTree>
    <p:extLst>
      <p:ext uri="{BB962C8B-B14F-4D97-AF65-F5344CB8AC3E}">
        <p14:creationId xmlns:p14="http://schemas.microsoft.com/office/powerpoint/2010/main" val="1854521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E2488-C700-F1CA-C8F6-120E169FE3F4}"/>
              </a:ext>
            </a:extLst>
          </p:cNvPr>
          <p:cNvSpPr>
            <a:spLocks noGrp="1"/>
          </p:cNvSpPr>
          <p:nvPr>
            <p:ph type="title"/>
          </p:nvPr>
        </p:nvSpPr>
        <p:spPr/>
        <p:txBody>
          <a:bodyPr/>
          <a:lstStyle/>
          <a:p>
            <a:r>
              <a:rPr lang="en-GB" dirty="0"/>
              <a:t>Findings: Issues with PD</a:t>
            </a:r>
            <a:endParaRPr lang="en-IE" dirty="0"/>
          </a:p>
        </p:txBody>
      </p:sp>
      <p:sp>
        <p:nvSpPr>
          <p:cNvPr id="3" name="Content Placeholder 2">
            <a:extLst>
              <a:ext uri="{FF2B5EF4-FFF2-40B4-BE49-F238E27FC236}">
                <a16:creationId xmlns:a16="http://schemas.microsoft.com/office/drawing/2014/main" id="{FC132948-7284-92DD-7BD4-5BA5D6A3C923}"/>
              </a:ext>
            </a:extLst>
          </p:cNvPr>
          <p:cNvSpPr>
            <a:spLocks noGrp="1"/>
          </p:cNvSpPr>
          <p:nvPr>
            <p:ph idx="1"/>
          </p:nvPr>
        </p:nvSpPr>
        <p:spPr/>
        <p:txBody>
          <a:bodyPr>
            <a:normAutofit/>
          </a:bodyPr>
          <a:lstStyle/>
          <a:p>
            <a:r>
              <a:rPr lang="en-IE" dirty="0">
                <a:effectLst/>
                <a:ea typeface="Calibri" panose="020F0502020204030204" pitchFamily="34" charset="0"/>
              </a:rPr>
              <a:t>Teacher perspectives on what does not work well in enhancing teaching methods (n = 144)</a:t>
            </a:r>
            <a:endParaRPr lang="en-IE" sz="4000" dirty="0"/>
          </a:p>
        </p:txBody>
      </p:sp>
      <p:pic>
        <p:nvPicPr>
          <p:cNvPr id="5" name="Picture 4">
            <a:extLst>
              <a:ext uri="{FF2B5EF4-FFF2-40B4-BE49-F238E27FC236}">
                <a16:creationId xmlns:a16="http://schemas.microsoft.com/office/drawing/2014/main" id="{F98F0CD0-EDA8-B283-B67D-0E763EEBEA3F}"/>
              </a:ext>
            </a:extLst>
          </p:cNvPr>
          <p:cNvPicPr>
            <a:picLocks noChangeAspect="1"/>
          </p:cNvPicPr>
          <p:nvPr/>
        </p:nvPicPr>
        <p:blipFill>
          <a:blip r:embed="rId2"/>
          <a:stretch>
            <a:fillRect/>
          </a:stretch>
        </p:blipFill>
        <p:spPr>
          <a:xfrm>
            <a:off x="1727200" y="2696678"/>
            <a:ext cx="9626600" cy="4161322"/>
          </a:xfrm>
          <a:prstGeom prst="rect">
            <a:avLst/>
          </a:prstGeom>
        </p:spPr>
      </p:pic>
    </p:spTree>
    <p:extLst>
      <p:ext uri="{BB962C8B-B14F-4D97-AF65-F5344CB8AC3E}">
        <p14:creationId xmlns:p14="http://schemas.microsoft.com/office/powerpoint/2010/main" val="3421285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A4B26-8F63-B37E-7A36-3C070399A25C}"/>
              </a:ext>
            </a:extLst>
          </p:cNvPr>
          <p:cNvSpPr>
            <a:spLocks noGrp="1"/>
          </p:cNvSpPr>
          <p:nvPr>
            <p:ph type="title"/>
          </p:nvPr>
        </p:nvSpPr>
        <p:spPr/>
        <p:txBody>
          <a:bodyPr/>
          <a:lstStyle/>
          <a:p>
            <a:r>
              <a:rPr lang="en-GB" dirty="0"/>
              <a:t>Findings: Issues with PD</a:t>
            </a:r>
            <a:endParaRPr lang="en-IE" dirty="0"/>
          </a:p>
        </p:txBody>
      </p:sp>
      <p:sp>
        <p:nvSpPr>
          <p:cNvPr id="3" name="Content Placeholder 2">
            <a:extLst>
              <a:ext uri="{FF2B5EF4-FFF2-40B4-BE49-F238E27FC236}">
                <a16:creationId xmlns:a16="http://schemas.microsoft.com/office/drawing/2014/main" id="{E6F9EC84-13E1-10DA-2A73-939DBC72B68D}"/>
              </a:ext>
            </a:extLst>
          </p:cNvPr>
          <p:cNvSpPr>
            <a:spLocks noGrp="1"/>
          </p:cNvSpPr>
          <p:nvPr>
            <p:ph idx="1"/>
          </p:nvPr>
        </p:nvSpPr>
        <p:spPr>
          <a:xfrm>
            <a:off x="838200" y="1530220"/>
            <a:ext cx="10515600" cy="6002694"/>
          </a:xfrm>
        </p:spPr>
        <p:txBody>
          <a:bodyPr>
            <a:normAutofit/>
          </a:bodyPr>
          <a:lstStyle/>
          <a:p>
            <a:r>
              <a:rPr lang="en-IE" sz="2800" dirty="0">
                <a:effectLst/>
                <a:ea typeface="Calibri" panose="020F0502020204030204" pitchFamily="34" charset="0"/>
              </a:rPr>
              <a:t>General educational theory was a common area that interviewed teachers did not find helpful</a:t>
            </a:r>
          </a:p>
          <a:p>
            <a:endParaRPr lang="en-IE" sz="2800" dirty="0">
              <a:effectLst/>
              <a:ea typeface="Calibri" panose="020F0502020204030204" pitchFamily="34" charset="0"/>
            </a:endParaRPr>
          </a:p>
          <a:p>
            <a:endParaRPr lang="en-IE" dirty="0">
              <a:ea typeface="Calibri" panose="020F0502020204030204" pitchFamily="34" charset="0"/>
            </a:endParaRPr>
          </a:p>
          <a:p>
            <a:endParaRPr lang="en-IE" sz="2800" dirty="0">
              <a:effectLst/>
              <a:ea typeface="Calibri" panose="020F0502020204030204" pitchFamily="34" charset="0"/>
            </a:endParaRPr>
          </a:p>
          <a:p>
            <a:endParaRPr lang="en-IE" dirty="0">
              <a:ea typeface="Calibri" panose="020F0502020204030204" pitchFamily="34" charset="0"/>
            </a:endParaRPr>
          </a:p>
          <a:p>
            <a:r>
              <a:rPr lang="en-IE" sz="2800" dirty="0">
                <a:effectLst/>
                <a:ea typeface="Calibri" panose="020F0502020204030204" pitchFamily="34" charset="0"/>
              </a:rPr>
              <a:t>Participants also shared that sessions with too much focus on learning outcomes and policies are not very productive.</a:t>
            </a:r>
          </a:p>
          <a:p>
            <a:r>
              <a:rPr lang="en-IE" sz="2800" dirty="0">
                <a:effectLst/>
                <a:ea typeface="Calibri" panose="020F0502020204030204" pitchFamily="34" charset="0"/>
              </a:rPr>
              <a:t>Teachers conveyed annoyance when they are expected to lead the creation of tasks and develop units of work in a ‘discovery-based learning’ approach.</a:t>
            </a:r>
            <a:endParaRPr lang="en-IE" dirty="0"/>
          </a:p>
        </p:txBody>
      </p:sp>
      <p:sp>
        <p:nvSpPr>
          <p:cNvPr id="4" name="Speech Bubble: Rectangle with Corners Rounded 3">
            <a:extLst>
              <a:ext uri="{FF2B5EF4-FFF2-40B4-BE49-F238E27FC236}">
                <a16:creationId xmlns:a16="http://schemas.microsoft.com/office/drawing/2014/main" id="{6F1258FC-99B0-E7BF-3586-C57448B18321}"/>
              </a:ext>
            </a:extLst>
          </p:cNvPr>
          <p:cNvSpPr/>
          <p:nvPr/>
        </p:nvSpPr>
        <p:spPr>
          <a:xfrm>
            <a:off x="726233" y="2359859"/>
            <a:ext cx="11271379" cy="1702853"/>
          </a:xfrm>
          <a:prstGeom prst="wedgeRoundRectCallout">
            <a:avLst>
              <a:gd name="adj1" fmla="val -43736"/>
              <a:gd name="adj2" fmla="val 6885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en-GB" sz="2800" i="1" kern="100" dirty="0">
                <a:effectLst/>
                <a:ea typeface="Calibri" panose="020F0502020204030204" pitchFamily="34" charset="0"/>
              </a:rPr>
              <a:t>“They spent half the first day talking about theories of education, about constructivism and things like that, and in fairness I did my dip… I’m thinking “what are they teaching me this for?”, you know I want to be there to talk about the subject.” </a:t>
            </a:r>
            <a:r>
              <a:rPr lang="en-GB" sz="2800" kern="100" dirty="0">
                <a:effectLst/>
                <a:ea typeface="Calibri" panose="020F0502020204030204" pitchFamily="34" charset="0"/>
              </a:rPr>
              <a:t>(Participant)</a:t>
            </a:r>
            <a:endParaRPr lang="en-IE" sz="2800" kern="100" dirty="0">
              <a:effectLst/>
              <a:ea typeface="Calibri" panose="020F0502020204030204" pitchFamily="34" charset="0"/>
            </a:endParaRPr>
          </a:p>
        </p:txBody>
      </p:sp>
    </p:spTree>
    <p:extLst>
      <p:ext uri="{BB962C8B-B14F-4D97-AF65-F5344CB8AC3E}">
        <p14:creationId xmlns:p14="http://schemas.microsoft.com/office/powerpoint/2010/main" val="2801958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A04EB-09B5-3E19-A78C-51B9A937FF55}"/>
              </a:ext>
            </a:extLst>
          </p:cNvPr>
          <p:cNvSpPr>
            <a:spLocks noGrp="1"/>
          </p:cNvSpPr>
          <p:nvPr>
            <p:ph type="title"/>
          </p:nvPr>
        </p:nvSpPr>
        <p:spPr/>
        <p:txBody>
          <a:bodyPr/>
          <a:lstStyle/>
          <a:p>
            <a:r>
              <a:rPr lang="en-GB" dirty="0"/>
              <a:t>Layout</a:t>
            </a:r>
            <a:endParaRPr lang="en-IE" dirty="0"/>
          </a:p>
        </p:txBody>
      </p:sp>
      <p:graphicFrame>
        <p:nvGraphicFramePr>
          <p:cNvPr id="4" name="Content Placeholder 3">
            <a:extLst>
              <a:ext uri="{FF2B5EF4-FFF2-40B4-BE49-F238E27FC236}">
                <a16:creationId xmlns:a16="http://schemas.microsoft.com/office/drawing/2014/main" id="{FCF75C89-6C8C-2B40-D87E-55EB82132B87}"/>
              </a:ext>
            </a:extLst>
          </p:cNvPr>
          <p:cNvGraphicFramePr>
            <a:graphicFrameLocks noGrp="1"/>
          </p:cNvGraphicFramePr>
          <p:nvPr>
            <p:ph idx="1"/>
            <p:extLst>
              <p:ext uri="{D42A27DB-BD31-4B8C-83A1-F6EECF244321}">
                <p14:modId xmlns:p14="http://schemas.microsoft.com/office/powerpoint/2010/main" val="464306651"/>
              </p:ext>
            </p:extLst>
          </p:nvPr>
        </p:nvGraphicFramePr>
        <p:xfrm>
          <a:off x="838200" y="1487055"/>
          <a:ext cx="10515600" cy="52462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2948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1CD93-39E7-FD62-E066-61FA32D306DD}"/>
              </a:ext>
            </a:extLst>
          </p:cNvPr>
          <p:cNvSpPr>
            <a:spLocks noGrp="1"/>
          </p:cNvSpPr>
          <p:nvPr>
            <p:ph type="title"/>
          </p:nvPr>
        </p:nvSpPr>
        <p:spPr/>
        <p:txBody>
          <a:bodyPr/>
          <a:lstStyle/>
          <a:p>
            <a:r>
              <a:rPr lang="en-IE" sz="4400" dirty="0">
                <a:effectLst/>
                <a:latin typeface="Times New Roman" panose="02020603050405020304" pitchFamily="18" charset="0"/>
                <a:ea typeface="Calibri" panose="020F0502020204030204" pitchFamily="34" charset="0"/>
              </a:rPr>
              <a:t>Towards a Mathematical Modelling Focussed Pedagogy</a:t>
            </a:r>
            <a:endParaRPr lang="en-IE" dirty="0"/>
          </a:p>
        </p:txBody>
      </p:sp>
      <p:sp>
        <p:nvSpPr>
          <p:cNvPr id="3" name="Content Placeholder 2">
            <a:extLst>
              <a:ext uri="{FF2B5EF4-FFF2-40B4-BE49-F238E27FC236}">
                <a16:creationId xmlns:a16="http://schemas.microsoft.com/office/drawing/2014/main" id="{70986B8D-8697-7C9F-5EA5-D2509E3CD38B}"/>
              </a:ext>
            </a:extLst>
          </p:cNvPr>
          <p:cNvSpPr>
            <a:spLocks noGrp="1"/>
          </p:cNvSpPr>
          <p:nvPr>
            <p:ph idx="1"/>
          </p:nvPr>
        </p:nvSpPr>
        <p:spPr>
          <a:xfrm>
            <a:off x="838200" y="1825625"/>
            <a:ext cx="10515600" cy="4667250"/>
          </a:xfrm>
        </p:spPr>
        <p:txBody>
          <a:bodyPr>
            <a:normAutofit/>
          </a:bodyPr>
          <a:lstStyle/>
          <a:p>
            <a:r>
              <a:rPr lang="en-GB" dirty="0"/>
              <a:t>There was a noticeable shift in teachers’ </a:t>
            </a:r>
            <a:r>
              <a:rPr lang="en-IE" sz="2800" dirty="0">
                <a:effectLst/>
                <a:ea typeface="Calibri" panose="020F0502020204030204" pitchFamily="34" charset="0"/>
              </a:rPr>
              <a:t>confidence and perception of themselves when events focussed on pedagogy development.</a:t>
            </a:r>
          </a:p>
          <a:p>
            <a:pPr marL="0" indent="0">
              <a:buNone/>
            </a:pPr>
            <a:endParaRPr lang="en-IE" sz="2800" i="1" dirty="0">
              <a:solidFill>
                <a:srgbClr val="000000"/>
              </a:solidFill>
              <a:effectLst/>
              <a:ea typeface="Calibri" panose="020F0502020204030204" pitchFamily="34" charset="0"/>
            </a:endParaRPr>
          </a:p>
          <a:p>
            <a:pPr marL="0" indent="0">
              <a:buNone/>
            </a:pPr>
            <a:endParaRPr lang="en-IE" i="1" dirty="0">
              <a:solidFill>
                <a:srgbClr val="000000"/>
              </a:solidFill>
              <a:ea typeface="Calibri" panose="020F0502020204030204" pitchFamily="34" charset="0"/>
            </a:endParaRPr>
          </a:p>
          <a:p>
            <a:pPr marL="0" indent="0">
              <a:buNone/>
            </a:pPr>
            <a:endParaRPr lang="en-IE" sz="2800" i="1" dirty="0">
              <a:solidFill>
                <a:srgbClr val="000000"/>
              </a:solidFill>
              <a:effectLst/>
              <a:ea typeface="Calibri" panose="020F0502020204030204" pitchFamily="34" charset="0"/>
            </a:endParaRPr>
          </a:p>
          <a:p>
            <a:endParaRPr lang="en-IE" sz="2800" dirty="0">
              <a:effectLst/>
              <a:ea typeface="Calibri" panose="020F0502020204030204" pitchFamily="34" charset="0"/>
            </a:endParaRPr>
          </a:p>
          <a:p>
            <a:r>
              <a:rPr lang="en-IE" sz="2800" dirty="0">
                <a:effectLst/>
                <a:ea typeface="Calibri" panose="020F0502020204030204" pitchFamily="34" charset="0"/>
              </a:rPr>
              <a:t>Many felt that a combination of the professional development that they received and the experience of having taught a full cycle of the specification has enhanced their confidence. </a:t>
            </a:r>
            <a:endParaRPr lang="en-IE" i="1" dirty="0"/>
          </a:p>
        </p:txBody>
      </p:sp>
      <p:sp>
        <p:nvSpPr>
          <p:cNvPr id="4" name="Speech Bubble: Rectangle with Corners Rounded 3">
            <a:extLst>
              <a:ext uri="{FF2B5EF4-FFF2-40B4-BE49-F238E27FC236}">
                <a16:creationId xmlns:a16="http://schemas.microsoft.com/office/drawing/2014/main" id="{3BC8B526-2C2F-BD06-890E-89408D6D3135}"/>
              </a:ext>
            </a:extLst>
          </p:cNvPr>
          <p:cNvSpPr/>
          <p:nvPr/>
        </p:nvSpPr>
        <p:spPr>
          <a:xfrm>
            <a:off x="682690" y="3056545"/>
            <a:ext cx="11271379" cy="1702853"/>
          </a:xfrm>
          <a:prstGeom prst="wedgeRoundRectCallout">
            <a:avLst>
              <a:gd name="adj1" fmla="val -43736"/>
              <a:gd name="adj2" fmla="val 6885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en-IE" sz="2800" i="1" dirty="0">
                <a:solidFill>
                  <a:schemeClr val="bg1"/>
                </a:solidFill>
                <a:effectLst/>
                <a:ea typeface="Calibri" panose="020F0502020204030204" pitchFamily="34" charset="0"/>
              </a:rPr>
              <a:t>“Teachers have regularly displayed anxiety and lack of confidence in learning new pedagogy with a noticeable vulnerability in their tone when speaking about it.” </a:t>
            </a:r>
            <a:r>
              <a:rPr lang="en-IE" sz="2800" dirty="0">
                <a:solidFill>
                  <a:schemeClr val="bg1"/>
                </a:solidFill>
                <a:effectLst/>
                <a:ea typeface="Calibri" panose="020F0502020204030204" pitchFamily="34" charset="0"/>
              </a:rPr>
              <a:t>(Reflective Journal)</a:t>
            </a:r>
            <a:endParaRPr lang="en-IE" sz="2800" i="1" dirty="0">
              <a:solidFill>
                <a:schemeClr val="bg1"/>
              </a:solidFill>
              <a:effectLst/>
              <a:ea typeface="Calibri" panose="020F0502020204030204" pitchFamily="34" charset="0"/>
            </a:endParaRPr>
          </a:p>
        </p:txBody>
      </p:sp>
    </p:spTree>
    <p:extLst>
      <p:ext uri="{BB962C8B-B14F-4D97-AF65-F5344CB8AC3E}">
        <p14:creationId xmlns:p14="http://schemas.microsoft.com/office/powerpoint/2010/main" val="252331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D6BE6-629C-CA69-CDFA-8E922DE57A13}"/>
              </a:ext>
            </a:extLst>
          </p:cNvPr>
          <p:cNvSpPr>
            <a:spLocks noGrp="1"/>
          </p:cNvSpPr>
          <p:nvPr>
            <p:ph type="title"/>
          </p:nvPr>
        </p:nvSpPr>
        <p:spPr/>
        <p:txBody>
          <a:bodyPr/>
          <a:lstStyle/>
          <a:p>
            <a:r>
              <a:rPr lang="en-IE" sz="4400" dirty="0">
                <a:effectLst/>
                <a:latin typeface="Times New Roman" panose="02020603050405020304" pitchFamily="18" charset="0"/>
                <a:ea typeface="Calibri" panose="020F0502020204030204" pitchFamily="34" charset="0"/>
              </a:rPr>
              <a:t>Towards a Mathematical Modelling Focussed Pedagogy</a:t>
            </a:r>
            <a:endParaRPr lang="en-IE" dirty="0"/>
          </a:p>
        </p:txBody>
      </p:sp>
      <p:sp>
        <p:nvSpPr>
          <p:cNvPr id="3" name="Content Placeholder 2">
            <a:extLst>
              <a:ext uri="{FF2B5EF4-FFF2-40B4-BE49-F238E27FC236}">
                <a16:creationId xmlns:a16="http://schemas.microsoft.com/office/drawing/2014/main" id="{06D836FC-73AE-7307-9657-2C135D7B4D7E}"/>
              </a:ext>
            </a:extLst>
          </p:cNvPr>
          <p:cNvSpPr>
            <a:spLocks noGrp="1"/>
          </p:cNvSpPr>
          <p:nvPr>
            <p:ph idx="1"/>
          </p:nvPr>
        </p:nvSpPr>
        <p:spPr>
          <a:xfrm>
            <a:off x="838199" y="1825625"/>
            <a:ext cx="11148527" cy="4351338"/>
          </a:xfrm>
        </p:spPr>
        <p:txBody>
          <a:bodyPr>
            <a:normAutofit/>
          </a:bodyPr>
          <a:lstStyle/>
          <a:p>
            <a:r>
              <a:rPr lang="en-IE" sz="2400" dirty="0">
                <a:effectLst/>
                <a:ea typeface="Calibri" panose="020F0502020204030204" pitchFamily="34" charset="0"/>
              </a:rPr>
              <a:t>Teacher responses to preparedness to develop students’ mathematical modelling skills (n = 178) and develop understanding of mathematical content (n = 177)</a:t>
            </a:r>
            <a:endParaRPr lang="en-IE" sz="3600" dirty="0"/>
          </a:p>
        </p:txBody>
      </p:sp>
      <p:pic>
        <p:nvPicPr>
          <p:cNvPr id="5" name="Picture 4">
            <a:extLst>
              <a:ext uri="{FF2B5EF4-FFF2-40B4-BE49-F238E27FC236}">
                <a16:creationId xmlns:a16="http://schemas.microsoft.com/office/drawing/2014/main" id="{86659429-1F00-9EB7-C8FC-EECCE21607F8}"/>
              </a:ext>
            </a:extLst>
          </p:cNvPr>
          <p:cNvPicPr>
            <a:picLocks noChangeAspect="1"/>
          </p:cNvPicPr>
          <p:nvPr/>
        </p:nvPicPr>
        <p:blipFill>
          <a:blip r:embed="rId2"/>
          <a:stretch>
            <a:fillRect/>
          </a:stretch>
        </p:blipFill>
        <p:spPr>
          <a:xfrm>
            <a:off x="2201333" y="2515275"/>
            <a:ext cx="8128000" cy="4342725"/>
          </a:xfrm>
          <a:prstGeom prst="rect">
            <a:avLst/>
          </a:prstGeom>
        </p:spPr>
      </p:pic>
    </p:spTree>
    <p:extLst>
      <p:ext uri="{BB962C8B-B14F-4D97-AF65-F5344CB8AC3E}">
        <p14:creationId xmlns:p14="http://schemas.microsoft.com/office/powerpoint/2010/main" val="26055243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2FD8B-FE1A-CEFE-82B5-5C0E990F458F}"/>
              </a:ext>
            </a:extLst>
          </p:cNvPr>
          <p:cNvSpPr>
            <a:spLocks noGrp="1"/>
          </p:cNvSpPr>
          <p:nvPr>
            <p:ph type="title"/>
          </p:nvPr>
        </p:nvSpPr>
        <p:spPr/>
        <p:txBody>
          <a:bodyPr>
            <a:normAutofit/>
          </a:bodyPr>
          <a:lstStyle/>
          <a:p>
            <a:r>
              <a:rPr lang="en-IE" sz="4000" b="1" kern="100" dirty="0">
                <a:effectLst/>
                <a:latin typeface="Times New Roman" panose="02020603050405020304" pitchFamily="18" charset="0"/>
                <a:ea typeface="Times New Roman" panose="02020603050405020304" pitchFamily="18" charset="0"/>
              </a:rPr>
              <a:t>Difficulties in Altering Pedagogy</a:t>
            </a:r>
            <a:endParaRPr lang="en-IE" sz="8000" dirty="0"/>
          </a:p>
        </p:txBody>
      </p:sp>
      <p:sp>
        <p:nvSpPr>
          <p:cNvPr id="3" name="Content Placeholder 2">
            <a:extLst>
              <a:ext uri="{FF2B5EF4-FFF2-40B4-BE49-F238E27FC236}">
                <a16:creationId xmlns:a16="http://schemas.microsoft.com/office/drawing/2014/main" id="{4DB9C733-3607-8F11-A8D7-C20598F4F548}"/>
              </a:ext>
            </a:extLst>
          </p:cNvPr>
          <p:cNvSpPr>
            <a:spLocks noGrp="1"/>
          </p:cNvSpPr>
          <p:nvPr>
            <p:ph idx="1"/>
          </p:nvPr>
        </p:nvSpPr>
        <p:spPr>
          <a:xfrm>
            <a:off x="838200" y="1825625"/>
            <a:ext cx="10515600" cy="4771118"/>
          </a:xfrm>
        </p:spPr>
        <p:txBody>
          <a:bodyPr>
            <a:normAutofit/>
          </a:bodyPr>
          <a:lstStyle/>
          <a:p>
            <a:pPr>
              <a:lnSpc>
                <a:spcPct val="100000"/>
              </a:lnSpc>
            </a:pPr>
            <a:r>
              <a:rPr lang="en-IE" sz="2800" dirty="0">
                <a:effectLst/>
                <a:ea typeface="Calibri" panose="020F0502020204030204" pitchFamily="34" charset="0"/>
              </a:rPr>
              <a:t>Dominant theme being ‘inexperience with teaching mathematical modelling’.</a:t>
            </a:r>
          </a:p>
          <a:p>
            <a:pPr algn="just">
              <a:lnSpc>
                <a:spcPct val="100000"/>
              </a:lnSpc>
              <a:spcAft>
                <a:spcPts val="800"/>
              </a:spcAft>
            </a:pPr>
            <a:r>
              <a:rPr lang="en-IE" sz="2800" kern="100" dirty="0">
                <a:effectLst/>
                <a:ea typeface="Calibri" panose="020F0502020204030204" pitchFamily="34" charset="0"/>
              </a:rPr>
              <a:t>Others stated that they had not changed their pedagogy, like </a:t>
            </a:r>
            <a:r>
              <a:rPr lang="en-IE" kern="100" dirty="0">
                <a:ea typeface="Calibri" panose="020F0502020204030204" pitchFamily="34" charset="0"/>
              </a:rPr>
              <a:t>one participant </a:t>
            </a:r>
            <a:r>
              <a:rPr lang="en-IE" sz="2800" kern="100" dirty="0">
                <a:effectLst/>
                <a:ea typeface="Calibri" panose="020F0502020204030204" pitchFamily="34" charset="0"/>
              </a:rPr>
              <a:t>that she had continued to teach without much emphasis on modelling, then found the modelling project difficult and that her students were not prepared for it:</a:t>
            </a:r>
          </a:p>
          <a:p>
            <a:endParaRPr lang="en-IE" dirty="0"/>
          </a:p>
        </p:txBody>
      </p:sp>
      <p:sp>
        <p:nvSpPr>
          <p:cNvPr id="4" name="Speech Bubble: Rectangle with Corners Rounded 3">
            <a:extLst>
              <a:ext uri="{FF2B5EF4-FFF2-40B4-BE49-F238E27FC236}">
                <a16:creationId xmlns:a16="http://schemas.microsoft.com/office/drawing/2014/main" id="{10FCB1A6-8C13-1D86-70FC-E46BA7094AC8}"/>
              </a:ext>
            </a:extLst>
          </p:cNvPr>
          <p:cNvSpPr/>
          <p:nvPr/>
        </p:nvSpPr>
        <p:spPr>
          <a:xfrm>
            <a:off x="682690" y="4586765"/>
            <a:ext cx="11271379" cy="1820255"/>
          </a:xfrm>
          <a:prstGeom prst="wedgeRoundRectCallout">
            <a:avLst>
              <a:gd name="adj1" fmla="val -43736"/>
              <a:gd name="adj2" fmla="val 6885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180340" algn="just">
              <a:spcAft>
                <a:spcPts val="800"/>
              </a:spcAft>
            </a:pPr>
            <a:r>
              <a:rPr lang="en-GB" sz="2800" i="1" kern="100" dirty="0">
                <a:ea typeface="Calibri" panose="020F0502020204030204" pitchFamily="34" charset="0"/>
              </a:rPr>
              <a:t>“I even had guidance counsellors telling me they had people in with them crying over the project and all this, so they were all stressed with the project. So, I’m not very confident with the mathematical modelling stuff.” </a:t>
            </a:r>
            <a:r>
              <a:rPr lang="en-GB" sz="2800" kern="100" dirty="0">
                <a:ea typeface="Calibri" panose="020F0502020204030204" pitchFamily="34" charset="0"/>
              </a:rPr>
              <a:t>(Participant)</a:t>
            </a:r>
            <a:endParaRPr lang="en-IE" sz="2800" i="1" kern="100" dirty="0">
              <a:ea typeface="Calibri" panose="020F0502020204030204" pitchFamily="34" charset="0"/>
            </a:endParaRPr>
          </a:p>
        </p:txBody>
      </p:sp>
    </p:spTree>
    <p:extLst>
      <p:ext uri="{BB962C8B-B14F-4D97-AF65-F5344CB8AC3E}">
        <p14:creationId xmlns:p14="http://schemas.microsoft.com/office/powerpoint/2010/main" val="1758977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3A9CD-6EE4-B886-09AB-31810752888F}"/>
              </a:ext>
            </a:extLst>
          </p:cNvPr>
          <p:cNvSpPr>
            <a:spLocks noGrp="1"/>
          </p:cNvSpPr>
          <p:nvPr>
            <p:ph type="title"/>
          </p:nvPr>
        </p:nvSpPr>
        <p:spPr/>
        <p:txBody>
          <a:bodyPr/>
          <a:lstStyle/>
          <a:p>
            <a:r>
              <a:rPr lang="en-IE" dirty="0"/>
              <a:t>The Power of Collaboration</a:t>
            </a:r>
          </a:p>
        </p:txBody>
      </p:sp>
      <p:sp>
        <p:nvSpPr>
          <p:cNvPr id="3" name="Content Placeholder 2">
            <a:extLst>
              <a:ext uri="{FF2B5EF4-FFF2-40B4-BE49-F238E27FC236}">
                <a16:creationId xmlns:a16="http://schemas.microsoft.com/office/drawing/2014/main" id="{C61A7681-238E-2FCC-EAD4-69D4281FB4AA}"/>
              </a:ext>
            </a:extLst>
          </p:cNvPr>
          <p:cNvSpPr>
            <a:spLocks noGrp="1"/>
          </p:cNvSpPr>
          <p:nvPr>
            <p:ph idx="1"/>
          </p:nvPr>
        </p:nvSpPr>
        <p:spPr>
          <a:xfrm>
            <a:off x="838200" y="1690688"/>
            <a:ext cx="10515600" cy="4486275"/>
          </a:xfrm>
        </p:spPr>
        <p:txBody>
          <a:bodyPr>
            <a:normAutofit/>
          </a:bodyPr>
          <a:lstStyle/>
          <a:p>
            <a:r>
              <a:rPr lang="en-IE" dirty="0">
                <a:effectLst/>
                <a:ea typeface="Calibri" panose="020F0502020204030204" pitchFamily="34" charset="0"/>
              </a:rPr>
              <a:t>Teachers’ views on collaboration in professional development</a:t>
            </a:r>
            <a:endParaRPr lang="en-IE" sz="4000" dirty="0"/>
          </a:p>
        </p:txBody>
      </p:sp>
      <p:pic>
        <p:nvPicPr>
          <p:cNvPr id="5" name="Picture 4">
            <a:extLst>
              <a:ext uri="{FF2B5EF4-FFF2-40B4-BE49-F238E27FC236}">
                <a16:creationId xmlns:a16="http://schemas.microsoft.com/office/drawing/2014/main" id="{C7D4157B-891D-EA3F-8B62-822458D3E95A}"/>
              </a:ext>
            </a:extLst>
          </p:cNvPr>
          <p:cNvPicPr>
            <a:picLocks noChangeAspect="1"/>
          </p:cNvPicPr>
          <p:nvPr/>
        </p:nvPicPr>
        <p:blipFill>
          <a:blip r:embed="rId3"/>
          <a:stretch>
            <a:fillRect/>
          </a:stretch>
        </p:blipFill>
        <p:spPr>
          <a:xfrm>
            <a:off x="1761129" y="2187305"/>
            <a:ext cx="9334116" cy="4670695"/>
          </a:xfrm>
          <a:prstGeom prst="rect">
            <a:avLst/>
          </a:prstGeom>
        </p:spPr>
      </p:pic>
    </p:spTree>
    <p:extLst>
      <p:ext uri="{BB962C8B-B14F-4D97-AF65-F5344CB8AC3E}">
        <p14:creationId xmlns:p14="http://schemas.microsoft.com/office/powerpoint/2010/main" val="4666141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01F29-F56F-3C09-1AA9-A995B5ED4317}"/>
              </a:ext>
            </a:extLst>
          </p:cNvPr>
          <p:cNvSpPr>
            <a:spLocks noGrp="1"/>
          </p:cNvSpPr>
          <p:nvPr>
            <p:ph type="title"/>
          </p:nvPr>
        </p:nvSpPr>
        <p:spPr/>
        <p:txBody>
          <a:bodyPr/>
          <a:lstStyle/>
          <a:p>
            <a:r>
              <a:rPr lang="en-IE" sz="4400" dirty="0">
                <a:effectLst/>
                <a:latin typeface="Times New Roman" panose="02020603050405020304" pitchFamily="18" charset="0"/>
                <a:ea typeface="Calibri" panose="020F0502020204030204" pitchFamily="34" charset="0"/>
              </a:rPr>
              <a:t>A Collaborative Inquiry Model</a:t>
            </a:r>
            <a:endParaRPr lang="en-IE" dirty="0"/>
          </a:p>
        </p:txBody>
      </p:sp>
      <p:sp>
        <p:nvSpPr>
          <p:cNvPr id="3" name="Content Placeholder 2">
            <a:extLst>
              <a:ext uri="{FF2B5EF4-FFF2-40B4-BE49-F238E27FC236}">
                <a16:creationId xmlns:a16="http://schemas.microsoft.com/office/drawing/2014/main" id="{29BA0843-27F3-125B-5B8C-D3336DA7417D}"/>
              </a:ext>
            </a:extLst>
          </p:cNvPr>
          <p:cNvSpPr>
            <a:spLocks noGrp="1"/>
          </p:cNvSpPr>
          <p:nvPr>
            <p:ph idx="1"/>
          </p:nvPr>
        </p:nvSpPr>
        <p:spPr>
          <a:xfrm>
            <a:off x="838200" y="1556657"/>
            <a:ext cx="10515600" cy="4620306"/>
          </a:xfrm>
        </p:spPr>
        <p:txBody>
          <a:bodyPr>
            <a:normAutofit/>
          </a:bodyPr>
          <a:lstStyle/>
          <a:p>
            <a:r>
              <a:rPr lang="en-IE" sz="2400" dirty="0">
                <a:effectLst/>
                <a:ea typeface="Calibri" panose="020F0502020204030204" pitchFamily="34" charset="0"/>
              </a:rPr>
              <a:t>Teachers’ interest in working “collaboratively to explore a particular teaching approach, try it out in the classroom and then discuss how it went?” (n = 178)</a:t>
            </a:r>
            <a:endParaRPr lang="en-IE" sz="3600" dirty="0"/>
          </a:p>
        </p:txBody>
      </p:sp>
      <p:pic>
        <p:nvPicPr>
          <p:cNvPr id="5" name="Picture 4">
            <a:extLst>
              <a:ext uri="{FF2B5EF4-FFF2-40B4-BE49-F238E27FC236}">
                <a16:creationId xmlns:a16="http://schemas.microsoft.com/office/drawing/2014/main" id="{DED11B63-1484-6810-1046-CA7CBE88DE93}"/>
              </a:ext>
            </a:extLst>
          </p:cNvPr>
          <p:cNvPicPr>
            <a:picLocks noChangeAspect="1"/>
          </p:cNvPicPr>
          <p:nvPr/>
        </p:nvPicPr>
        <p:blipFill>
          <a:blip r:embed="rId3"/>
          <a:stretch>
            <a:fillRect/>
          </a:stretch>
        </p:blipFill>
        <p:spPr>
          <a:xfrm>
            <a:off x="2316392" y="2385608"/>
            <a:ext cx="7559216" cy="4392700"/>
          </a:xfrm>
          <a:prstGeom prst="rect">
            <a:avLst/>
          </a:prstGeom>
        </p:spPr>
      </p:pic>
    </p:spTree>
    <p:extLst>
      <p:ext uri="{BB962C8B-B14F-4D97-AF65-F5344CB8AC3E}">
        <p14:creationId xmlns:p14="http://schemas.microsoft.com/office/powerpoint/2010/main" val="19559028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DE837-FC28-CE54-B363-A8D4F0716E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7A2F4A-BECF-1853-80A8-FC0496C8EAB4}"/>
              </a:ext>
            </a:extLst>
          </p:cNvPr>
          <p:cNvSpPr>
            <a:spLocks noGrp="1"/>
          </p:cNvSpPr>
          <p:nvPr>
            <p:ph type="title"/>
          </p:nvPr>
        </p:nvSpPr>
        <p:spPr/>
        <p:txBody>
          <a:bodyPr/>
          <a:lstStyle/>
          <a:p>
            <a:r>
              <a:rPr lang="en-IE" sz="4400" dirty="0">
                <a:effectLst/>
                <a:latin typeface="Times New Roman" panose="02020603050405020304" pitchFamily="18" charset="0"/>
                <a:ea typeface="Calibri" panose="020F0502020204030204" pitchFamily="34" charset="0"/>
              </a:rPr>
              <a:t>A Collaborative Inquiry Model</a:t>
            </a:r>
            <a:endParaRPr lang="en-IE" dirty="0"/>
          </a:p>
        </p:txBody>
      </p:sp>
      <p:sp>
        <p:nvSpPr>
          <p:cNvPr id="3" name="Content Placeholder 2">
            <a:extLst>
              <a:ext uri="{FF2B5EF4-FFF2-40B4-BE49-F238E27FC236}">
                <a16:creationId xmlns:a16="http://schemas.microsoft.com/office/drawing/2014/main" id="{8A0475F7-2867-98B2-8D3D-8CED01FB2045}"/>
              </a:ext>
            </a:extLst>
          </p:cNvPr>
          <p:cNvSpPr>
            <a:spLocks noGrp="1"/>
          </p:cNvSpPr>
          <p:nvPr>
            <p:ph idx="1"/>
          </p:nvPr>
        </p:nvSpPr>
        <p:spPr/>
        <p:txBody>
          <a:bodyPr>
            <a:noAutofit/>
          </a:bodyPr>
          <a:lstStyle/>
          <a:p>
            <a:r>
              <a:rPr lang="en-IE" dirty="0">
                <a:effectLst/>
                <a:ea typeface="Calibri" panose="020F0502020204030204" pitchFamily="34" charset="0"/>
              </a:rPr>
              <a:t>While there was a clear interest in this model of PD, the overwhelming theme was that it should take place during the school day with </a:t>
            </a:r>
            <a:r>
              <a:rPr lang="en-IE" dirty="0">
                <a:ea typeface="Calibri" panose="020F0502020204030204" pitchFamily="34" charset="0"/>
              </a:rPr>
              <a:t>a participant</a:t>
            </a:r>
            <a:r>
              <a:rPr lang="en-IE" dirty="0">
                <a:effectLst/>
                <a:ea typeface="Calibri" panose="020F0502020204030204" pitchFamily="34" charset="0"/>
              </a:rPr>
              <a:t> making the point:</a:t>
            </a:r>
          </a:p>
          <a:p>
            <a:endParaRPr lang="en-IE" dirty="0">
              <a:effectLst/>
              <a:ea typeface="Calibri" panose="020F0502020204030204" pitchFamily="34" charset="0"/>
            </a:endParaRPr>
          </a:p>
          <a:p>
            <a:pPr marL="0" indent="0">
              <a:buNone/>
            </a:pPr>
            <a:endParaRPr lang="en-IE" i="1" kern="100" dirty="0">
              <a:effectLst/>
              <a:ea typeface="Calibri" panose="020F0502020204030204" pitchFamily="34" charset="0"/>
            </a:endParaRPr>
          </a:p>
          <a:p>
            <a:pPr marL="0" indent="0">
              <a:buNone/>
            </a:pPr>
            <a:endParaRPr lang="en-IE" i="1" kern="100" dirty="0">
              <a:ea typeface="Calibri" panose="020F0502020204030204" pitchFamily="34" charset="0"/>
            </a:endParaRPr>
          </a:p>
          <a:p>
            <a:pPr marL="0" indent="0">
              <a:buNone/>
            </a:pPr>
            <a:endParaRPr lang="en-IE" i="1" kern="100" dirty="0">
              <a:effectLst/>
              <a:ea typeface="Calibri" panose="020F0502020204030204" pitchFamily="34" charset="0"/>
            </a:endParaRPr>
          </a:p>
          <a:p>
            <a:endParaRPr lang="en-IE" dirty="0">
              <a:effectLst/>
              <a:ea typeface="Calibri" panose="020F0502020204030204" pitchFamily="34" charset="0"/>
            </a:endParaRPr>
          </a:p>
          <a:p>
            <a:r>
              <a:rPr lang="en-IE" dirty="0">
                <a:effectLst/>
                <a:ea typeface="Calibri" panose="020F0502020204030204" pitchFamily="34" charset="0"/>
              </a:rPr>
              <a:t>Interviewees also highlighted the need for a semiformal leader to keep it on task and operate efficiently.</a:t>
            </a:r>
            <a:endParaRPr lang="en-IE" dirty="0"/>
          </a:p>
        </p:txBody>
      </p:sp>
      <p:sp>
        <p:nvSpPr>
          <p:cNvPr id="4" name="Speech Bubble: Rectangle with Corners Rounded 3">
            <a:extLst>
              <a:ext uri="{FF2B5EF4-FFF2-40B4-BE49-F238E27FC236}">
                <a16:creationId xmlns:a16="http://schemas.microsoft.com/office/drawing/2014/main" id="{FB586B7A-4B36-4884-56DD-123C81AC5076}"/>
              </a:ext>
            </a:extLst>
          </p:cNvPr>
          <p:cNvSpPr/>
          <p:nvPr/>
        </p:nvSpPr>
        <p:spPr>
          <a:xfrm>
            <a:off x="838200" y="3091166"/>
            <a:ext cx="11271379" cy="1820255"/>
          </a:xfrm>
          <a:prstGeom prst="wedgeRoundRectCallout">
            <a:avLst>
              <a:gd name="adj1" fmla="val -43736"/>
              <a:gd name="adj2" fmla="val 6885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i="1" kern="100" dirty="0">
                <a:ea typeface="Calibri" panose="020F0502020204030204" pitchFamily="34" charset="0"/>
              </a:rPr>
              <a:t>“the elephant in the room is time. I think it's an awful lot for people to give up evenings. It's an awful lot for people to give up weekends and I think you know something, I think it would need to be during school time.” </a:t>
            </a:r>
            <a:r>
              <a:rPr lang="en-GB" sz="2800" kern="100" dirty="0">
                <a:ea typeface="Calibri" panose="020F0502020204030204" pitchFamily="34" charset="0"/>
              </a:rPr>
              <a:t>(Participant)</a:t>
            </a:r>
            <a:endParaRPr lang="en-GB" sz="2800" i="1" kern="100" dirty="0">
              <a:ea typeface="Calibri" panose="020F0502020204030204" pitchFamily="34" charset="0"/>
            </a:endParaRPr>
          </a:p>
        </p:txBody>
      </p:sp>
    </p:spTree>
    <p:extLst>
      <p:ext uri="{BB962C8B-B14F-4D97-AF65-F5344CB8AC3E}">
        <p14:creationId xmlns:p14="http://schemas.microsoft.com/office/powerpoint/2010/main" val="2059796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B6951E-3F81-C31D-F730-7A337702B41B}"/>
              </a:ext>
            </a:extLst>
          </p:cNvPr>
          <p:cNvSpPr>
            <a:spLocks noGrp="1"/>
          </p:cNvSpPr>
          <p:nvPr>
            <p:ph type="title"/>
          </p:nvPr>
        </p:nvSpPr>
        <p:spPr>
          <a:xfrm>
            <a:off x="761803" y="350196"/>
            <a:ext cx="4646904" cy="1624520"/>
          </a:xfrm>
        </p:spPr>
        <p:txBody>
          <a:bodyPr anchor="ctr">
            <a:normAutofit/>
          </a:bodyPr>
          <a:lstStyle/>
          <a:p>
            <a:r>
              <a:rPr lang="en-IE" sz="4000"/>
              <a:t>Discussion</a:t>
            </a:r>
          </a:p>
        </p:txBody>
      </p:sp>
      <p:sp>
        <p:nvSpPr>
          <p:cNvPr id="3" name="Content Placeholder 2">
            <a:extLst>
              <a:ext uri="{FF2B5EF4-FFF2-40B4-BE49-F238E27FC236}">
                <a16:creationId xmlns:a16="http://schemas.microsoft.com/office/drawing/2014/main" id="{580AE494-2875-E6E7-ADDB-23FEFD6B893B}"/>
              </a:ext>
            </a:extLst>
          </p:cNvPr>
          <p:cNvSpPr>
            <a:spLocks noGrp="1"/>
          </p:cNvSpPr>
          <p:nvPr>
            <p:ph idx="1"/>
          </p:nvPr>
        </p:nvSpPr>
        <p:spPr>
          <a:xfrm>
            <a:off x="-6827" y="1759118"/>
            <a:ext cx="7421555" cy="5449078"/>
          </a:xfrm>
        </p:spPr>
        <p:txBody>
          <a:bodyPr anchor="ctr">
            <a:noAutofit/>
          </a:bodyPr>
          <a:lstStyle/>
          <a:p>
            <a:r>
              <a:rPr lang="en-IE" sz="2400" dirty="0">
                <a:effectLst/>
                <a:ea typeface="Calibri" panose="020F0502020204030204" pitchFamily="34" charset="0"/>
              </a:rPr>
              <a:t>85.9% of surveyed teachers were in favour of an expert-led model which contrasts published literature in favour of teacher-led inquiry models (Finland and Kennedy (2014)).</a:t>
            </a:r>
          </a:p>
          <a:p>
            <a:endParaRPr lang="en-IE" sz="800" dirty="0">
              <a:effectLst/>
              <a:ea typeface="Calibri" panose="020F0502020204030204" pitchFamily="34" charset="0"/>
            </a:endParaRPr>
          </a:p>
          <a:p>
            <a:r>
              <a:rPr lang="en-IE" sz="2400" dirty="0">
                <a:ea typeface="Calibri" panose="020F0502020204030204" pitchFamily="34" charset="0"/>
              </a:rPr>
              <a:t>The findings highlight the role of prior knowledge and how familiarity with concepts affects confidence and dependence on experts.</a:t>
            </a:r>
          </a:p>
          <a:p>
            <a:endParaRPr lang="en-IE" sz="1000" dirty="0">
              <a:ea typeface="Calibri" panose="020F0502020204030204" pitchFamily="34" charset="0"/>
            </a:endParaRPr>
          </a:p>
          <a:p>
            <a:r>
              <a:rPr lang="en-IE" sz="2400" dirty="0">
                <a:ea typeface="Calibri" panose="020F0502020204030204" pitchFamily="34" charset="0"/>
              </a:rPr>
              <a:t>Collaboration was a key feature of what teachers’ preferred in PD design which is in line with the Chinese and Israel Action Research models as well as LAOS (DoE, 2022).</a:t>
            </a:r>
          </a:p>
        </p:txBody>
      </p:sp>
      <p:pic>
        <p:nvPicPr>
          <p:cNvPr id="5" name="Picture 4" descr="White bulbs with a yellow one standing out">
            <a:extLst>
              <a:ext uri="{FF2B5EF4-FFF2-40B4-BE49-F238E27FC236}">
                <a16:creationId xmlns:a16="http://schemas.microsoft.com/office/drawing/2014/main" id="{3DC23C75-113D-3266-C633-3500705FAB78}"/>
              </a:ext>
            </a:extLst>
          </p:cNvPr>
          <p:cNvPicPr>
            <a:picLocks noChangeAspect="1"/>
          </p:cNvPicPr>
          <p:nvPr/>
        </p:nvPicPr>
        <p:blipFill rotWithShape="1">
          <a:blip r:embed="rId3"/>
          <a:srcRect l="12365" r="28234" b="-2"/>
          <a:stretch/>
        </p:blipFill>
        <p:spPr>
          <a:xfrm>
            <a:off x="7551920" y="1"/>
            <a:ext cx="4646904" cy="6858000"/>
          </a:xfrm>
          <a:prstGeom prst="rect">
            <a:avLst/>
          </a:prstGeom>
        </p:spPr>
      </p:pic>
    </p:spTree>
    <p:extLst>
      <p:ext uri="{BB962C8B-B14F-4D97-AF65-F5344CB8AC3E}">
        <p14:creationId xmlns:p14="http://schemas.microsoft.com/office/powerpoint/2010/main" val="4213408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oy plastic numbers">
            <a:extLst>
              <a:ext uri="{FF2B5EF4-FFF2-40B4-BE49-F238E27FC236}">
                <a16:creationId xmlns:a16="http://schemas.microsoft.com/office/drawing/2014/main" id="{2E599173-66A6-73DA-807B-3D39B9D3ABAA}"/>
              </a:ext>
            </a:extLst>
          </p:cNvPr>
          <p:cNvPicPr>
            <a:picLocks noChangeAspect="1"/>
          </p:cNvPicPr>
          <p:nvPr/>
        </p:nvPicPr>
        <p:blipFill rotWithShape="1">
          <a:blip r:embed="rId3"/>
          <a:srcRect l="17288" r="23446" b="-1"/>
          <a:stretch/>
        </p:blipFill>
        <p:spPr>
          <a:xfrm>
            <a:off x="6096000" y="10"/>
            <a:ext cx="6095998" cy="6857990"/>
          </a:xfrm>
          <a:prstGeom prst="rect">
            <a:avLst/>
          </a:prstGeom>
        </p:spPr>
      </p:pic>
      <p:sp useBgFill="1">
        <p:nvSpPr>
          <p:cNvPr id="11" name="Rectangle 10">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5DB5CF-041D-F8C8-6502-3257DAB63397}"/>
              </a:ext>
            </a:extLst>
          </p:cNvPr>
          <p:cNvSpPr>
            <a:spLocks noGrp="1"/>
          </p:cNvSpPr>
          <p:nvPr>
            <p:ph type="title"/>
          </p:nvPr>
        </p:nvSpPr>
        <p:spPr>
          <a:xfrm>
            <a:off x="761801" y="328512"/>
            <a:ext cx="4778387" cy="1628970"/>
          </a:xfrm>
        </p:spPr>
        <p:txBody>
          <a:bodyPr anchor="ctr">
            <a:normAutofit/>
          </a:bodyPr>
          <a:lstStyle/>
          <a:p>
            <a:r>
              <a:rPr lang="en-IE" sz="4000"/>
              <a:t>Discussion</a:t>
            </a:r>
          </a:p>
        </p:txBody>
      </p:sp>
      <p:sp>
        <p:nvSpPr>
          <p:cNvPr id="3" name="Content Placeholder 2">
            <a:extLst>
              <a:ext uri="{FF2B5EF4-FFF2-40B4-BE49-F238E27FC236}">
                <a16:creationId xmlns:a16="http://schemas.microsoft.com/office/drawing/2014/main" id="{885BA84C-5D02-1869-8F4B-BB1D5FBE3AF0}"/>
              </a:ext>
            </a:extLst>
          </p:cNvPr>
          <p:cNvSpPr>
            <a:spLocks noGrp="1"/>
          </p:cNvSpPr>
          <p:nvPr>
            <p:ph idx="1"/>
          </p:nvPr>
        </p:nvSpPr>
        <p:spPr>
          <a:xfrm>
            <a:off x="180498" y="2591180"/>
            <a:ext cx="6103025" cy="4283934"/>
          </a:xfrm>
        </p:spPr>
        <p:txBody>
          <a:bodyPr anchor="ctr">
            <a:normAutofit/>
          </a:bodyPr>
          <a:lstStyle/>
          <a:p>
            <a:r>
              <a:rPr lang="en-IE" dirty="0">
                <a:ea typeface="Calibri" panose="020F0502020204030204" pitchFamily="34" charset="0"/>
              </a:rPr>
              <a:t>Teachers found adopting a modelling-based pedagogy challenging which agrees with Johnson et al.’s (2019) finding.</a:t>
            </a:r>
          </a:p>
          <a:p>
            <a:endParaRPr lang="en-IE" dirty="0">
              <a:ea typeface="Calibri" panose="020F0502020204030204" pitchFamily="34" charset="0"/>
            </a:endParaRPr>
          </a:p>
          <a:p>
            <a:r>
              <a:rPr lang="en-IE" dirty="0">
                <a:effectLst/>
                <a:ea typeface="Calibri" panose="020F0502020204030204" pitchFamily="34" charset="0"/>
              </a:rPr>
              <a:t>Those who did not embrace modelling and continued to teach in a didactic fashion then found themselves and their students struggling with the coursework.</a:t>
            </a:r>
            <a:endParaRPr lang="en-IE" dirty="0"/>
          </a:p>
          <a:p>
            <a:endParaRPr lang="en-IE" dirty="0"/>
          </a:p>
        </p:txBody>
      </p:sp>
    </p:spTree>
    <p:extLst>
      <p:ext uri="{BB962C8B-B14F-4D97-AF65-F5344CB8AC3E}">
        <p14:creationId xmlns:p14="http://schemas.microsoft.com/office/powerpoint/2010/main" val="4055541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29AC3E-FC1C-EDA5-3614-9C637B32BD26}"/>
              </a:ext>
            </a:extLst>
          </p:cNvPr>
          <p:cNvSpPr>
            <a:spLocks noGrp="1"/>
          </p:cNvSpPr>
          <p:nvPr>
            <p:ph type="title"/>
          </p:nvPr>
        </p:nvSpPr>
        <p:spPr>
          <a:xfrm>
            <a:off x="761803" y="350196"/>
            <a:ext cx="4646904" cy="1624520"/>
          </a:xfrm>
        </p:spPr>
        <p:txBody>
          <a:bodyPr anchor="ctr">
            <a:normAutofit/>
          </a:bodyPr>
          <a:lstStyle/>
          <a:p>
            <a:r>
              <a:rPr lang="en-IE" sz="4000"/>
              <a:t>Discussion</a:t>
            </a:r>
          </a:p>
        </p:txBody>
      </p:sp>
      <p:sp>
        <p:nvSpPr>
          <p:cNvPr id="3" name="Content Placeholder 2">
            <a:extLst>
              <a:ext uri="{FF2B5EF4-FFF2-40B4-BE49-F238E27FC236}">
                <a16:creationId xmlns:a16="http://schemas.microsoft.com/office/drawing/2014/main" id="{4190212A-30AC-453C-2646-B65EE238DB22}"/>
              </a:ext>
            </a:extLst>
          </p:cNvPr>
          <p:cNvSpPr>
            <a:spLocks noGrp="1"/>
          </p:cNvSpPr>
          <p:nvPr>
            <p:ph idx="1"/>
          </p:nvPr>
        </p:nvSpPr>
        <p:spPr>
          <a:xfrm>
            <a:off x="-55984" y="3005202"/>
            <a:ext cx="7972023" cy="3774135"/>
          </a:xfrm>
        </p:spPr>
        <p:txBody>
          <a:bodyPr anchor="ctr">
            <a:noAutofit/>
          </a:bodyPr>
          <a:lstStyle/>
          <a:p>
            <a:r>
              <a:rPr lang="en-IE" sz="2400" dirty="0"/>
              <a:t>For developing new teaching methodologies (modelling-based approach) an expert-led approach agrees with </a:t>
            </a:r>
            <a:r>
              <a:rPr lang="en-IE" sz="2400" dirty="0" err="1">
                <a:effectLst/>
                <a:ea typeface="Calibri" panose="020F0502020204030204" pitchFamily="34" charset="0"/>
              </a:rPr>
              <a:t>Muijs</a:t>
            </a:r>
            <a:r>
              <a:rPr lang="en-IE" sz="2400" dirty="0">
                <a:effectLst/>
                <a:ea typeface="Calibri" panose="020F0502020204030204" pitchFamily="34" charset="0"/>
              </a:rPr>
              <a:t> et al. (2014) who outlines the importance of acknowledging context and teachers’ prior knowledge.</a:t>
            </a:r>
          </a:p>
          <a:p>
            <a:endParaRPr lang="en-IE" sz="900" dirty="0">
              <a:effectLst/>
              <a:ea typeface="Calibri" panose="020F0502020204030204" pitchFamily="34" charset="0"/>
            </a:endParaRPr>
          </a:p>
          <a:p>
            <a:r>
              <a:rPr lang="en-IE" sz="2400" dirty="0">
                <a:ea typeface="Calibri" panose="020F0502020204030204" pitchFamily="34" charset="0"/>
              </a:rPr>
              <a:t>The findings demonstrated high interest levels for an inquiry-based model but </a:t>
            </a:r>
            <a:r>
              <a:rPr lang="en-IE" sz="2400" dirty="0">
                <a:effectLst/>
                <a:ea typeface="Calibri" panose="020F0502020204030204" pitchFamily="34" charset="0"/>
              </a:rPr>
              <a:t>teachers emphasised that its design features would be critical to its success (time).</a:t>
            </a:r>
          </a:p>
          <a:p>
            <a:endParaRPr lang="en-IE" sz="900" dirty="0">
              <a:effectLst/>
              <a:ea typeface="Calibri" panose="020F0502020204030204" pitchFamily="34" charset="0"/>
            </a:endParaRPr>
          </a:p>
          <a:p>
            <a:r>
              <a:rPr lang="en-IE" sz="2400" dirty="0">
                <a:ea typeface="Calibri" panose="020F0502020204030204" pitchFamily="34" charset="0"/>
              </a:rPr>
              <a:t>Teachers also expressed a preference for in-person collaboration due to being able to demonstrate and communicate easier which contradicts many current approaches.</a:t>
            </a:r>
            <a:endParaRPr lang="en-IE" sz="2400" dirty="0">
              <a:effectLst/>
              <a:ea typeface="Calibri" panose="020F0502020204030204" pitchFamily="34" charset="0"/>
            </a:endParaRPr>
          </a:p>
          <a:p>
            <a:pPr marL="0" indent="0">
              <a:buNone/>
            </a:pPr>
            <a:endParaRPr lang="en-IE" sz="2400" dirty="0"/>
          </a:p>
        </p:txBody>
      </p:sp>
      <p:pic>
        <p:nvPicPr>
          <p:cNvPr id="5" name="Picture 4" descr="White puzzle with one red piece">
            <a:extLst>
              <a:ext uri="{FF2B5EF4-FFF2-40B4-BE49-F238E27FC236}">
                <a16:creationId xmlns:a16="http://schemas.microsoft.com/office/drawing/2014/main" id="{432F68D6-60C0-2827-B62D-C73B2792508A}"/>
              </a:ext>
            </a:extLst>
          </p:cNvPr>
          <p:cNvPicPr>
            <a:picLocks noChangeAspect="1"/>
          </p:cNvPicPr>
          <p:nvPr/>
        </p:nvPicPr>
        <p:blipFill rotWithShape="1">
          <a:blip r:embed="rId3"/>
          <a:srcRect l="25774" r="24170"/>
          <a:stretch/>
        </p:blipFill>
        <p:spPr>
          <a:xfrm>
            <a:off x="8055735" y="1"/>
            <a:ext cx="4143090" cy="6858000"/>
          </a:xfrm>
          <a:prstGeom prst="rect">
            <a:avLst/>
          </a:prstGeom>
        </p:spPr>
      </p:pic>
    </p:spTree>
    <p:extLst>
      <p:ext uri="{BB962C8B-B14F-4D97-AF65-F5344CB8AC3E}">
        <p14:creationId xmlns:p14="http://schemas.microsoft.com/office/powerpoint/2010/main" val="3105813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F0D19-B27D-F933-92F3-6AAE05354B27}"/>
              </a:ext>
            </a:extLst>
          </p:cNvPr>
          <p:cNvSpPr>
            <a:spLocks noGrp="1"/>
          </p:cNvSpPr>
          <p:nvPr>
            <p:ph type="title"/>
          </p:nvPr>
        </p:nvSpPr>
        <p:spPr/>
        <p:txBody>
          <a:bodyPr/>
          <a:lstStyle/>
          <a:p>
            <a:r>
              <a:rPr lang="en-IE" dirty="0"/>
              <a:t>Conclusions</a:t>
            </a:r>
          </a:p>
        </p:txBody>
      </p:sp>
      <p:graphicFrame>
        <p:nvGraphicFramePr>
          <p:cNvPr id="4" name="Diagram 3">
            <a:extLst>
              <a:ext uri="{FF2B5EF4-FFF2-40B4-BE49-F238E27FC236}">
                <a16:creationId xmlns:a16="http://schemas.microsoft.com/office/drawing/2014/main" id="{F1996D3D-A223-F885-AB85-6A531DFC85EA}"/>
              </a:ext>
            </a:extLst>
          </p:cNvPr>
          <p:cNvGraphicFramePr/>
          <p:nvPr>
            <p:extLst>
              <p:ext uri="{D42A27DB-BD31-4B8C-83A1-F6EECF244321}">
                <p14:modId xmlns:p14="http://schemas.microsoft.com/office/powerpoint/2010/main" val="4277594952"/>
              </p:ext>
            </p:extLst>
          </p:nvPr>
        </p:nvGraphicFramePr>
        <p:xfrm>
          <a:off x="838200" y="1027906"/>
          <a:ext cx="9789887"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024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4F6C24F1-1F59-4530-B627-00257F161710}"/>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FB16354B-7573-4DAB-9873-F219523A6E5B}"/>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B58C6564-DFCE-485D-B28A-17C9C7F6008D}"/>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ACDC2-7B59-8BE4-6BBB-EA6CDA2FDE63}"/>
              </a:ext>
            </a:extLst>
          </p:cNvPr>
          <p:cNvSpPr>
            <a:spLocks noGrp="1"/>
          </p:cNvSpPr>
          <p:nvPr>
            <p:ph type="title"/>
          </p:nvPr>
        </p:nvSpPr>
        <p:spPr/>
        <p:txBody>
          <a:bodyPr/>
          <a:lstStyle/>
          <a:p>
            <a:r>
              <a:rPr lang="en-GB" dirty="0"/>
              <a:t>Introduction	</a:t>
            </a:r>
            <a:endParaRPr lang="en-IE" dirty="0"/>
          </a:p>
        </p:txBody>
      </p:sp>
      <p:graphicFrame>
        <p:nvGraphicFramePr>
          <p:cNvPr id="4" name="Diagram 3">
            <a:extLst>
              <a:ext uri="{FF2B5EF4-FFF2-40B4-BE49-F238E27FC236}">
                <a16:creationId xmlns:a16="http://schemas.microsoft.com/office/drawing/2014/main" id="{37218C71-C62D-8D6F-95E6-3AD3C4320846}"/>
              </a:ext>
            </a:extLst>
          </p:cNvPr>
          <p:cNvGraphicFramePr/>
          <p:nvPr>
            <p:extLst>
              <p:ext uri="{D42A27DB-BD31-4B8C-83A1-F6EECF244321}">
                <p14:modId xmlns:p14="http://schemas.microsoft.com/office/powerpoint/2010/main" val="1585675954"/>
              </p:ext>
            </p:extLst>
          </p:nvPr>
        </p:nvGraphicFramePr>
        <p:xfrm>
          <a:off x="2069322" y="1335486"/>
          <a:ext cx="9096310" cy="56500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Graphic 4" descr="Lights On with solid fill">
            <a:extLst>
              <a:ext uri="{FF2B5EF4-FFF2-40B4-BE49-F238E27FC236}">
                <a16:creationId xmlns:a16="http://schemas.microsoft.com/office/drawing/2014/main" id="{64206A65-59B0-7F20-BDA0-FCF07E18A7D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164217" y="3889311"/>
            <a:ext cx="3027783" cy="3027783"/>
          </a:xfrm>
          <a:prstGeom prst="rect">
            <a:avLst/>
          </a:prstGeom>
        </p:spPr>
      </p:pic>
    </p:spTree>
    <p:extLst>
      <p:ext uri="{BB962C8B-B14F-4D97-AF65-F5344CB8AC3E}">
        <p14:creationId xmlns:p14="http://schemas.microsoft.com/office/powerpoint/2010/main" val="420469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0ADCBC2D-4033-4448-854B-3EB5F0AB18B5}"/>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DCD1F34B-8D50-4CBC-ADE1-FC631F564D9D}"/>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35FA5D67-1AF0-49DF-8CB3-3F5F8DCE37C6}"/>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8271C-C23D-EF69-1182-165165E7C0BB}"/>
              </a:ext>
            </a:extLst>
          </p:cNvPr>
          <p:cNvSpPr>
            <a:spLocks noGrp="1"/>
          </p:cNvSpPr>
          <p:nvPr>
            <p:ph type="title"/>
          </p:nvPr>
        </p:nvSpPr>
        <p:spPr/>
        <p:txBody>
          <a:bodyPr/>
          <a:lstStyle/>
          <a:p>
            <a:r>
              <a:rPr lang="en-IE" dirty="0"/>
              <a:t>Recommendations</a:t>
            </a:r>
          </a:p>
        </p:txBody>
      </p:sp>
      <p:sp>
        <p:nvSpPr>
          <p:cNvPr id="3" name="Content Placeholder 2">
            <a:extLst>
              <a:ext uri="{FF2B5EF4-FFF2-40B4-BE49-F238E27FC236}">
                <a16:creationId xmlns:a16="http://schemas.microsoft.com/office/drawing/2014/main" id="{A0F9C45C-C777-1BCE-CBD1-0D3D2F9E5181}"/>
              </a:ext>
            </a:extLst>
          </p:cNvPr>
          <p:cNvSpPr>
            <a:spLocks noGrp="1"/>
          </p:cNvSpPr>
          <p:nvPr>
            <p:ph idx="1"/>
          </p:nvPr>
        </p:nvSpPr>
        <p:spPr/>
        <p:txBody>
          <a:bodyPr>
            <a:normAutofit/>
          </a:bodyPr>
          <a:lstStyle/>
          <a:p>
            <a:r>
              <a:rPr lang="en-IE" b="1" kern="100" dirty="0">
                <a:effectLst/>
                <a:ea typeface="Times New Roman" panose="02020603050405020304" pitchFamily="18" charset="0"/>
              </a:rPr>
              <a:t>Recommendation 1: A New Continuum for Professional Development</a:t>
            </a:r>
          </a:p>
          <a:p>
            <a:endParaRPr lang="en-IE" sz="4000" dirty="0"/>
          </a:p>
        </p:txBody>
      </p:sp>
      <p:sp>
        <p:nvSpPr>
          <p:cNvPr id="5" name="Rectangle: Rounded Corners 2">
            <a:extLst>
              <a:ext uri="{FF2B5EF4-FFF2-40B4-BE49-F238E27FC236}">
                <a16:creationId xmlns:a16="http://schemas.microsoft.com/office/drawing/2014/main" id="{FC3CE0E6-797F-5512-E3B9-32C56260BBB8}"/>
              </a:ext>
            </a:extLst>
          </p:cNvPr>
          <p:cNvSpPr>
            <a:spLocks noChangeArrowheads="1"/>
          </p:cNvSpPr>
          <p:nvPr/>
        </p:nvSpPr>
        <p:spPr bwMode="auto">
          <a:xfrm>
            <a:off x="327638" y="3425872"/>
            <a:ext cx="2236879" cy="2886028"/>
          </a:xfrm>
          <a:prstGeom prst="roundRect">
            <a:avLst>
              <a:gd name="adj" fmla="val 16667"/>
            </a:avLst>
          </a:prstGeom>
          <a:solidFill>
            <a:srgbClr val="1F3763"/>
          </a:solidFill>
          <a:ln w="12700">
            <a:solidFill>
              <a:srgbClr val="1F3763"/>
            </a:solidFill>
            <a:miter lim="800000"/>
            <a:headEnd/>
            <a:tailEnd/>
          </a:ln>
        </p:spPr>
        <p:txBody>
          <a:bodyPr vert="horz" wrap="square" lIns="36000" tIns="36000" rIns="36000" bIns="3600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bg1"/>
              </a:solidFill>
              <a:effectLst/>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bg1"/>
                </a:solidFill>
                <a:effectLst/>
                <a:ea typeface="Calibri" panose="020F0502020204030204" pitchFamily="34" charset="0"/>
                <a:cs typeface="Times New Roman" panose="02020603050405020304" pitchFamily="18" charset="0"/>
              </a:rPr>
              <a:t>Expert-led sample pedagogical approaches with regular collaborative activities and reflection</a:t>
            </a:r>
            <a:endParaRPr kumimoji="0" lang="en-US" altLang="en-US" sz="2000" b="0" i="0" u="none" strike="noStrike" cap="none" normalizeH="0" baseline="0" dirty="0">
              <a:ln>
                <a:noFill/>
              </a:ln>
              <a:solidFill>
                <a:schemeClr val="bg1"/>
              </a:solidFill>
              <a:effectLst/>
            </a:endParaRPr>
          </a:p>
        </p:txBody>
      </p:sp>
      <p:sp>
        <p:nvSpPr>
          <p:cNvPr id="6" name="AutoShape 6">
            <a:extLst>
              <a:ext uri="{FF2B5EF4-FFF2-40B4-BE49-F238E27FC236}">
                <a16:creationId xmlns:a16="http://schemas.microsoft.com/office/drawing/2014/main" id="{A4DA9BBA-432F-3955-093C-D85278FD6ACC}"/>
              </a:ext>
            </a:extLst>
          </p:cNvPr>
          <p:cNvSpPr>
            <a:spLocks noChangeArrowheads="1"/>
          </p:cNvSpPr>
          <p:nvPr/>
        </p:nvSpPr>
        <p:spPr bwMode="auto">
          <a:xfrm>
            <a:off x="2858430" y="3425872"/>
            <a:ext cx="2236880" cy="2923367"/>
          </a:xfrm>
          <a:prstGeom prst="roundRect">
            <a:avLst>
              <a:gd name="adj" fmla="val 16667"/>
            </a:avLst>
          </a:prstGeom>
          <a:solidFill>
            <a:srgbClr val="2F5496"/>
          </a:solidFill>
          <a:ln w="12700">
            <a:solidFill>
              <a:srgbClr val="1F3763"/>
            </a:solidFill>
            <a:miter lim="800000"/>
            <a:headEnd/>
            <a:tailEnd/>
          </a:ln>
        </p:spPr>
        <p:txBody>
          <a:bodyPr vert="horz" wrap="square" lIns="36000" tIns="36000" rIns="36000" bIns="3600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bg1"/>
              </a:solidFill>
              <a:effectLst/>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bg1"/>
                </a:solidFill>
                <a:effectLst/>
                <a:ea typeface="Calibri" panose="020F0502020204030204" pitchFamily="34" charset="0"/>
                <a:cs typeface="Times New Roman" panose="02020603050405020304" pitchFamily="18" charset="0"/>
              </a:rPr>
              <a:t>Expert supported with enhanced teacher autonomy and agency through collaborative lesson and task design</a:t>
            </a:r>
            <a:endParaRPr kumimoji="0" lang="en-US" altLang="en-US" sz="2000" b="0" i="0" u="none" strike="noStrike" cap="none" normalizeH="0" baseline="0" dirty="0">
              <a:ln>
                <a:noFill/>
              </a:ln>
              <a:solidFill>
                <a:schemeClr val="bg1"/>
              </a:solidFill>
              <a:effectLst/>
            </a:endParaRPr>
          </a:p>
        </p:txBody>
      </p:sp>
      <p:sp>
        <p:nvSpPr>
          <p:cNvPr id="7" name="AutoShape 5">
            <a:extLst>
              <a:ext uri="{FF2B5EF4-FFF2-40B4-BE49-F238E27FC236}">
                <a16:creationId xmlns:a16="http://schemas.microsoft.com/office/drawing/2014/main" id="{2E7402F9-A743-E2CE-1EDA-C0271FC599E5}"/>
              </a:ext>
            </a:extLst>
          </p:cNvPr>
          <p:cNvSpPr>
            <a:spLocks noChangeArrowheads="1"/>
          </p:cNvSpPr>
          <p:nvPr/>
        </p:nvSpPr>
        <p:spPr bwMode="auto">
          <a:xfrm>
            <a:off x="5414089" y="3428999"/>
            <a:ext cx="2059465" cy="2920240"/>
          </a:xfrm>
          <a:prstGeom prst="roundRect">
            <a:avLst>
              <a:gd name="adj" fmla="val 16667"/>
            </a:avLst>
          </a:prstGeom>
          <a:solidFill>
            <a:srgbClr val="4472C4"/>
          </a:solidFill>
          <a:ln w="12700">
            <a:solidFill>
              <a:srgbClr val="1F3763"/>
            </a:solidFill>
            <a:miter lim="800000"/>
            <a:headEnd/>
            <a:tailEnd/>
          </a:ln>
        </p:spPr>
        <p:txBody>
          <a:bodyPr vert="horz" wrap="square" lIns="36000" tIns="36000" rIns="36000" bIns="3600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bg1"/>
              </a:solidFill>
              <a:effectLst/>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bg1"/>
                </a:solidFill>
                <a:effectLst/>
                <a:ea typeface="Calibri" panose="020F0502020204030204" pitchFamily="34" charset="0"/>
                <a:cs typeface="Times New Roman" panose="02020603050405020304" pitchFamily="18" charset="0"/>
              </a:rPr>
              <a:t>Regular use of communities of practice and peer coaching. Expert available for guidance</a:t>
            </a:r>
            <a:endParaRPr kumimoji="0" lang="en-US" altLang="en-US" sz="2000" b="0" i="0" u="none" strike="noStrike" cap="none" normalizeH="0" baseline="0" dirty="0">
              <a:ln>
                <a:noFill/>
              </a:ln>
              <a:solidFill>
                <a:schemeClr val="bg1"/>
              </a:solidFill>
              <a:effectLst/>
            </a:endParaRPr>
          </a:p>
        </p:txBody>
      </p:sp>
      <p:sp>
        <p:nvSpPr>
          <p:cNvPr id="8" name="AutoShape 4">
            <a:extLst>
              <a:ext uri="{FF2B5EF4-FFF2-40B4-BE49-F238E27FC236}">
                <a16:creationId xmlns:a16="http://schemas.microsoft.com/office/drawing/2014/main" id="{648ECC6A-FCDB-8059-47DD-45119E0B30D1}"/>
              </a:ext>
            </a:extLst>
          </p:cNvPr>
          <p:cNvSpPr>
            <a:spLocks noChangeArrowheads="1"/>
          </p:cNvSpPr>
          <p:nvPr/>
        </p:nvSpPr>
        <p:spPr bwMode="auto">
          <a:xfrm>
            <a:off x="7831448" y="3406284"/>
            <a:ext cx="2203775" cy="2920239"/>
          </a:xfrm>
          <a:prstGeom prst="roundRect">
            <a:avLst>
              <a:gd name="adj" fmla="val 16667"/>
            </a:avLst>
          </a:prstGeom>
          <a:solidFill>
            <a:srgbClr val="8EAADB"/>
          </a:solidFill>
          <a:ln w="12700">
            <a:solidFill>
              <a:srgbClr val="1F3763"/>
            </a:solidFill>
            <a:miter lim="800000"/>
            <a:headEnd/>
            <a:tailEnd/>
          </a:ln>
        </p:spPr>
        <p:txBody>
          <a:bodyPr vert="horz" wrap="square" lIns="36000" tIns="36000" rIns="36000" bIns="3600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bg1"/>
              </a:solidFill>
              <a:effectLst/>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bg1"/>
                </a:solidFill>
                <a:effectLst/>
                <a:ea typeface="Calibri" panose="020F0502020204030204" pitchFamily="34" charset="0"/>
                <a:cs typeface="Times New Roman" panose="02020603050405020304" pitchFamily="18" charset="0"/>
              </a:rPr>
              <a:t>Teacher-led collaborative inquiry models as a natural part of teachers’ practice. Expert removed</a:t>
            </a:r>
            <a:endParaRPr kumimoji="0" lang="en-US" altLang="en-US" sz="2000" b="0" i="0" u="none" strike="noStrike" cap="none" normalizeH="0" baseline="0" dirty="0">
              <a:ln>
                <a:noFill/>
              </a:ln>
              <a:solidFill>
                <a:schemeClr val="bg1"/>
              </a:solidFill>
              <a:effectLst/>
            </a:endParaRPr>
          </a:p>
        </p:txBody>
      </p:sp>
      <p:sp>
        <p:nvSpPr>
          <p:cNvPr id="9" name="Arrow: Right 8">
            <a:extLst>
              <a:ext uri="{FF2B5EF4-FFF2-40B4-BE49-F238E27FC236}">
                <a16:creationId xmlns:a16="http://schemas.microsoft.com/office/drawing/2014/main" id="{61C83E76-CD4E-58E5-2EE5-71EDF83DDCD8}"/>
              </a:ext>
            </a:extLst>
          </p:cNvPr>
          <p:cNvSpPr/>
          <p:nvPr/>
        </p:nvSpPr>
        <p:spPr>
          <a:xfrm>
            <a:off x="327639" y="2527171"/>
            <a:ext cx="10079104" cy="696298"/>
          </a:xfrm>
          <a:prstGeom prst="rightArrow">
            <a:avLst/>
          </a:prstGeom>
          <a:gradFill flip="none" rotWithShape="1">
            <a:gsLst>
              <a:gs pos="14000">
                <a:schemeClr val="accent1">
                  <a:lumMod val="50000"/>
                </a:schemeClr>
              </a:gs>
              <a:gs pos="100000">
                <a:schemeClr val="accent1">
                  <a:lumMod val="60000"/>
                  <a:lumOff val="40000"/>
                </a:schemeClr>
              </a:gs>
              <a:gs pos="43000">
                <a:schemeClr val="accent1"/>
              </a:gs>
              <a:gs pos="70000">
                <a:schemeClr val="accent1"/>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0" name="Text Box 5">
            <a:extLst>
              <a:ext uri="{FF2B5EF4-FFF2-40B4-BE49-F238E27FC236}">
                <a16:creationId xmlns:a16="http://schemas.microsoft.com/office/drawing/2014/main" id="{0BFB92EB-317D-DCE2-DCC3-5D561A95A0DF}"/>
              </a:ext>
            </a:extLst>
          </p:cNvPr>
          <p:cNvSpPr txBox="1">
            <a:spLocks noChangeArrowheads="1"/>
          </p:cNvSpPr>
          <p:nvPr/>
        </p:nvSpPr>
        <p:spPr bwMode="auto">
          <a:xfrm>
            <a:off x="329750" y="2662232"/>
            <a:ext cx="1589287"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FFFFFF"/>
                </a:solidFill>
                <a:effectLst/>
                <a:ea typeface="Calibri" panose="020F0502020204030204" pitchFamily="34" charset="0"/>
                <a:cs typeface="Times New Roman" panose="02020603050405020304" pitchFamily="18" charset="0"/>
              </a:rPr>
              <a:t>Expert-led</a:t>
            </a:r>
            <a:endParaRPr kumimoji="0" lang="en-US" altLang="en-US" sz="2000" b="0" i="0" u="none" strike="noStrike" cap="none" normalizeH="0" baseline="0" dirty="0">
              <a:ln>
                <a:noFill/>
              </a:ln>
              <a:solidFill>
                <a:schemeClr val="tx1"/>
              </a:solidFill>
              <a:effectLst/>
            </a:endParaRPr>
          </a:p>
        </p:txBody>
      </p:sp>
      <p:sp>
        <p:nvSpPr>
          <p:cNvPr id="11" name="Text Box 9">
            <a:extLst>
              <a:ext uri="{FF2B5EF4-FFF2-40B4-BE49-F238E27FC236}">
                <a16:creationId xmlns:a16="http://schemas.microsoft.com/office/drawing/2014/main" id="{2DF7C457-5EFD-E33A-A676-63CD234C1E65}"/>
              </a:ext>
            </a:extLst>
          </p:cNvPr>
          <p:cNvSpPr txBox="1">
            <a:spLocks noChangeArrowheads="1"/>
          </p:cNvSpPr>
          <p:nvPr/>
        </p:nvSpPr>
        <p:spPr bwMode="auto">
          <a:xfrm>
            <a:off x="8622694" y="2662231"/>
            <a:ext cx="1589287"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FFFFFF"/>
                </a:solidFill>
                <a:effectLst/>
                <a:ea typeface="Calibri" panose="020F0502020204030204" pitchFamily="34" charset="0"/>
                <a:cs typeface="Times New Roman" panose="02020603050405020304" pitchFamily="18" charset="0"/>
              </a:rPr>
              <a:t>Teacher-led</a:t>
            </a:r>
            <a:endParaRPr kumimoji="0" lang="en-US" altLang="en-US" sz="3200" b="0" i="0" u="none" strike="noStrike" cap="none" normalizeH="0" baseline="0" dirty="0">
              <a:ln>
                <a:noFill/>
              </a:ln>
              <a:solidFill>
                <a:schemeClr val="tx1"/>
              </a:solidFill>
              <a:effectLst/>
            </a:endParaRPr>
          </a:p>
        </p:txBody>
      </p:sp>
      <p:sp>
        <p:nvSpPr>
          <p:cNvPr id="12" name="Text Box 8">
            <a:extLst>
              <a:ext uri="{FF2B5EF4-FFF2-40B4-BE49-F238E27FC236}">
                <a16:creationId xmlns:a16="http://schemas.microsoft.com/office/drawing/2014/main" id="{97AE304A-F9AE-5D74-9FC2-937447C8A692}"/>
              </a:ext>
            </a:extLst>
          </p:cNvPr>
          <p:cNvSpPr txBox="1">
            <a:spLocks noChangeArrowheads="1"/>
          </p:cNvSpPr>
          <p:nvPr/>
        </p:nvSpPr>
        <p:spPr bwMode="auto">
          <a:xfrm>
            <a:off x="2963514" y="2666222"/>
            <a:ext cx="5805847"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FFFFFF"/>
                </a:solidFill>
                <a:effectLst/>
                <a:ea typeface="Calibri" panose="020F0502020204030204" pitchFamily="34" charset="0"/>
                <a:cs typeface="Times New Roman" panose="02020603050405020304" pitchFamily="18" charset="0"/>
              </a:rPr>
              <a:t>Development of Teachers’ Research skills</a:t>
            </a:r>
            <a:endParaRPr kumimoji="0" lang="en-US" altLang="en-US" sz="20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FFFFFF"/>
                </a:solidFill>
                <a:effectLst/>
                <a:ea typeface="Calibri" panose="020F0502020204030204" pitchFamily="34" charset="0"/>
                <a:cs typeface="Times New Roman" panose="02020603050405020304" pitchFamily="18" charset="0"/>
              </a:rPr>
              <a:t>)</a:t>
            </a:r>
            <a:endParaRPr kumimoji="0" lang="en-US" altLang="en-US" sz="2000" b="0" i="0" u="none" strike="noStrike" cap="none" normalizeH="0" baseline="0" dirty="0">
              <a:ln>
                <a:noFill/>
              </a:ln>
              <a:solidFill>
                <a:schemeClr val="tx1"/>
              </a:solidFill>
              <a:effectLst/>
            </a:endParaRPr>
          </a:p>
        </p:txBody>
      </p:sp>
      <p:sp>
        <p:nvSpPr>
          <p:cNvPr id="13" name="Arrow: Right 12">
            <a:extLst>
              <a:ext uri="{FF2B5EF4-FFF2-40B4-BE49-F238E27FC236}">
                <a16:creationId xmlns:a16="http://schemas.microsoft.com/office/drawing/2014/main" id="{B7D2467F-AB22-0D67-1284-AAD876691F4A}"/>
              </a:ext>
            </a:extLst>
          </p:cNvPr>
          <p:cNvSpPr/>
          <p:nvPr/>
        </p:nvSpPr>
        <p:spPr>
          <a:xfrm>
            <a:off x="2628288" y="4410983"/>
            <a:ext cx="166370" cy="294005"/>
          </a:xfrm>
          <a:prstGeom prst="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4" name="Arrow: Right 13">
            <a:extLst>
              <a:ext uri="{FF2B5EF4-FFF2-40B4-BE49-F238E27FC236}">
                <a16:creationId xmlns:a16="http://schemas.microsoft.com/office/drawing/2014/main" id="{7144DB3B-87FF-E428-CD67-2C51B1377AC0}"/>
              </a:ext>
            </a:extLst>
          </p:cNvPr>
          <p:cNvSpPr/>
          <p:nvPr/>
        </p:nvSpPr>
        <p:spPr>
          <a:xfrm>
            <a:off x="5159082" y="4367276"/>
            <a:ext cx="166370" cy="294005"/>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5" name="Arrow: Right 14">
            <a:extLst>
              <a:ext uri="{FF2B5EF4-FFF2-40B4-BE49-F238E27FC236}">
                <a16:creationId xmlns:a16="http://schemas.microsoft.com/office/drawing/2014/main" id="{F8E2B8FE-6AD7-51B9-1C09-FB83E3A54644}"/>
              </a:ext>
            </a:extLst>
          </p:cNvPr>
          <p:cNvSpPr/>
          <p:nvPr/>
        </p:nvSpPr>
        <p:spPr>
          <a:xfrm>
            <a:off x="7556739" y="4402754"/>
            <a:ext cx="166370" cy="294005"/>
          </a:xfrm>
          <a:prstGeom prst="right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pic>
        <p:nvPicPr>
          <p:cNvPr id="16" name="Graphic 15" descr="Classroom with solid fill">
            <a:extLst>
              <a:ext uri="{FF2B5EF4-FFF2-40B4-BE49-F238E27FC236}">
                <a16:creationId xmlns:a16="http://schemas.microsoft.com/office/drawing/2014/main" id="{9FCE1FC5-A526-E56C-2FCA-76B641049BC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40093" y="3441951"/>
            <a:ext cx="411967" cy="411967"/>
          </a:xfrm>
          <a:prstGeom prst="rect">
            <a:avLst/>
          </a:prstGeom>
        </p:spPr>
      </p:pic>
      <p:pic>
        <p:nvPicPr>
          <p:cNvPr id="17" name="Graphic 16" descr="User with solid fill">
            <a:extLst>
              <a:ext uri="{FF2B5EF4-FFF2-40B4-BE49-F238E27FC236}">
                <a16:creationId xmlns:a16="http://schemas.microsoft.com/office/drawing/2014/main" id="{723692DA-F819-E2D7-358F-01B2B4CEBE0D}"/>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16343" t="9459" r="8413" b="20940"/>
          <a:stretch/>
        </p:blipFill>
        <p:spPr>
          <a:xfrm>
            <a:off x="6447258" y="3653246"/>
            <a:ext cx="238645" cy="220749"/>
          </a:xfrm>
          <a:prstGeom prst="rect">
            <a:avLst/>
          </a:prstGeom>
        </p:spPr>
      </p:pic>
      <p:pic>
        <p:nvPicPr>
          <p:cNvPr id="18" name="Graphic 17" descr="User with solid fill">
            <a:extLst>
              <a:ext uri="{FF2B5EF4-FFF2-40B4-BE49-F238E27FC236}">
                <a16:creationId xmlns:a16="http://schemas.microsoft.com/office/drawing/2014/main" id="{D664F9D7-FD93-117D-A3FE-6B5565806635}"/>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16343" t="9459" r="8413" b="20940"/>
          <a:stretch/>
        </p:blipFill>
        <p:spPr>
          <a:xfrm>
            <a:off x="6257991" y="3767100"/>
            <a:ext cx="238645" cy="220749"/>
          </a:xfrm>
          <a:prstGeom prst="rect">
            <a:avLst/>
          </a:prstGeom>
        </p:spPr>
      </p:pic>
      <p:pic>
        <p:nvPicPr>
          <p:cNvPr id="19" name="Graphic 18" descr="User with solid fill">
            <a:extLst>
              <a:ext uri="{FF2B5EF4-FFF2-40B4-BE49-F238E27FC236}">
                <a16:creationId xmlns:a16="http://schemas.microsoft.com/office/drawing/2014/main" id="{C32BB328-5AB4-66FB-6DA2-631B65AE8A7E}"/>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16343" t="9459" r="8413" b="20940"/>
          <a:stretch/>
        </p:blipFill>
        <p:spPr>
          <a:xfrm>
            <a:off x="6105582" y="3653246"/>
            <a:ext cx="238645" cy="220749"/>
          </a:xfrm>
          <a:prstGeom prst="rect">
            <a:avLst/>
          </a:prstGeom>
        </p:spPr>
      </p:pic>
      <p:pic>
        <p:nvPicPr>
          <p:cNvPr id="20" name="Graphic 19" descr="User with solid fill">
            <a:extLst>
              <a:ext uri="{FF2B5EF4-FFF2-40B4-BE49-F238E27FC236}">
                <a16:creationId xmlns:a16="http://schemas.microsoft.com/office/drawing/2014/main" id="{6C13977F-D37B-C8CE-B125-423A5CFD2827}"/>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16343" t="9459" r="8413" b="20940"/>
          <a:stretch/>
        </p:blipFill>
        <p:spPr>
          <a:xfrm>
            <a:off x="6257991" y="3530241"/>
            <a:ext cx="238645" cy="220749"/>
          </a:xfrm>
          <a:prstGeom prst="rect">
            <a:avLst/>
          </a:prstGeom>
        </p:spPr>
      </p:pic>
      <p:pic>
        <p:nvPicPr>
          <p:cNvPr id="21" name="Graphic 20" descr="User with solid fill">
            <a:extLst>
              <a:ext uri="{FF2B5EF4-FFF2-40B4-BE49-F238E27FC236}">
                <a16:creationId xmlns:a16="http://schemas.microsoft.com/office/drawing/2014/main" id="{518248BD-36E7-73C6-F6D4-911BC6937621}"/>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16343" t="9459" r="8413" b="20940"/>
          <a:stretch/>
        </p:blipFill>
        <p:spPr>
          <a:xfrm>
            <a:off x="6793525" y="3598708"/>
            <a:ext cx="238645" cy="220749"/>
          </a:xfrm>
          <a:prstGeom prst="rect">
            <a:avLst/>
          </a:prstGeom>
        </p:spPr>
      </p:pic>
      <p:pic>
        <p:nvPicPr>
          <p:cNvPr id="22" name="Graphic 21" descr="User with solid fill">
            <a:extLst>
              <a:ext uri="{FF2B5EF4-FFF2-40B4-BE49-F238E27FC236}">
                <a16:creationId xmlns:a16="http://schemas.microsoft.com/office/drawing/2014/main" id="{2D6D79CA-326A-68C8-16D8-3B08CD706BE2}"/>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16343" t="9459" r="8413" b="20940"/>
          <a:stretch/>
        </p:blipFill>
        <p:spPr>
          <a:xfrm>
            <a:off x="8967785" y="3617046"/>
            <a:ext cx="166370" cy="153894"/>
          </a:xfrm>
          <a:prstGeom prst="rect">
            <a:avLst/>
          </a:prstGeom>
        </p:spPr>
      </p:pic>
      <p:pic>
        <p:nvPicPr>
          <p:cNvPr id="23" name="Graphic 22" descr="User with solid fill">
            <a:extLst>
              <a:ext uri="{FF2B5EF4-FFF2-40B4-BE49-F238E27FC236}">
                <a16:creationId xmlns:a16="http://schemas.microsoft.com/office/drawing/2014/main" id="{2356942B-B862-17B2-E130-0F5D4F5B4725}"/>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16343" t="9459" r="8413" b="20940"/>
          <a:stretch/>
        </p:blipFill>
        <p:spPr>
          <a:xfrm>
            <a:off x="8778518" y="3730900"/>
            <a:ext cx="166370" cy="153894"/>
          </a:xfrm>
          <a:prstGeom prst="rect">
            <a:avLst/>
          </a:prstGeom>
        </p:spPr>
      </p:pic>
      <p:pic>
        <p:nvPicPr>
          <p:cNvPr id="24" name="Graphic 23" descr="User with solid fill">
            <a:extLst>
              <a:ext uri="{FF2B5EF4-FFF2-40B4-BE49-F238E27FC236}">
                <a16:creationId xmlns:a16="http://schemas.microsoft.com/office/drawing/2014/main" id="{C7C53EE7-BCEC-294B-668F-6C685F4CC374}"/>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16343" t="9459" r="8413" b="20940"/>
          <a:stretch/>
        </p:blipFill>
        <p:spPr>
          <a:xfrm>
            <a:off x="8626109" y="3617046"/>
            <a:ext cx="166370" cy="153894"/>
          </a:xfrm>
          <a:prstGeom prst="rect">
            <a:avLst/>
          </a:prstGeom>
        </p:spPr>
      </p:pic>
      <p:pic>
        <p:nvPicPr>
          <p:cNvPr id="25" name="Graphic 24" descr="User with solid fill">
            <a:extLst>
              <a:ext uri="{FF2B5EF4-FFF2-40B4-BE49-F238E27FC236}">
                <a16:creationId xmlns:a16="http://schemas.microsoft.com/office/drawing/2014/main" id="{B3A2D73C-8778-BEAA-1D33-2532F211526C}"/>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16343" t="9459" r="8413" b="20940"/>
          <a:stretch/>
        </p:blipFill>
        <p:spPr>
          <a:xfrm>
            <a:off x="8778518" y="3494041"/>
            <a:ext cx="166370" cy="153894"/>
          </a:xfrm>
          <a:prstGeom prst="rect">
            <a:avLst/>
          </a:prstGeom>
        </p:spPr>
      </p:pic>
      <p:pic>
        <p:nvPicPr>
          <p:cNvPr id="26" name="Graphic 25" descr="Drawing compass with solid fill">
            <a:extLst>
              <a:ext uri="{FF2B5EF4-FFF2-40B4-BE49-F238E27FC236}">
                <a16:creationId xmlns:a16="http://schemas.microsoft.com/office/drawing/2014/main" id="{FEBC7F69-C2B7-5829-56C4-74AF1BB7BFD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70080" y="3488820"/>
            <a:ext cx="362505" cy="362505"/>
          </a:xfrm>
          <a:prstGeom prst="rect">
            <a:avLst/>
          </a:prstGeom>
        </p:spPr>
      </p:pic>
      <p:pic>
        <p:nvPicPr>
          <p:cNvPr id="27" name="Graphic 26" descr="Golden Ratio with solid fill">
            <a:extLst>
              <a:ext uri="{FF2B5EF4-FFF2-40B4-BE49-F238E27FC236}">
                <a16:creationId xmlns:a16="http://schemas.microsoft.com/office/drawing/2014/main" id="{35E57D47-02D5-76C8-89FA-3679E1E44573}"/>
              </a:ext>
            </a:extLst>
          </p:cNvPr>
          <p:cNvPicPr>
            <a:picLocks noChangeAspect="1"/>
          </p:cNvPicPr>
          <p:nvPr/>
        </p:nvPicPr>
        <p:blipFill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t="12879" b="12480"/>
          <a:stretch/>
        </p:blipFill>
        <p:spPr>
          <a:xfrm>
            <a:off x="3948306" y="3506471"/>
            <a:ext cx="438367" cy="327204"/>
          </a:xfrm>
          <a:prstGeom prst="rect">
            <a:avLst/>
          </a:prstGeom>
        </p:spPr>
      </p:pic>
    </p:spTree>
    <p:extLst>
      <p:ext uri="{BB962C8B-B14F-4D97-AF65-F5344CB8AC3E}">
        <p14:creationId xmlns:p14="http://schemas.microsoft.com/office/powerpoint/2010/main" val="41641295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C441F-3B62-E6E7-66DD-C7C25BC5C32F}"/>
              </a:ext>
            </a:extLst>
          </p:cNvPr>
          <p:cNvSpPr>
            <a:spLocks noGrp="1"/>
          </p:cNvSpPr>
          <p:nvPr>
            <p:ph type="title"/>
          </p:nvPr>
        </p:nvSpPr>
        <p:spPr/>
        <p:txBody>
          <a:bodyPr/>
          <a:lstStyle/>
          <a:p>
            <a:r>
              <a:rPr lang="en-IE" dirty="0"/>
              <a:t>Recommendations</a:t>
            </a:r>
          </a:p>
        </p:txBody>
      </p:sp>
      <p:sp>
        <p:nvSpPr>
          <p:cNvPr id="3" name="Content Placeholder 2">
            <a:extLst>
              <a:ext uri="{FF2B5EF4-FFF2-40B4-BE49-F238E27FC236}">
                <a16:creationId xmlns:a16="http://schemas.microsoft.com/office/drawing/2014/main" id="{6BEBF3E5-4698-47E8-F58E-355BD620A155}"/>
              </a:ext>
            </a:extLst>
          </p:cNvPr>
          <p:cNvSpPr>
            <a:spLocks noGrp="1"/>
          </p:cNvSpPr>
          <p:nvPr>
            <p:ph idx="1"/>
          </p:nvPr>
        </p:nvSpPr>
        <p:spPr/>
        <p:txBody>
          <a:bodyPr>
            <a:normAutofit/>
          </a:bodyPr>
          <a:lstStyle/>
          <a:p>
            <a:r>
              <a:rPr lang="en-IE" b="1" kern="100" dirty="0">
                <a:effectLst/>
                <a:ea typeface="Times New Roman" panose="02020603050405020304" pitchFamily="18" charset="0"/>
              </a:rPr>
              <a:t>Recommendation 2: Key Design Elements for Independent Events</a:t>
            </a:r>
          </a:p>
          <a:p>
            <a:endParaRPr lang="en-IE" dirty="0"/>
          </a:p>
        </p:txBody>
      </p:sp>
      <p:pic>
        <p:nvPicPr>
          <p:cNvPr id="4" name="Picture 3" descr="A picture containing text, font, number, screenshot&#10;&#10;Description automatically generated">
            <a:extLst>
              <a:ext uri="{FF2B5EF4-FFF2-40B4-BE49-F238E27FC236}">
                <a16:creationId xmlns:a16="http://schemas.microsoft.com/office/drawing/2014/main" id="{F97E65C2-2034-5E07-240C-2E8BD7F2EFFD}"/>
              </a:ext>
            </a:extLst>
          </p:cNvPr>
          <p:cNvPicPr>
            <a:picLocks noChangeAspect="1"/>
          </p:cNvPicPr>
          <p:nvPr/>
        </p:nvPicPr>
        <p:blipFill>
          <a:blip r:embed="rId3"/>
          <a:stretch>
            <a:fillRect/>
          </a:stretch>
        </p:blipFill>
        <p:spPr>
          <a:xfrm>
            <a:off x="3931855" y="2375187"/>
            <a:ext cx="4328289" cy="4351338"/>
          </a:xfrm>
          <a:prstGeom prst="rect">
            <a:avLst/>
          </a:prstGeom>
        </p:spPr>
      </p:pic>
    </p:spTree>
    <p:extLst>
      <p:ext uri="{BB962C8B-B14F-4D97-AF65-F5344CB8AC3E}">
        <p14:creationId xmlns:p14="http://schemas.microsoft.com/office/powerpoint/2010/main" val="38830860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4721E-B0C6-66B5-B861-8A56B4DBA79C}"/>
              </a:ext>
            </a:extLst>
          </p:cNvPr>
          <p:cNvSpPr>
            <a:spLocks noGrp="1"/>
          </p:cNvSpPr>
          <p:nvPr>
            <p:ph type="title"/>
          </p:nvPr>
        </p:nvSpPr>
        <p:spPr/>
        <p:txBody>
          <a:bodyPr/>
          <a:lstStyle/>
          <a:p>
            <a:r>
              <a:rPr lang="en-IE" dirty="0"/>
              <a:t>Recommendations</a:t>
            </a:r>
          </a:p>
        </p:txBody>
      </p:sp>
      <p:sp>
        <p:nvSpPr>
          <p:cNvPr id="3" name="Content Placeholder 2">
            <a:extLst>
              <a:ext uri="{FF2B5EF4-FFF2-40B4-BE49-F238E27FC236}">
                <a16:creationId xmlns:a16="http://schemas.microsoft.com/office/drawing/2014/main" id="{AC65E3E2-0CC2-1C51-A18A-52EFB98923BE}"/>
              </a:ext>
            </a:extLst>
          </p:cNvPr>
          <p:cNvSpPr>
            <a:spLocks noGrp="1"/>
          </p:cNvSpPr>
          <p:nvPr>
            <p:ph idx="1"/>
          </p:nvPr>
        </p:nvSpPr>
        <p:spPr>
          <a:xfrm>
            <a:off x="838200" y="1825625"/>
            <a:ext cx="8531087" cy="4351338"/>
          </a:xfrm>
        </p:spPr>
        <p:txBody>
          <a:bodyPr>
            <a:normAutofit/>
          </a:bodyPr>
          <a:lstStyle/>
          <a:p>
            <a:r>
              <a:rPr lang="en-IE" sz="3200" b="1" dirty="0">
                <a:effectLst/>
                <a:ea typeface="Calibri" panose="020F0502020204030204" pitchFamily="34" charset="0"/>
              </a:rPr>
              <a:t>Recommendation 3: Collaboration Knows no Boundaries</a:t>
            </a:r>
          </a:p>
          <a:p>
            <a:r>
              <a:rPr lang="en-IE" sz="3200" dirty="0">
                <a:ea typeface="Calibri" panose="020F0502020204030204" pitchFamily="34" charset="0"/>
              </a:rPr>
              <a:t>Communities of Practice</a:t>
            </a:r>
          </a:p>
          <a:p>
            <a:r>
              <a:rPr lang="en-IE" sz="3200" dirty="0">
                <a:ea typeface="Calibri" panose="020F0502020204030204" pitchFamily="34" charset="0"/>
              </a:rPr>
              <a:t>Use of an online community (The Teaching Council’s T-REX)</a:t>
            </a:r>
          </a:p>
        </p:txBody>
      </p:sp>
      <p:pic>
        <p:nvPicPr>
          <p:cNvPr id="5" name="Graphic 4" descr="Internet outline">
            <a:extLst>
              <a:ext uri="{FF2B5EF4-FFF2-40B4-BE49-F238E27FC236}">
                <a16:creationId xmlns:a16="http://schemas.microsoft.com/office/drawing/2014/main" id="{7093B559-A0AA-ACFA-80C3-C496B2AD1E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69287" y="3236843"/>
            <a:ext cx="1934818" cy="1934818"/>
          </a:xfrm>
          <a:prstGeom prst="rect">
            <a:avLst/>
          </a:prstGeom>
        </p:spPr>
      </p:pic>
      <p:pic>
        <p:nvPicPr>
          <p:cNvPr id="7" name="Graphic 6" descr="Group with solid fill">
            <a:extLst>
              <a:ext uri="{FF2B5EF4-FFF2-40B4-BE49-F238E27FC236}">
                <a16:creationId xmlns:a16="http://schemas.microsoft.com/office/drawing/2014/main" id="{D4E59978-959A-1703-5DDC-547AD855DB0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634329" y="2087216"/>
            <a:ext cx="1384853" cy="1384853"/>
          </a:xfrm>
          <a:prstGeom prst="rect">
            <a:avLst/>
          </a:prstGeom>
        </p:spPr>
      </p:pic>
    </p:spTree>
    <p:extLst>
      <p:ext uri="{BB962C8B-B14F-4D97-AF65-F5344CB8AC3E}">
        <p14:creationId xmlns:p14="http://schemas.microsoft.com/office/powerpoint/2010/main" val="3967207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7B637-23C3-A1DD-60B3-C3009D802D04}"/>
              </a:ext>
            </a:extLst>
          </p:cNvPr>
          <p:cNvSpPr>
            <a:spLocks noGrp="1"/>
          </p:cNvSpPr>
          <p:nvPr>
            <p:ph type="title"/>
          </p:nvPr>
        </p:nvSpPr>
        <p:spPr/>
        <p:txBody>
          <a:bodyPr/>
          <a:lstStyle/>
          <a:p>
            <a:r>
              <a:rPr lang="en-IE" dirty="0"/>
              <a:t>Recommendations</a:t>
            </a:r>
          </a:p>
        </p:txBody>
      </p:sp>
      <p:sp>
        <p:nvSpPr>
          <p:cNvPr id="3" name="Content Placeholder 2">
            <a:extLst>
              <a:ext uri="{FF2B5EF4-FFF2-40B4-BE49-F238E27FC236}">
                <a16:creationId xmlns:a16="http://schemas.microsoft.com/office/drawing/2014/main" id="{D073CF0E-1DE3-D35D-FE65-3E5D492132C4}"/>
              </a:ext>
            </a:extLst>
          </p:cNvPr>
          <p:cNvSpPr>
            <a:spLocks noGrp="1"/>
          </p:cNvSpPr>
          <p:nvPr>
            <p:ph idx="1"/>
          </p:nvPr>
        </p:nvSpPr>
        <p:spPr/>
        <p:txBody>
          <a:bodyPr>
            <a:normAutofit/>
          </a:bodyPr>
          <a:lstStyle/>
          <a:p>
            <a:r>
              <a:rPr lang="en-IE" sz="3200" b="1" kern="100" dirty="0">
                <a:effectLst/>
                <a:ea typeface="Times New Roman" panose="02020603050405020304" pitchFamily="18" charset="0"/>
              </a:rPr>
              <a:t>Recommendation 4: Reallocation of Funding</a:t>
            </a:r>
          </a:p>
          <a:p>
            <a:r>
              <a:rPr lang="en-IE" sz="3200" dirty="0">
                <a:ea typeface="Calibri" panose="020F0502020204030204" pitchFamily="34" charset="0"/>
              </a:rPr>
              <a:t>S</a:t>
            </a:r>
            <a:r>
              <a:rPr lang="en-IE" sz="3200" dirty="0">
                <a:effectLst/>
                <a:ea typeface="Calibri" panose="020F0502020204030204" pitchFamily="34" charset="0"/>
              </a:rPr>
              <a:t>ubstitution funding is only allocated to one-day workshops which significantly decreases the uptake of other models</a:t>
            </a:r>
          </a:p>
          <a:p>
            <a:r>
              <a:rPr lang="en-IE" sz="3200" dirty="0">
                <a:ea typeface="Calibri" panose="020F0502020204030204" pitchFamily="34" charset="0"/>
              </a:rPr>
              <a:t>More funding for other models of PD such as coaching and collaborative events during the school day.</a:t>
            </a:r>
            <a:endParaRPr lang="en-IE" sz="4400" dirty="0"/>
          </a:p>
        </p:txBody>
      </p:sp>
      <p:pic>
        <p:nvPicPr>
          <p:cNvPr id="5" name="Graphic 4" descr="Euro with solid fill">
            <a:extLst>
              <a:ext uri="{FF2B5EF4-FFF2-40B4-BE49-F238E27FC236}">
                <a16:creationId xmlns:a16="http://schemas.microsoft.com/office/drawing/2014/main" id="{B01BC0B2-0B9D-F805-D793-A3541E7C9DF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600" y="3959438"/>
            <a:ext cx="914400" cy="914400"/>
          </a:xfrm>
          <a:prstGeom prst="rect">
            <a:avLst/>
          </a:prstGeom>
        </p:spPr>
      </p:pic>
    </p:spTree>
    <p:extLst>
      <p:ext uri="{BB962C8B-B14F-4D97-AF65-F5344CB8AC3E}">
        <p14:creationId xmlns:p14="http://schemas.microsoft.com/office/powerpoint/2010/main" val="1036307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E871F-2D2A-7264-B671-7EC262FD41F0}"/>
              </a:ext>
            </a:extLst>
          </p:cNvPr>
          <p:cNvSpPr>
            <a:spLocks noGrp="1"/>
          </p:cNvSpPr>
          <p:nvPr>
            <p:ph type="title"/>
          </p:nvPr>
        </p:nvSpPr>
        <p:spPr/>
        <p:txBody>
          <a:bodyPr/>
          <a:lstStyle/>
          <a:p>
            <a:r>
              <a:rPr lang="en-IE" dirty="0"/>
              <a:t>Recommendations</a:t>
            </a:r>
          </a:p>
        </p:txBody>
      </p:sp>
      <p:sp>
        <p:nvSpPr>
          <p:cNvPr id="3" name="Content Placeholder 2">
            <a:extLst>
              <a:ext uri="{FF2B5EF4-FFF2-40B4-BE49-F238E27FC236}">
                <a16:creationId xmlns:a16="http://schemas.microsoft.com/office/drawing/2014/main" id="{9B5C28C5-DD71-6A6B-CC76-0678379015D3}"/>
              </a:ext>
            </a:extLst>
          </p:cNvPr>
          <p:cNvSpPr>
            <a:spLocks noGrp="1"/>
          </p:cNvSpPr>
          <p:nvPr>
            <p:ph idx="1"/>
          </p:nvPr>
        </p:nvSpPr>
        <p:spPr/>
        <p:txBody>
          <a:bodyPr>
            <a:normAutofit/>
          </a:bodyPr>
          <a:lstStyle/>
          <a:p>
            <a:r>
              <a:rPr lang="en-IE" sz="3200" b="1" kern="100" dirty="0">
                <a:effectLst/>
                <a:ea typeface="Times New Roman" panose="02020603050405020304" pitchFamily="18" charset="0"/>
              </a:rPr>
              <a:t>Recommendation 5: Future Research</a:t>
            </a:r>
          </a:p>
          <a:p>
            <a:r>
              <a:rPr lang="en-IE" sz="3200" dirty="0"/>
              <a:t>Further research is needed to implement and review the proposed continuum and independent event design.</a:t>
            </a:r>
          </a:p>
          <a:p>
            <a:r>
              <a:rPr lang="en-IE" sz="3200" dirty="0"/>
              <a:t>These results relate to Irish Applied Mathematics Teachers </a:t>
            </a:r>
            <a:r>
              <a:rPr lang="en-IE" sz="3200" dirty="0">
                <a:effectLst/>
                <a:ea typeface="Calibri" panose="020F0502020204030204" pitchFamily="34" charset="0"/>
              </a:rPr>
              <a:t>and further work should be conducted for other teachers and wider subjects to enhance the overall level of professional development. </a:t>
            </a:r>
            <a:endParaRPr lang="en-IE" sz="3200" dirty="0"/>
          </a:p>
        </p:txBody>
      </p:sp>
    </p:spTree>
    <p:extLst>
      <p:ext uri="{BB962C8B-B14F-4D97-AF65-F5344CB8AC3E}">
        <p14:creationId xmlns:p14="http://schemas.microsoft.com/office/powerpoint/2010/main" val="670941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D6066-2D0F-E1BB-302F-C695AB1DA7A3}"/>
              </a:ext>
            </a:extLst>
          </p:cNvPr>
          <p:cNvSpPr>
            <a:spLocks noGrp="1"/>
          </p:cNvSpPr>
          <p:nvPr>
            <p:ph type="title"/>
          </p:nvPr>
        </p:nvSpPr>
        <p:spPr/>
        <p:txBody>
          <a:bodyPr/>
          <a:lstStyle/>
          <a:p>
            <a:r>
              <a:rPr lang="en-IE" dirty="0"/>
              <a:t>Questions??</a:t>
            </a:r>
          </a:p>
        </p:txBody>
      </p:sp>
      <p:pic>
        <p:nvPicPr>
          <p:cNvPr id="1026" name="Picture 2" descr="24 Random Questions From My Website (December, 2017) About Employment Law  In Ireland – Employment Rights Ireland">
            <a:extLst>
              <a:ext uri="{FF2B5EF4-FFF2-40B4-BE49-F238E27FC236}">
                <a16:creationId xmlns:a16="http://schemas.microsoft.com/office/drawing/2014/main" id="{56525088-C263-DC79-2ED3-69334AB299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0771" y="1825625"/>
            <a:ext cx="8083639" cy="4547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5672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07F11-CD06-A3F3-EC3A-302AE1AE21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9ED95A-9F30-2649-607F-C38288759BC3}"/>
              </a:ext>
            </a:extLst>
          </p:cNvPr>
          <p:cNvSpPr>
            <a:spLocks noGrp="1"/>
          </p:cNvSpPr>
          <p:nvPr>
            <p:ph type="title"/>
          </p:nvPr>
        </p:nvSpPr>
        <p:spPr/>
        <p:txBody>
          <a:bodyPr/>
          <a:lstStyle/>
          <a:p>
            <a:r>
              <a:rPr lang="en-GB" dirty="0"/>
              <a:t>Introduction: Why focus on PD?	</a:t>
            </a:r>
            <a:endParaRPr lang="en-IE" dirty="0"/>
          </a:p>
        </p:txBody>
      </p:sp>
      <p:sp>
        <p:nvSpPr>
          <p:cNvPr id="5" name="Rectangle: Rounded Corners 4">
            <a:extLst>
              <a:ext uri="{FF2B5EF4-FFF2-40B4-BE49-F238E27FC236}">
                <a16:creationId xmlns:a16="http://schemas.microsoft.com/office/drawing/2014/main" id="{E06FA9DD-51B0-9B51-7E6E-344C242263C2}"/>
              </a:ext>
            </a:extLst>
          </p:cNvPr>
          <p:cNvSpPr/>
          <p:nvPr/>
        </p:nvSpPr>
        <p:spPr>
          <a:xfrm>
            <a:off x="838201" y="1690688"/>
            <a:ext cx="7727302" cy="16297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E" sz="2800">
                <a:effectLst/>
                <a:ea typeface="Calibri" panose="020F0502020204030204" pitchFamily="34" charset="0"/>
              </a:rPr>
              <a:t>There may be significant reform at Junior and Senior Cycle but without effective PD, objectives may not be met.</a:t>
            </a:r>
            <a:endParaRPr lang="en-IE" sz="2800" dirty="0">
              <a:effectLst/>
              <a:ea typeface="Calibri" panose="020F0502020204030204" pitchFamily="34" charset="0"/>
            </a:endParaRPr>
          </a:p>
        </p:txBody>
      </p:sp>
      <p:sp>
        <p:nvSpPr>
          <p:cNvPr id="6" name="Rectangle: Rounded Corners 5">
            <a:extLst>
              <a:ext uri="{FF2B5EF4-FFF2-40B4-BE49-F238E27FC236}">
                <a16:creationId xmlns:a16="http://schemas.microsoft.com/office/drawing/2014/main" id="{AB89228A-CE4F-8F2C-264F-C718584D3894}"/>
              </a:ext>
            </a:extLst>
          </p:cNvPr>
          <p:cNvSpPr/>
          <p:nvPr/>
        </p:nvSpPr>
        <p:spPr>
          <a:xfrm>
            <a:off x="838200" y="4280563"/>
            <a:ext cx="7727302" cy="196472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E" sz="2800" dirty="0">
                <a:effectLst/>
                <a:ea typeface="Calibri" panose="020F0502020204030204" pitchFamily="34" charset="0"/>
              </a:rPr>
              <a:t>Johnson et al. (2019) found that Irish mathematics teachers were still struggling to implement reform pedagogies years after the completion of the Project Maths PD programme. </a:t>
            </a:r>
            <a:endParaRPr lang="en-IE" sz="4000" dirty="0">
              <a:effectLst/>
              <a:ea typeface="Calibri" panose="020F0502020204030204" pitchFamily="34" charset="0"/>
            </a:endParaRPr>
          </a:p>
        </p:txBody>
      </p:sp>
      <p:pic>
        <p:nvPicPr>
          <p:cNvPr id="4" name="Graphic 3" descr="Puzzle pieces outline">
            <a:extLst>
              <a:ext uri="{FF2B5EF4-FFF2-40B4-BE49-F238E27FC236}">
                <a16:creationId xmlns:a16="http://schemas.microsoft.com/office/drawing/2014/main" id="{5B074155-20EA-3419-2886-9394712ED0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80445" y="1934547"/>
            <a:ext cx="3719804" cy="3719804"/>
          </a:xfrm>
          <a:prstGeom prst="rect">
            <a:avLst/>
          </a:prstGeom>
        </p:spPr>
      </p:pic>
    </p:spTree>
    <p:extLst>
      <p:ext uri="{BB962C8B-B14F-4D97-AF65-F5344CB8AC3E}">
        <p14:creationId xmlns:p14="http://schemas.microsoft.com/office/powerpoint/2010/main" val="3362864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E0181-38B1-3DF8-4A7F-5FB3FB4B437F}"/>
              </a:ext>
            </a:extLst>
          </p:cNvPr>
          <p:cNvSpPr>
            <a:spLocks noGrp="1"/>
          </p:cNvSpPr>
          <p:nvPr>
            <p:ph type="title"/>
          </p:nvPr>
        </p:nvSpPr>
        <p:spPr/>
        <p:txBody>
          <a:bodyPr/>
          <a:lstStyle/>
          <a:p>
            <a:r>
              <a:rPr lang="en-GB" dirty="0"/>
              <a:t>PD: An International Perspective</a:t>
            </a:r>
            <a:endParaRPr lang="en-IE" dirty="0"/>
          </a:p>
        </p:txBody>
      </p:sp>
      <p:graphicFrame>
        <p:nvGraphicFramePr>
          <p:cNvPr id="4" name="Diagram 3">
            <a:extLst>
              <a:ext uri="{FF2B5EF4-FFF2-40B4-BE49-F238E27FC236}">
                <a16:creationId xmlns:a16="http://schemas.microsoft.com/office/drawing/2014/main" id="{83990240-3578-DB95-629B-50612CC20730}"/>
              </a:ext>
            </a:extLst>
          </p:cNvPr>
          <p:cNvGraphicFramePr/>
          <p:nvPr>
            <p:extLst>
              <p:ext uri="{D42A27DB-BD31-4B8C-83A1-F6EECF244321}">
                <p14:modId xmlns:p14="http://schemas.microsoft.com/office/powerpoint/2010/main" val="2122706235"/>
              </p:ext>
            </p:extLst>
          </p:nvPr>
        </p:nvGraphicFramePr>
        <p:xfrm>
          <a:off x="591976" y="1307495"/>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a:extLst>
              <a:ext uri="{FF2B5EF4-FFF2-40B4-BE49-F238E27FC236}">
                <a16:creationId xmlns:a16="http://schemas.microsoft.com/office/drawing/2014/main" id="{5DFF5C99-E99B-D979-AECF-8B873AA5FBCE}"/>
              </a:ext>
            </a:extLst>
          </p:cNvPr>
          <p:cNvGraphicFramePr/>
          <p:nvPr>
            <p:extLst>
              <p:ext uri="{D42A27DB-BD31-4B8C-83A1-F6EECF244321}">
                <p14:modId xmlns:p14="http://schemas.microsoft.com/office/powerpoint/2010/main" val="3436651866"/>
              </p:ext>
            </p:extLst>
          </p:nvPr>
        </p:nvGraphicFramePr>
        <p:xfrm>
          <a:off x="8719976" y="2282891"/>
          <a:ext cx="3236567" cy="292549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225129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38D55CCF-387C-43EE-B5C9-EE0CF267E675}"/>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77520C69-1F4C-483A-A4EA-F9225C5D1F44}"/>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526BC13B-2A17-45A4-A3E3-D7B4EF0C11C0}"/>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E9F56491-BA03-4FAC-8F02-F03C404E7504}"/>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D462D-4D3C-AA15-AB55-C1BE8AC030B7}"/>
              </a:ext>
            </a:extLst>
          </p:cNvPr>
          <p:cNvSpPr>
            <a:spLocks noGrp="1"/>
          </p:cNvSpPr>
          <p:nvPr>
            <p:ph type="title"/>
          </p:nvPr>
        </p:nvSpPr>
        <p:spPr/>
        <p:txBody>
          <a:bodyPr>
            <a:normAutofit/>
          </a:bodyPr>
          <a:lstStyle/>
          <a:p>
            <a:pPr marL="742950" lvl="1" indent="-285750">
              <a:lnSpc>
                <a:spcPct val="200000"/>
              </a:lnSpc>
              <a:spcBef>
                <a:spcPts val="200"/>
              </a:spcBef>
            </a:pPr>
            <a:r>
              <a:rPr lang="en-IE" sz="4400" b="1" kern="100" dirty="0">
                <a:effectLst/>
                <a:latin typeface="Times New Roman" panose="02020603050405020304" pitchFamily="18" charset="0"/>
                <a:ea typeface="Times New Roman" panose="02020603050405020304" pitchFamily="18" charset="0"/>
              </a:rPr>
              <a:t>Models of Professional Development</a:t>
            </a:r>
            <a:endParaRPr lang="en-IE" dirty="0"/>
          </a:p>
        </p:txBody>
      </p:sp>
      <p:sp>
        <p:nvSpPr>
          <p:cNvPr id="3" name="Content Placeholder 2">
            <a:extLst>
              <a:ext uri="{FF2B5EF4-FFF2-40B4-BE49-F238E27FC236}">
                <a16:creationId xmlns:a16="http://schemas.microsoft.com/office/drawing/2014/main" id="{7CA3809B-1981-9D05-3C12-295F23EB90E4}"/>
              </a:ext>
            </a:extLst>
          </p:cNvPr>
          <p:cNvSpPr>
            <a:spLocks noGrp="1"/>
          </p:cNvSpPr>
          <p:nvPr>
            <p:ph idx="1"/>
          </p:nvPr>
        </p:nvSpPr>
        <p:spPr/>
        <p:txBody>
          <a:bodyPr/>
          <a:lstStyle/>
          <a:p>
            <a:r>
              <a:rPr lang="en-IE" sz="2800" dirty="0">
                <a:effectLst/>
                <a:latin typeface="Times New Roman" panose="02020603050405020304" pitchFamily="18" charset="0"/>
                <a:ea typeface="Calibri" panose="020F0502020204030204" pitchFamily="34" charset="0"/>
              </a:rPr>
              <a:t>Kennedy’s (2014) Spectrum of CPD Models.</a:t>
            </a:r>
            <a:endParaRPr lang="en-IE" dirty="0"/>
          </a:p>
        </p:txBody>
      </p:sp>
      <p:pic>
        <p:nvPicPr>
          <p:cNvPr id="4" name="Picture 3" descr="Diagram&#10;&#10;Description automatically generated">
            <a:extLst>
              <a:ext uri="{FF2B5EF4-FFF2-40B4-BE49-F238E27FC236}">
                <a16:creationId xmlns:a16="http://schemas.microsoft.com/office/drawing/2014/main" id="{31A4BFF8-DE7E-2FED-B60A-72819B7C7390}"/>
              </a:ext>
            </a:extLst>
          </p:cNvPr>
          <p:cNvPicPr>
            <a:picLocks noChangeAspect="1"/>
          </p:cNvPicPr>
          <p:nvPr/>
        </p:nvPicPr>
        <p:blipFill rotWithShape="1">
          <a:blip r:embed="rId3"/>
          <a:srcRect l="1" t="2297" r="1502" b="2707"/>
          <a:stretch/>
        </p:blipFill>
        <p:spPr bwMode="auto">
          <a:xfrm>
            <a:off x="1467555" y="2324258"/>
            <a:ext cx="8952089" cy="444893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06791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26B38-9360-F364-7725-CA6B054133B0}"/>
              </a:ext>
            </a:extLst>
          </p:cNvPr>
          <p:cNvSpPr>
            <a:spLocks noGrp="1"/>
          </p:cNvSpPr>
          <p:nvPr>
            <p:ph type="title"/>
          </p:nvPr>
        </p:nvSpPr>
        <p:spPr/>
        <p:txBody>
          <a:bodyPr/>
          <a:lstStyle/>
          <a:p>
            <a:r>
              <a:rPr lang="en-IE" sz="4400" b="1" kern="100" dirty="0">
                <a:effectLst/>
                <a:latin typeface="Times New Roman" panose="02020603050405020304" pitchFamily="18" charset="0"/>
                <a:ea typeface="Times New Roman" panose="02020603050405020304" pitchFamily="18" charset="0"/>
              </a:rPr>
              <a:t>Models of Professional Development</a:t>
            </a:r>
            <a:endParaRPr lang="en-IE" dirty="0"/>
          </a:p>
        </p:txBody>
      </p:sp>
      <p:sp>
        <p:nvSpPr>
          <p:cNvPr id="3" name="Content Placeholder 2">
            <a:extLst>
              <a:ext uri="{FF2B5EF4-FFF2-40B4-BE49-F238E27FC236}">
                <a16:creationId xmlns:a16="http://schemas.microsoft.com/office/drawing/2014/main" id="{A645E2D6-ED11-973C-C0EB-1AC1C6CC46F0}"/>
              </a:ext>
            </a:extLst>
          </p:cNvPr>
          <p:cNvSpPr>
            <a:spLocks noGrp="1"/>
          </p:cNvSpPr>
          <p:nvPr>
            <p:ph idx="1"/>
          </p:nvPr>
        </p:nvSpPr>
        <p:spPr>
          <a:xfrm>
            <a:off x="838200" y="1646860"/>
            <a:ext cx="10515600" cy="4530103"/>
          </a:xfrm>
        </p:spPr>
        <p:txBody>
          <a:bodyPr/>
          <a:lstStyle/>
          <a:p>
            <a:r>
              <a:rPr lang="en-IE" sz="2800" dirty="0" err="1">
                <a:effectLst/>
                <a:latin typeface="Times New Roman" panose="02020603050405020304" pitchFamily="18" charset="0"/>
                <a:ea typeface="Calibri" panose="020F0502020204030204" pitchFamily="34" charset="0"/>
              </a:rPr>
              <a:t>Muijs</a:t>
            </a:r>
            <a:r>
              <a:rPr lang="en-IE" sz="2800" dirty="0">
                <a:effectLst/>
                <a:latin typeface="Times New Roman" panose="02020603050405020304" pitchFamily="18" charset="0"/>
                <a:ea typeface="Calibri" panose="020F0502020204030204" pitchFamily="34" charset="0"/>
              </a:rPr>
              <a:t> et al. (2014) proposed a dynamic unified model</a:t>
            </a:r>
            <a:endParaRPr lang="en-IE" dirty="0"/>
          </a:p>
        </p:txBody>
      </p:sp>
      <p:pic>
        <p:nvPicPr>
          <p:cNvPr id="4" name="Picture 3" descr="A picture containing text, post-it note, font&#10;&#10;Description automatically generated">
            <a:extLst>
              <a:ext uri="{FF2B5EF4-FFF2-40B4-BE49-F238E27FC236}">
                <a16:creationId xmlns:a16="http://schemas.microsoft.com/office/drawing/2014/main" id="{6A5AA2AC-1B23-8FB7-52C4-A56DA3E73CDD}"/>
              </a:ext>
            </a:extLst>
          </p:cNvPr>
          <p:cNvPicPr>
            <a:picLocks noChangeAspect="1"/>
          </p:cNvPicPr>
          <p:nvPr/>
        </p:nvPicPr>
        <p:blipFill>
          <a:blip r:embed="rId3"/>
          <a:stretch>
            <a:fillRect/>
          </a:stretch>
        </p:blipFill>
        <p:spPr>
          <a:xfrm>
            <a:off x="3138310" y="2252791"/>
            <a:ext cx="5012267" cy="4530103"/>
          </a:xfrm>
          <a:prstGeom prst="rect">
            <a:avLst/>
          </a:prstGeom>
        </p:spPr>
      </p:pic>
    </p:spTree>
    <p:extLst>
      <p:ext uri="{BB962C8B-B14F-4D97-AF65-F5344CB8AC3E}">
        <p14:creationId xmlns:p14="http://schemas.microsoft.com/office/powerpoint/2010/main" val="1062421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FB2C5-4822-F1F8-A2E6-95C9F0F1CE45}"/>
              </a:ext>
            </a:extLst>
          </p:cNvPr>
          <p:cNvSpPr>
            <a:spLocks noGrp="1"/>
          </p:cNvSpPr>
          <p:nvPr>
            <p:ph type="title"/>
          </p:nvPr>
        </p:nvSpPr>
        <p:spPr/>
        <p:txBody>
          <a:bodyPr>
            <a:noAutofit/>
          </a:bodyPr>
          <a:lstStyle/>
          <a:p>
            <a:pPr marL="742950" lvl="1" indent="-285750">
              <a:lnSpc>
                <a:spcPct val="200000"/>
              </a:lnSpc>
              <a:spcBef>
                <a:spcPts val="200"/>
              </a:spcBef>
            </a:pPr>
            <a:r>
              <a:rPr lang="en-IE" sz="4000" b="1" kern="100" dirty="0">
                <a:effectLst/>
                <a:latin typeface="Times New Roman" panose="02020603050405020304" pitchFamily="18" charset="0"/>
                <a:ea typeface="Times New Roman" panose="02020603050405020304" pitchFamily="18" charset="0"/>
              </a:rPr>
              <a:t>PD in Irish Mathematics Education</a:t>
            </a:r>
            <a:br>
              <a:rPr lang="en-IE" sz="4000" b="1" kern="100" dirty="0">
                <a:effectLst/>
                <a:latin typeface="Times New Roman" panose="02020603050405020304" pitchFamily="18" charset="0"/>
                <a:ea typeface="Times New Roman" panose="02020603050405020304" pitchFamily="18" charset="0"/>
              </a:rPr>
            </a:br>
            <a:endParaRPr lang="en-IE" sz="1600" dirty="0"/>
          </a:p>
        </p:txBody>
      </p:sp>
      <p:sp>
        <p:nvSpPr>
          <p:cNvPr id="3" name="Content Placeholder 2">
            <a:extLst>
              <a:ext uri="{FF2B5EF4-FFF2-40B4-BE49-F238E27FC236}">
                <a16:creationId xmlns:a16="http://schemas.microsoft.com/office/drawing/2014/main" id="{30C90DEB-4830-F896-E7D3-6127C8B2ADCA}"/>
              </a:ext>
            </a:extLst>
          </p:cNvPr>
          <p:cNvSpPr>
            <a:spLocks noGrp="1"/>
          </p:cNvSpPr>
          <p:nvPr>
            <p:ph idx="1"/>
          </p:nvPr>
        </p:nvSpPr>
        <p:spPr>
          <a:xfrm>
            <a:off x="838200" y="1825624"/>
            <a:ext cx="8241406" cy="5032375"/>
          </a:xfrm>
        </p:spPr>
        <p:txBody>
          <a:bodyPr>
            <a:normAutofit lnSpcReduction="10000"/>
          </a:bodyPr>
          <a:lstStyle/>
          <a:p>
            <a:r>
              <a:rPr lang="en-GB" dirty="0"/>
              <a:t>Significant reform over the past 15 years led to </a:t>
            </a:r>
            <a:r>
              <a:rPr lang="en-IE" sz="2800" dirty="0">
                <a:effectLst/>
                <a:ea typeface="Calibri" panose="020F0502020204030204" pitchFamily="34" charset="0"/>
              </a:rPr>
              <a:t>10 full-day workshops from 2010-2014 that focused on pedagogical approaches for contextual strands. </a:t>
            </a:r>
          </a:p>
          <a:p>
            <a:endParaRPr lang="en-IE" sz="2800" dirty="0">
              <a:effectLst/>
              <a:ea typeface="Calibri" panose="020F0502020204030204" pitchFamily="34" charset="0"/>
            </a:endParaRPr>
          </a:p>
          <a:p>
            <a:r>
              <a:rPr lang="en-IE" sz="2800" dirty="0">
                <a:effectLst/>
                <a:ea typeface="Calibri" panose="020F0502020204030204" pitchFamily="34" charset="0"/>
              </a:rPr>
              <a:t>Upon programme completion, the NCCA (2014) stated that further PD was necessary suggesting a gap between the specifications’ pedagogical aims and the programme’s outcomes.</a:t>
            </a:r>
          </a:p>
          <a:p>
            <a:endParaRPr lang="en-IE" sz="2800" dirty="0">
              <a:effectLst/>
              <a:ea typeface="Calibri" panose="020F0502020204030204" pitchFamily="34" charset="0"/>
            </a:endParaRPr>
          </a:p>
          <a:p>
            <a:r>
              <a:rPr lang="en-IE" dirty="0">
                <a:ea typeface="Calibri" panose="020F0502020204030204" pitchFamily="34" charset="0"/>
              </a:rPr>
              <a:t>Lesson Study was introduced in 2014 to continue to improve methodologies and also strengthen professional learning communities.</a:t>
            </a:r>
            <a:endParaRPr lang="en-IE" dirty="0"/>
          </a:p>
        </p:txBody>
      </p:sp>
      <p:pic>
        <p:nvPicPr>
          <p:cNvPr id="5" name="Graphic 4" descr="Group brainstorm with solid fill">
            <a:extLst>
              <a:ext uri="{FF2B5EF4-FFF2-40B4-BE49-F238E27FC236}">
                <a16:creationId xmlns:a16="http://schemas.microsoft.com/office/drawing/2014/main" id="{BACA5077-8227-6298-C3EF-FC45DB9B6F8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84464" y="2028423"/>
            <a:ext cx="3414153" cy="3414153"/>
          </a:xfrm>
          <a:prstGeom prst="rect">
            <a:avLst/>
          </a:prstGeom>
        </p:spPr>
      </p:pic>
    </p:spTree>
    <p:extLst>
      <p:ext uri="{BB962C8B-B14F-4D97-AF65-F5344CB8AC3E}">
        <p14:creationId xmlns:p14="http://schemas.microsoft.com/office/powerpoint/2010/main" val="3347745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FDF37-9734-1058-D8DF-68B6E92125B8}"/>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A8853F00-7B62-4C4E-C963-E768A7062151}"/>
              </a:ext>
            </a:extLst>
          </p:cNvPr>
          <p:cNvSpPr>
            <a:spLocks noGrp="1"/>
          </p:cNvSpPr>
          <p:nvPr>
            <p:ph idx="1"/>
          </p:nvPr>
        </p:nvSpPr>
        <p:spPr/>
        <p:txBody>
          <a:bodyPr/>
          <a:lstStyle/>
          <a:p>
            <a:endParaRPr lang="en-IE"/>
          </a:p>
        </p:txBody>
      </p:sp>
      <p:pic>
        <p:nvPicPr>
          <p:cNvPr id="5" name="Picture 4">
            <a:extLst>
              <a:ext uri="{FF2B5EF4-FFF2-40B4-BE49-F238E27FC236}">
                <a16:creationId xmlns:a16="http://schemas.microsoft.com/office/drawing/2014/main" id="{58169AAF-AE53-9983-193F-FC64ADDCDF17}"/>
              </a:ext>
            </a:extLst>
          </p:cNvPr>
          <p:cNvPicPr>
            <a:picLocks noChangeAspect="1"/>
          </p:cNvPicPr>
          <p:nvPr/>
        </p:nvPicPr>
        <p:blipFill>
          <a:blip r:embed="rId2"/>
          <a:stretch>
            <a:fillRect/>
          </a:stretch>
        </p:blipFill>
        <p:spPr>
          <a:xfrm>
            <a:off x="0" y="16011"/>
            <a:ext cx="12192000" cy="6825977"/>
          </a:xfrm>
          <a:prstGeom prst="rect">
            <a:avLst/>
          </a:prstGeom>
        </p:spPr>
      </p:pic>
    </p:spTree>
    <p:extLst>
      <p:ext uri="{BB962C8B-B14F-4D97-AF65-F5344CB8AC3E}">
        <p14:creationId xmlns:p14="http://schemas.microsoft.com/office/powerpoint/2010/main" val="31047872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1789</Words>
  <Application>Microsoft Office PowerPoint</Application>
  <PresentationFormat>Widescreen</PresentationFormat>
  <Paragraphs>188</Paragraphs>
  <Slides>35</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Aptos</vt:lpstr>
      <vt:lpstr>Aptos Display</vt:lpstr>
      <vt:lpstr>Arial</vt:lpstr>
      <vt:lpstr>Calibri</vt:lpstr>
      <vt:lpstr>Times New Roman</vt:lpstr>
      <vt:lpstr>Office Theme</vt:lpstr>
      <vt:lpstr>Teacher Professional Learning in Mathematics Education</vt:lpstr>
      <vt:lpstr>Layout</vt:lpstr>
      <vt:lpstr>Introduction </vt:lpstr>
      <vt:lpstr>Introduction: Why focus on PD? </vt:lpstr>
      <vt:lpstr>PD: An International Perspective</vt:lpstr>
      <vt:lpstr>Models of Professional Development</vt:lpstr>
      <vt:lpstr>Models of Professional Development</vt:lpstr>
      <vt:lpstr>PD in Irish Mathematics Education </vt:lpstr>
      <vt:lpstr>PowerPoint Presentation</vt:lpstr>
      <vt:lpstr>Research Study</vt:lpstr>
      <vt:lpstr>Background to Applied Maths Reform</vt:lpstr>
      <vt:lpstr>Modelling-Based Teaching</vt:lpstr>
      <vt:lpstr>Research Study Methodology</vt:lpstr>
      <vt:lpstr>Findings: Three themes</vt:lpstr>
      <vt:lpstr>Findings: Opportunities and Challenges of Professional Development</vt:lpstr>
      <vt:lpstr>Frequency distribution of codes from “what works well in enhancing teaching methods?” (n = 165)</vt:lpstr>
      <vt:lpstr>Findings: Opportunities to Collaborate and Share Best Practice </vt:lpstr>
      <vt:lpstr>Findings: Issues with PD</vt:lpstr>
      <vt:lpstr>Findings: Issues with PD</vt:lpstr>
      <vt:lpstr>Towards a Mathematical Modelling Focussed Pedagogy</vt:lpstr>
      <vt:lpstr>Towards a Mathematical Modelling Focussed Pedagogy</vt:lpstr>
      <vt:lpstr>Difficulties in Altering Pedagogy</vt:lpstr>
      <vt:lpstr>The Power of Collaboration</vt:lpstr>
      <vt:lpstr>A Collaborative Inquiry Model</vt:lpstr>
      <vt:lpstr>A Collaborative Inquiry Model</vt:lpstr>
      <vt:lpstr>Discussion</vt:lpstr>
      <vt:lpstr>Discussion</vt:lpstr>
      <vt:lpstr>Discussion</vt:lpstr>
      <vt:lpstr>Conclusions</vt:lpstr>
      <vt:lpstr>Recommendations</vt:lpstr>
      <vt:lpstr>Recommendations</vt:lpstr>
      <vt:lpstr>Recommendations</vt:lpstr>
      <vt:lpstr>Recommendations</vt:lpstr>
      <vt:lpstr>Recommendations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Teacher Professional Learning in Mathematics Education</dc:title>
  <dc:creator>Eoghan Long</dc:creator>
  <cp:lastModifiedBy>Eoghan Long</cp:lastModifiedBy>
  <cp:revision>11</cp:revision>
  <dcterms:created xsi:type="dcterms:W3CDTF">2024-02-14T20:06:00Z</dcterms:created>
  <dcterms:modified xsi:type="dcterms:W3CDTF">2024-02-25T10:28:39Z</dcterms:modified>
</cp:coreProperties>
</file>