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handoutMasterIdLst>
    <p:handoutMasterId r:id="rId34"/>
  </p:handoutMasterIdLst>
  <p:sldIdLst>
    <p:sldId id="256" r:id="rId2"/>
    <p:sldId id="289" r:id="rId3"/>
    <p:sldId id="279" r:id="rId4"/>
    <p:sldId id="324" r:id="rId5"/>
    <p:sldId id="325" r:id="rId6"/>
    <p:sldId id="336" r:id="rId7"/>
    <p:sldId id="326" r:id="rId8"/>
    <p:sldId id="327" r:id="rId9"/>
    <p:sldId id="328" r:id="rId10"/>
    <p:sldId id="349" r:id="rId11"/>
    <p:sldId id="341" r:id="rId12"/>
    <p:sldId id="291" r:id="rId13"/>
    <p:sldId id="318" r:id="rId14"/>
    <p:sldId id="319" r:id="rId15"/>
    <p:sldId id="331" r:id="rId16"/>
    <p:sldId id="332" r:id="rId17"/>
    <p:sldId id="339" r:id="rId18"/>
    <p:sldId id="344" r:id="rId19"/>
    <p:sldId id="343" r:id="rId20"/>
    <p:sldId id="345" r:id="rId21"/>
    <p:sldId id="342" r:id="rId22"/>
    <p:sldId id="280" r:id="rId23"/>
    <p:sldId id="333" r:id="rId24"/>
    <p:sldId id="334" r:id="rId25"/>
    <p:sldId id="290" r:id="rId26"/>
    <p:sldId id="335" r:id="rId27"/>
    <p:sldId id="287" r:id="rId28"/>
    <p:sldId id="346" r:id="rId29"/>
    <p:sldId id="301" r:id="rId30"/>
    <p:sldId id="347" r:id="rId31"/>
    <p:sldId id="348" r:id="rId3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p:cViewPr varScale="1">
        <p:scale>
          <a:sx n="114" d="100"/>
          <a:sy n="114" d="100"/>
        </p:scale>
        <p:origin x="1506"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IE"/>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E7288130-8EF5-4D61-88E4-858F2351CCF6}" type="datetimeFigureOut">
              <a:rPr lang="en-IE" smtClean="0"/>
              <a:pPr/>
              <a:t>22/02/2024</a:t>
            </a:fld>
            <a:endParaRPr lang="en-IE"/>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IE"/>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68E4FBBB-2470-41A6-9254-0B8FD850CA4A}" type="slidenum">
              <a:rPr lang="en-IE" smtClean="0"/>
              <a:pPr/>
              <a:t>‹#›</a:t>
            </a:fld>
            <a:endParaRPr lang="en-I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IE"/>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BEB6D06-FF28-4266-8DBA-2DEC9F138D7A}" type="datetimeFigureOut">
              <a:rPr lang="en-IE" smtClean="0"/>
              <a:t>22/02/2024</a:t>
            </a:fld>
            <a:endParaRPr lang="en-IE"/>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IE"/>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IE"/>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00A95B5-0EAF-4ABB-9B80-57B906F04342}" type="slidenum">
              <a:rPr lang="en-IE" smtClean="0"/>
              <a:t>‹#›</a:t>
            </a:fld>
            <a:endParaRPr lang="en-IE"/>
          </a:p>
        </p:txBody>
      </p:sp>
    </p:spTree>
    <p:extLst>
      <p:ext uri="{BB962C8B-B14F-4D97-AF65-F5344CB8AC3E}">
        <p14:creationId xmlns:p14="http://schemas.microsoft.com/office/powerpoint/2010/main" val="3545083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E"/>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E"/>
          </a:p>
        </p:txBody>
      </p:sp>
      <p:sp>
        <p:nvSpPr>
          <p:cNvPr id="4" name="Date Placeholder 3"/>
          <p:cNvSpPr>
            <a:spLocks noGrp="1"/>
          </p:cNvSpPr>
          <p:nvPr>
            <p:ph type="dt" sz="half" idx="10"/>
          </p:nvPr>
        </p:nvSpPr>
        <p:spPr/>
        <p:txBody>
          <a:bodyPr/>
          <a:lstStyle/>
          <a:p>
            <a:fld id="{1FD294BA-55C0-40DE-802F-2CE1218245F7}" type="datetimeFigureOut">
              <a:rPr lang="en-IE" smtClean="0"/>
              <a:pPr/>
              <a:t>22/02/2024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08ABEDA-8776-4707-AF26-807CB0160CD6}" type="slidenum">
              <a:rPr lang="en-IE" smtClean="0"/>
              <a:pPr/>
              <a:t>‹#›</a:t>
            </a:fld>
            <a:endParaRPr lang="en-I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1FD294BA-55C0-40DE-802F-2CE1218245F7}" type="datetimeFigureOut">
              <a:rPr lang="en-IE" smtClean="0"/>
              <a:pPr/>
              <a:t>22/02/2024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08ABEDA-8776-4707-AF26-807CB0160CD6}" type="slidenum">
              <a:rPr lang="en-IE" smtClean="0"/>
              <a:pPr/>
              <a:t>‹#›</a:t>
            </a:fld>
            <a:endParaRPr lang="en-I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1FD294BA-55C0-40DE-802F-2CE1218245F7}" type="datetimeFigureOut">
              <a:rPr lang="en-IE" smtClean="0"/>
              <a:pPr/>
              <a:t>22/02/2024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08ABEDA-8776-4707-AF26-807CB0160CD6}" type="slidenum">
              <a:rPr lang="en-IE" smtClean="0"/>
              <a:pPr/>
              <a:t>‹#›</a:t>
            </a:fld>
            <a:endParaRPr lang="en-I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1FD294BA-55C0-40DE-802F-2CE1218245F7}" type="datetimeFigureOut">
              <a:rPr lang="en-IE" smtClean="0"/>
              <a:pPr/>
              <a:t>22/02/2024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08ABEDA-8776-4707-AF26-807CB0160CD6}" type="slidenum">
              <a:rPr lang="en-IE" smtClean="0"/>
              <a:pPr/>
              <a:t>‹#›</a:t>
            </a:fld>
            <a:endParaRPr lang="en-I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FD294BA-55C0-40DE-802F-2CE1218245F7}" type="datetimeFigureOut">
              <a:rPr lang="en-IE" smtClean="0"/>
              <a:pPr/>
              <a:t>22/02/2024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08ABEDA-8776-4707-AF26-807CB0160CD6}" type="slidenum">
              <a:rPr lang="en-IE" smtClean="0"/>
              <a:pPr/>
              <a:t>‹#›</a:t>
            </a:fld>
            <a:endParaRPr lang="en-I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Date Placeholder 4"/>
          <p:cNvSpPr>
            <a:spLocks noGrp="1"/>
          </p:cNvSpPr>
          <p:nvPr>
            <p:ph type="dt" sz="half" idx="10"/>
          </p:nvPr>
        </p:nvSpPr>
        <p:spPr/>
        <p:txBody>
          <a:bodyPr/>
          <a:lstStyle/>
          <a:p>
            <a:fld id="{1FD294BA-55C0-40DE-802F-2CE1218245F7}" type="datetimeFigureOut">
              <a:rPr lang="en-IE" smtClean="0"/>
              <a:pPr/>
              <a:t>22/02/2024</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08ABEDA-8776-4707-AF26-807CB0160CD6}" type="slidenum">
              <a:rPr lang="en-IE" smtClean="0"/>
              <a:pPr/>
              <a:t>‹#›</a:t>
            </a:fld>
            <a:endParaRPr lang="en-I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7" name="Date Placeholder 6"/>
          <p:cNvSpPr>
            <a:spLocks noGrp="1"/>
          </p:cNvSpPr>
          <p:nvPr>
            <p:ph type="dt" sz="half" idx="10"/>
          </p:nvPr>
        </p:nvSpPr>
        <p:spPr/>
        <p:txBody>
          <a:bodyPr/>
          <a:lstStyle/>
          <a:p>
            <a:fld id="{1FD294BA-55C0-40DE-802F-2CE1218245F7}" type="datetimeFigureOut">
              <a:rPr lang="en-IE" smtClean="0"/>
              <a:pPr/>
              <a:t>22/02/2024</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108ABEDA-8776-4707-AF26-807CB0160CD6}" type="slidenum">
              <a:rPr lang="en-IE" smtClean="0"/>
              <a:pPr/>
              <a:t>‹#›</a:t>
            </a:fld>
            <a:endParaRPr lang="en-I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Date Placeholder 2"/>
          <p:cNvSpPr>
            <a:spLocks noGrp="1"/>
          </p:cNvSpPr>
          <p:nvPr>
            <p:ph type="dt" sz="half" idx="10"/>
          </p:nvPr>
        </p:nvSpPr>
        <p:spPr/>
        <p:txBody>
          <a:bodyPr/>
          <a:lstStyle/>
          <a:p>
            <a:fld id="{1FD294BA-55C0-40DE-802F-2CE1218245F7}" type="datetimeFigureOut">
              <a:rPr lang="en-IE" smtClean="0"/>
              <a:pPr/>
              <a:t>22/02/2024</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108ABEDA-8776-4707-AF26-807CB0160CD6}" type="slidenum">
              <a:rPr lang="en-IE" smtClean="0"/>
              <a:pPr/>
              <a:t>‹#›</a:t>
            </a:fld>
            <a:endParaRPr lang="en-I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D294BA-55C0-40DE-802F-2CE1218245F7}" type="datetimeFigureOut">
              <a:rPr lang="en-IE" smtClean="0"/>
              <a:pPr/>
              <a:t>22/02/2024</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108ABEDA-8776-4707-AF26-807CB0160CD6}" type="slidenum">
              <a:rPr lang="en-IE" smtClean="0"/>
              <a:pPr/>
              <a:t>‹#›</a:t>
            </a:fld>
            <a:endParaRPr lang="en-I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D294BA-55C0-40DE-802F-2CE1218245F7}" type="datetimeFigureOut">
              <a:rPr lang="en-IE" smtClean="0"/>
              <a:pPr/>
              <a:t>22/02/2024</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08ABEDA-8776-4707-AF26-807CB0160CD6}" type="slidenum">
              <a:rPr lang="en-IE" smtClean="0"/>
              <a:pPr/>
              <a:t>‹#›</a:t>
            </a:fld>
            <a:endParaRPr lang="en-I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D294BA-55C0-40DE-802F-2CE1218245F7}" type="datetimeFigureOut">
              <a:rPr lang="en-IE" smtClean="0"/>
              <a:pPr/>
              <a:t>22/02/2024</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08ABEDA-8776-4707-AF26-807CB0160CD6}" type="slidenum">
              <a:rPr lang="en-IE" smtClean="0"/>
              <a:pPr/>
              <a:t>‹#›</a:t>
            </a:fld>
            <a:endParaRPr lang="en-I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E"/>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D294BA-55C0-40DE-802F-2CE1218245F7}" type="datetimeFigureOut">
              <a:rPr lang="en-IE" smtClean="0"/>
              <a:pPr/>
              <a:t>22/02/2024</a:t>
            </a:fld>
            <a:endParaRPr lang="en-IE"/>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8ABEDA-8776-4707-AF26-807CB0160CD6}" type="slidenum">
              <a:rPr lang="en-IE" smtClean="0"/>
              <a:pPr/>
              <a:t>‹#›</a:t>
            </a:fld>
            <a:endParaRPr lang="en-I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64705"/>
            <a:ext cx="7772400" cy="2257495"/>
          </a:xfrm>
        </p:spPr>
        <p:txBody>
          <a:bodyPr/>
          <a:lstStyle/>
          <a:p>
            <a:r>
              <a:rPr lang="en-US" dirty="0"/>
              <a:t>Can we </a:t>
            </a:r>
            <a:r>
              <a:rPr lang="en-US" dirty="0" err="1"/>
              <a:t>optimise</a:t>
            </a:r>
            <a:r>
              <a:rPr lang="en-US" dirty="0"/>
              <a:t> the effect of homework on student achievement?</a:t>
            </a:r>
            <a:endParaRPr lang="en-IE" dirty="0"/>
          </a:p>
        </p:txBody>
      </p:sp>
      <p:sp>
        <p:nvSpPr>
          <p:cNvPr id="3" name="Subtitle 2"/>
          <p:cNvSpPr>
            <a:spLocks noGrp="1"/>
          </p:cNvSpPr>
          <p:nvPr>
            <p:ph type="subTitle" idx="1"/>
          </p:nvPr>
        </p:nvSpPr>
        <p:spPr>
          <a:xfrm>
            <a:off x="1371600" y="3284984"/>
            <a:ext cx="6400800" cy="2353816"/>
          </a:xfrm>
        </p:spPr>
        <p:txBody>
          <a:bodyPr>
            <a:normAutofit fontScale="77500" lnSpcReduction="20000"/>
          </a:bodyPr>
          <a:lstStyle/>
          <a:p>
            <a:r>
              <a:rPr lang="en-IE" dirty="0" smtClean="0">
                <a:solidFill>
                  <a:schemeClr val="tx1"/>
                </a:solidFill>
              </a:rPr>
              <a:t>Ann </a:t>
            </a:r>
            <a:r>
              <a:rPr lang="en-IE" dirty="0" smtClean="0">
                <a:solidFill>
                  <a:schemeClr val="tx1"/>
                </a:solidFill>
              </a:rPr>
              <a:t>O’Shea</a:t>
            </a:r>
            <a:endParaRPr lang="en-IE" dirty="0">
              <a:solidFill>
                <a:schemeClr val="tx1"/>
              </a:solidFill>
            </a:endParaRPr>
          </a:p>
          <a:p>
            <a:endParaRPr lang="en-IE" dirty="0" smtClean="0">
              <a:solidFill>
                <a:schemeClr val="tx1"/>
              </a:solidFill>
            </a:endParaRPr>
          </a:p>
          <a:p>
            <a:r>
              <a:rPr lang="en-IE" dirty="0" err="1" smtClean="0">
                <a:solidFill>
                  <a:schemeClr val="tx1"/>
                </a:solidFill>
              </a:rPr>
              <a:t>Maynooth</a:t>
            </a:r>
            <a:r>
              <a:rPr lang="en-IE" dirty="0" smtClean="0">
                <a:solidFill>
                  <a:schemeClr val="tx1"/>
                </a:solidFill>
              </a:rPr>
              <a:t> University</a:t>
            </a:r>
          </a:p>
          <a:p>
            <a:endParaRPr lang="en-IE" dirty="0" smtClean="0">
              <a:solidFill>
                <a:schemeClr val="tx1"/>
              </a:solidFill>
            </a:endParaRPr>
          </a:p>
          <a:p>
            <a:r>
              <a:rPr lang="en-US" dirty="0" smtClean="0">
                <a:solidFill>
                  <a:schemeClr val="tx1"/>
                </a:solidFill>
              </a:rPr>
              <a:t>IMTA Conference</a:t>
            </a:r>
          </a:p>
          <a:p>
            <a:r>
              <a:rPr lang="en-US" dirty="0" smtClean="0">
                <a:solidFill>
                  <a:schemeClr val="tx1"/>
                </a:solidFill>
              </a:rPr>
              <a:t>24 February 2024</a:t>
            </a:r>
            <a:endParaRPr lang="en-IE" dirty="0">
              <a:solidFill>
                <a:schemeClr val="tx1"/>
              </a:solidFill>
            </a:endParaRPr>
          </a:p>
        </p:txBody>
      </p:sp>
      <p:pic>
        <p:nvPicPr>
          <p:cNvPr id="1026" name="Picture 2" descr="Maynooth University"/>
          <p:cNvPicPr>
            <a:picLocks noChangeAspect="1" noChangeArrowheads="1"/>
          </p:cNvPicPr>
          <p:nvPr/>
        </p:nvPicPr>
        <p:blipFill>
          <a:blip r:embed="rId2" cstate="print"/>
          <a:srcRect/>
          <a:stretch>
            <a:fillRect/>
          </a:stretch>
        </p:blipFill>
        <p:spPr bwMode="auto">
          <a:xfrm>
            <a:off x="6534360" y="5638800"/>
            <a:ext cx="1923840" cy="86400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3050"/>
            <a:ext cx="3008313" cy="923702"/>
          </a:xfrm>
        </p:spPr>
        <p:txBody>
          <a:bodyPr>
            <a:normAutofit/>
          </a:bodyPr>
          <a:lstStyle/>
          <a:p>
            <a:r>
              <a:rPr lang="en-US" sz="2400" dirty="0" smtClean="0"/>
              <a:t>Correlation does not imply Causation</a:t>
            </a:r>
            <a:endParaRPr lang="en-IE" sz="2400" dirty="0"/>
          </a:p>
        </p:txBody>
      </p:sp>
      <p:pic>
        <p:nvPicPr>
          <p:cNvPr id="3" name="Content Placeholder 2"/>
          <p:cNvPicPr>
            <a:picLocks noGrp="1" noChangeAspect="1"/>
          </p:cNvPicPr>
          <p:nvPr>
            <p:ph idx="1"/>
          </p:nvPr>
        </p:nvPicPr>
        <p:blipFill>
          <a:blip r:embed="rId2"/>
          <a:stretch>
            <a:fillRect/>
          </a:stretch>
        </p:blipFill>
        <p:spPr>
          <a:xfrm>
            <a:off x="4702175" y="2399506"/>
            <a:ext cx="4050005" cy="2268000"/>
          </a:xfrm>
          <a:prstGeom prst="rect">
            <a:avLst/>
          </a:prstGeom>
        </p:spPr>
      </p:pic>
      <p:sp>
        <p:nvSpPr>
          <p:cNvPr id="11" name="Text Placeholder 10"/>
          <p:cNvSpPr>
            <a:spLocks noGrp="1"/>
          </p:cNvSpPr>
          <p:nvPr>
            <p:ph type="body" sz="half" idx="2"/>
          </p:nvPr>
        </p:nvSpPr>
        <p:spPr/>
        <p:txBody>
          <a:bodyPr>
            <a:normAutofit lnSpcReduction="10000"/>
          </a:bodyPr>
          <a:lstStyle/>
          <a:p>
            <a:r>
              <a:rPr lang="en-US" sz="2400" dirty="0" smtClean="0"/>
              <a:t>We can see that the sales of ice cream and the number of  shark attacks are highly correlated.</a:t>
            </a:r>
          </a:p>
          <a:p>
            <a:endParaRPr lang="en-US" sz="2400" dirty="0"/>
          </a:p>
          <a:p>
            <a:r>
              <a:rPr lang="en-US" sz="2400" dirty="0" smtClean="0"/>
              <a:t>We don’t believe that one causes the other.</a:t>
            </a:r>
          </a:p>
          <a:p>
            <a:endParaRPr lang="en-US" sz="2400" dirty="0"/>
          </a:p>
          <a:p>
            <a:r>
              <a:rPr lang="en-US" sz="2400" dirty="0" smtClean="0"/>
              <a:t>There is a </a:t>
            </a:r>
            <a:r>
              <a:rPr lang="en-US" sz="2400" b="1" dirty="0" smtClean="0"/>
              <a:t>confounding variable</a:t>
            </a:r>
            <a:r>
              <a:rPr lang="en-US" sz="2400" dirty="0" smtClean="0"/>
              <a:t> – namely the weather.</a:t>
            </a:r>
            <a:endParaRPr lang="en-IE" sz="2400" dirty="0"/>
          </a:p>
        </p:txBody>
      </p:sp>
    </p:spTree>
    <p:extLst>
      <p:ext uri="{BB962C8B-B14F-4D97-AF65-F5344CB8AC3E}">
        <p14:creationId xmlns:p14="http://schemas.microsoft.com/office/powerpoint/2010/main" val="20286525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200" dirty="0" smtClean="0"/>
              <a:t>Possible Confounding in TIMSS</a:t>
            </a:r>
            <a:endParaRPr lang="en-IE" sz="3200" dirty="0"/>
          </a:p>
        </p:txBody>
      </p:sp>
      <p:pic>
        <p:nvPicPr>
          <p:cNvPr id="9" name="Content Placeholder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75656" y="1556792"/>
            <a:ext cx="6264696" cy="4248472"/>
          </a:xfrm>
        </p:spPr>
      </p:pic>
    </p:spTree>
    <p:extLst>
      <p:ext uri="{BB962C8B-B14F-4D97-AF65-F5344CB8AC3E}">
        <p14:creationId xmlns:p14="http://schemas.microsoft.com/office/powerpoint/2010/main" val="22166356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A82F5-47F5-F510-C313-057E96170D7A}"/>
              </a:ext>
            </a:extLst>
          </p:cNvPr>
          <p:cNvSpPr>
            <a:spLocks noGrp="1"/>
          </p:cNvSpPr>
          <p:nvPr>
            <p:ph type="title"/>
          </p:nvPr>
        </p:nvSpPr>
        <p:spPr>
          <a:xfrm>
            <a:off x="457200" y="274638"/>
            <a:ext cx="8229600" cy="850106"/>
          </a:xfrm>
        </p:spPr>
        <p:txBody>
          <a:bodyPr>
            <a:normAutofit/>
          </a:bodyPr>
          <a:lstStyle/>
          <a:p>
            <a:r>
              <a:rPr lang="en-IE" sz="3200" dirty="0"/>
              <a:t>What is Causal Machine Learning?</a:t>
            </a:r>
          </a:p>
        </p:txBody>
      </p:sp>
      <p:sp>
        <p:nvSpPr>
          <p:cNvPr id="3" name="Content Placeholder 2">
            <a:extLst>
              <a:ext uri="{FF2B5EF4-FFF2-40B4-BE49-F238E27FC236}">
                <a16:creationId xmlns:a16="http://schemas.microsoft.com/office/drawing/2014/main" id="{F73185D4-EFF8-A3EB-99F5-0D92A1D21B68}"/>
              </a:ext>
            </a:extLst>
          </p:cNvPr>
          <p:cNvSpPr>
            <a:spLocks noGrp="1"/>
          </p:cNvSpPr>
          <p:nvPr>
            <p:ph idx="1"/>
          </p:nvPr>
        </p:nvSpPr>
        <p:spPr>
          <a:xfrm>
            <a:off x="457200" y="1124744"/>
            <a:ext cx="8229600" cy="5001419"/>
          </a:xfrm>
        </p:spPr>
        <p:txBody>
          <a:bodyPr>
            <a:normAutofit/>
          </a:bodyPr>
          <a:lstStyle/>
          <a:p>
            <a:pPr marL="0" indent="0">
              <a:buNone/>
            </a:pPr>
            <a:r>
              <a:rPr lang="en-IE" sz="2400" dirty="0"/>
              <a:t>Leveraging machine learning models to estimate causal effects, instead of just predicting an outcome</a:t>
            </a:r>
            <a:r>
              <a:rPr lang="en-IE" sz="2400" dirty="0" smtClean="0"/>
              <a:t>. </a:t>
            </a:r>
            <a:endParaRPr lang="en-IE" sz="2400" dirty="0"/>
          </a:p>
          <a:p>
            <a:pPr marL="0" indent="0">
              <a:buNone/>
            </a:pPr>
            <a:endParaRPr lang="en-IE" sz="2400" dirty="0"/>
          </a:p>
          <a:p>
            <a:pPr marL="0" indent="0">
              <a:buNone/>
            </a:pPr>
            <a:r>
              <a:rPr lang="en-IE" sz="2400" dirty="0"/>
              <a:t>Machine learning models are very good at discovering complicated relationships hidden in data</a:t>
            </a:r>
            <a:r>
              <a:rPr lang="en-IE" sz="2400" dirty="0" smtClean="0"/>
              <a:t>. They </a:t>
            </a:r>
            <a:r>
              <a:rPr lang="en-IE" sz="2400" dirty="0"/>
              <a:t>can also account for many different predictor variables.</a:t>
            </a:r>
          </a:p>
          <a:p>
            <a:pPr marL="0" indent="0">
              <a:buNone/>
            </a:pPr>
            <a:endParaRPr lang="en-IE" sz="2400" dirty="0"/>
          </a:p>
          <a:p>
            <a:pPr marL="0" indent="0">
              <a:buNone/>
            </a:pPr>
            <a:r>
              <a:rPr lang="en-IE" sz="2400" dirty="0"/>
              <a:t>This is exactly what we need to tackle the problem of confounding!</a:t>
            </a:r>
          </a:p>
          <a:p>
            <a:pPr marL="0" indent="0">
              <a:buNone/>
            </a:pPr>
            <a:endParaRPr lang="en-IE" sz="2400" dirty="0"/>
          </a:p>
          <a:p>
            <a:pPr marL="0" indent="0">
              <a:buNone/>
            </a:pPr>
            <a:r>
              <a:rPr lang="en-IE" sz="2400" dirty="0" smtClean="0"/>
              <a:t>Nathan uses </a:t>
            </a:r>
            <a:r>
              <a:rPr lang="en-IE" sz="2400" dirty="0"/>
              <a:t>a method called Bayesian Causal Forests, based on Bayesian Additive Regression Trees.</a:t>
            </a:r>
          </a:p>
          <a:p>
            <a:pPr marL="0" indent="0">
              <a:buNone/>
            </a:pPr>
            <a:endParaRPr lang="en-IE" dirty="0"/>
          </a:p>
        </p:txBody>
      </p:sp>
      <p:sp>
        <p:nvSpPr>
          <p:cNvPr id="4" name="Footer Placeholder 3">
            <a:extLst>
              <a:ext uri="{FF2B5EF4-FFF2-40B4-BE49-F238E27FC236}">
                <a16:creationId xmlns:a16="http://schemas.microsoft.com/office/drawing/2014/main" id="{336B5066-66CA-C25D-5924-C28473A7C54E}"/>
              </a:ext>
            </a:extLst>
          </p:cNvPr>
          <p:cNvSpPr>
            <a:spLocks noGrp="1"/>
          </p:cNvSpPr>
          <p:nvPr>
            <p:ph type="ftr" sz="quarter" idx="11"/>
          </p:nvPr>
        </p:nvSpPr>
        <p:spPr>
          <a:xfrm flipV="1">
            <a:off x="2040155" y="6669360"/>
            <a:ext cx="5063690" cy="72008"/>
          </a:xfrm>
        </p:spPr>
        <p:txBody>
          <a:bodyPr/>
          <a:lstStyle/>
          <a:p>
            <a:endParaRPr lang="en-IE" dirty="0"/>
          </a:p>
        </p:txBody>
      </p:sp>
    </p:spTree>
    <p:extLst>
      <p:ext uri="{BB962C8B-B14F-4D97-AF65-F5344CB8AC3E}">
        <p14:creationId xmlns:p14="http://schemas.microsoft.com/office/powerpoint/2010/main" val="23417609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1224136"/>
          </a:xfrm>
        </p:spPr>
        <p:txBody>
          <a:bodyPr>
            <a:normAutofit/>
          </a:bodyPr>
          <a:lstStyle/>
          <a:p>
            <a:r>
              <a:rPr lang="en-IE" sz="2800" dirty="0"/>
              <a:t>What is Causal Machine Learning?</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457200" y="1196752"/>
                <a:ext cx="8229600" cy="5400600"/>
              </a:xfrm>
            </p:spPr>
            <p:txBody>
              <a:bodyPr>
                <a:noAutofit/>
              </a:bodyPr>
              <a:lstStyle/>
              <a:p>
                <a:r>
                  <a:rPr lang="en-US" sz="2200" dirty="0" smtClean="0"/>
                  <a:t>We assume that </a:t>
                </a:r>
                <a:r>
                  <a:rPr lang="en-US" sz="2200" dirty="0"/>
                  <a:t>there are two potential outcomes for each individual </a:t>
                </a:r>
                <a:r>
                  <a:rPr lang="en-US" sz="2200" i="1" dirty="0" err="1" smtClean="0"/>
                  <a:t>i</a:t>
                </a:r>
                <a:r>
                  <a:rPr lang="en-US" sz="2200" dirty="0" smtClean="0"/>
                  <a:t>, </a:t>
                </a:r>
                <a:r>
                  <a:rPr lang="en-US" sz="2200" dirty="0"/>
                  <a:t>one that would be observed under treatment, </a:t>
                </a:r>
                <a14:m>
                  <m:oMath xmlns:m="http://schemas.openxmlformats.org/officeDocument/2006/math">
                    <m:sSub>
                      <m:sSubPr>
                        <m:ctrlPr>
                          <a:rPr lang="en-US" sz="2200" i="1" smtClean="0">
                            <a:latin typeface="Cambria Math" panose="02040503050406030204" pitchFamily="18" charset="0"/>
                          </a:rPr>
                        </m:ctrlPr>
                      </m:sSubPr>
                      <m:e>
                        <m:r>
                          <a:rPr lang="en-US" sz="2200" b="0" i="1" smtClean="0">
                            <a:latin typeface="Cambria Math" panose="02040503050406030204" pitchFamily="18" charset="0"/>
                          </a:rPr>
                          <m:t>𝑦</m:t>
                        </m:r>
                      </m:e>
                      <m:sub>
                        <m:r>
                          <a:rPr lang="en-US" sz="2200" b="0" i="1" smtClean="0">
                            <a:latin typeface="Cambria Math" panose="02040503050406030204" pitchFamily="18" charset="0"/>
                          </a:rPr>
                          <m:t>𝑖</m:t>
                        </m:r>
                        <m:r>
                          <a:rPr lang="en-US" sz="2200" b="0" i="1" smtClean="0">
                            <a:latin typeface="Cambria Math" panose="02040503050406030204" pitchFamily="18" charset="0"/>
                          </a:rPr>
                          <m:t> </m:t>
                        </m:r>
                      </m:sub>
                    </m:sSub>
                    <m:d>
                      <m:dPr>
                        <m:ctrlPr>
                          <a:rPr lang="en-US" sz="2200" b="0" i="1" smtClean="0">
                            <a:latin typeface="Cambria Math" panose="02040503050406030204" pitchFamily="18" charset="0"/>
                          </a:rPr>
                        </m:ctrlPr>
                      </m:dPr>
                      <m:e>
                        <m:r>
                          <a:rPr lang="en-US" sz="2200" b="0" i="1" smtClean="0">
                            <a:latin typeface="Cambria Math" panose="02040503050406030204" pitchFamily="18" charset="0"/>
                          </a:rPr>
                          <m:t>1</m:t>
                        </m:r>
                      </m:e>
                    </m:d>
                  </m:oMath>
                </a14:m>
                <a:r>
                  <a:rPr lang="en-US" sz="2200" dirty="0" smtClean="0"/>
                  <a:t>, </a:t>
                </a:r>
                <a:r>
                  <a:rPr lang="en-US" sz="2200" dirty="0"/>
                  <a:t>and one that would be observed under control, </a:t>
                </a:r>
                <a14:m>
                  <m:oMath xmlns:m="http://schemas.openxmlformats.org/officeDocument/2006/math">
                    <m:sSub>
                      <m:sSubPr>
                        <m:ctrlPr>
                          <a:rPr lang="en-US" sz="2200" i="1" smtClean="0">
                            <a:latin typeface="Cambria Math" panose="02040503050406030204" pitchFamily="18" charset="0"/>
                          </a:rPr>
                        </m:ctrlPr>
                      </m:sSubPr>
                      <m:e>
                        <m:r>
                          <a:rPr lang="en-US" sz="2200" b="0" i="1" smtClean="0">
                            <a:latin typeface="Cambria Math" panose="02040503050406030204" pitchFamily="18" charset="0"/>
                          </a:rPr>
                          <m:t>𝑦</m:t>
                        </m:r>
                      </m:e>
                      <m:sub>
                        <m:r>
                          <a:rPr lang="en-US" sz="2200" b="0" i="1" smtClean="0">
                            <a:latin typeface="Cambria Math" panose="02040503050406030204" pitchFamily="18" charset="0"/>
                          </a:rPr>
                          <m:t>𝑖</m:t>
                        </m:r>
                      </m:sub>
                    </m:sSub>
                    <m:r>
                      <a:rPr lang="en-US" sz="2200" b="0" i="1" smtClean="0">
                        <a:latin typeface="Cambria Math" panose="02040503050406030204" pitchFamily="18" charset="0"/>
                      </a:rPr>
                      <m:t>(0)</m:t>
                    </m:r>
                  </m:oMath>
                </a14:m>
                <a:r>
                  <a:rPr lang="en-US" sz="2200" dirty="0"/>
                  <a:t> (no treatment). </a:t>
                </a:r>
                <a:r>
                  <a:rPr lang="en-US" sz="2200" dirty="0" smtClean="0"/>
                  <a:t>The </a:t>
                </a:r>
                <a:r>
                  <a:rPr lang="en-US" sz="2200" dirty="0"/>
                  <a:t>individual treatment effect would then be given by the difference between these potential outcomes: </a:t>
                </a:r>
                <a:endParaRPr lang="en-US" sz="2200" dirty="0" smtClean="0"/>
              </a:p>
              <a:p>
                <a:pPr marL="0" indent="0">
                  <a:buNone/>
                </a:pPr>
                <a14:m>
                  <m:oMathPara xmlns:m="http://schemas.openxmlformats.org/officeDocument/2006/math">
                    <m:oMathParaPr>
                      <m:jc m:val="centerGroup"/>
                    </m:oMathParaPr>
                    <m:oMath xmlns:m="http://schemas.openxmlformats.org/officeDocument/2006/math">
                      <m:sSub>
                        <m:sSubPr>
                          <m:ctrlPr>
                            <a:rPr lang="en-US" sz="2200" i="1" smtClean="0">
                              <a:latin typeface="Cambria Math" panose="02040503050406030204" pitchFamily="18" charset="0"/>
                            </a:rPr>
                          </m:ctrlPr>
                        </m:sSubPr>
                        <m:e>
                          <m:r>
                            <a:rPr lang="en-US" sz="2200" i="1" smtClean="0">
                              <a:latin typeface="Cambria Math" panose="02040503050406030204" pitchFamily="18" charset="0"/>
                              <a:ea typeface="Cambria Math" panose="02040503050406030204" pitchFamily="18" charset="0"/>
                            </a:rPr>
                            <m:t>𝜏</m:t>
                          </m:r>
                        </m:e>
                        <m:sub>
                          <m:r>
                            <a:rPr lang="en-US" sz="2200" b="0" i="1" smtClean="0">
                              <a:latin typeface="Cambria Math" panose="02040503050406030204" pitchFamily="18" charset="0"/>
                            </a:rPr>
                            <m:t>𝑖</m:t>
                          </m:r>
                        </m:sub>
                      </m:sSub>
                      <m:r>
                        <a:rPr lang="en-US" sz="2200" b="0" i="1" smtClean="0">
                          <a:latin typeface="Cambria Math" panose="02040503050406030204" pitchFamily="18" charset="0"/>
                        </a:rPr>
                        <m:t>=</m:t>
                      </m:r>
                      <m:sSub>
                        <m:sSubPr>
                          <m:ctrlPr>
                            <a:rPr lang="en-US" sz="2200" b="0" i="1" smtClean="0">
                              <a:latin typeface="Cambria Math" panose="02040503050406030204" pitchFamily="18" charset="0"/>
                            </a:rPr>
                          </m:ctrlPr>
                        </m:sSubPr>
                        <m:e>
                          <m:r>
                            <a:rPr lang="en-US" sz="2200" b="0" i="1" smtClean="0">
                              <a:latin typeface="Cambria Math" panose="02040503050406030204" pitchFamily="18" charset="0"/>
                            </a:rPr>
                            <m:t>𝑦</m:t>
                          </m:r>
                        </m:e>
                        <m:sub>
                          <m:r>
                            <a:rPr lang="en-US" sz="2200" b="0" i="1" smtClean="0">
                              <a:latin typeface="Cambria Math" panose="02040503050406030204" pitchFamily="18" charset="0"/>
                            </a:rPr>
                            <m:t>𝑖</m:t>
                          </m:r>
                        </m:sub>
                      </m:sSub>
                      <m:d>
                        <m:dPr>
                          <m:ctrlPr>
                            <a:rPr lang="en-US" sz="2200" b="0" i="1" smtClean="0">
                              <a:latin typeface="Cambria Math" panose="02040503050406030204" pitchFamily="18" charset="0"/>
                            </a:rPr>
                          </m:ctrlPr>
                        </m:dPr>
                        <m:e>
                          <m:r>
                            <a:rPr lang="en-US" sz="2200" b="0" i="1" smtClean="0">
                              <a:latin typeface="Cambria Math" panose="02040503050406030204" pitchFamily="18" charset="0"/>
                            </a:rPr>
                            <m:t>1</m:t>
                          </m:r>
                        </m:e>
                      </m:d>
                      <m:r>
                        <a:rPr lang="en-US" sz="2200" b="0" i="1" smtClean="0">
                          <a:latin typeface="Cambria Math" panose="02040503050406030204" pitchFamily="18" charset="0"/>
                        </a:rPr>
                        <m:t>−</m:t>
                      </m:r>
                      <m:sSub>
                        <m:sSubPr>
                          <m:ctrlPr>
                            <a:rPr lang="en-US" sz="2200" b="0" i="1" smtClean="0">
                              <a:latin typeface="Cambria Math" panose="02040503050406030204" pitchFamily="18" charset="0"/>
                            </a:rPr>
                          </m:ctrlPr>
                        </m:sSubPr>
                        <m:e>
                          <m:r>
                            <a:rPr lang="en-US" sz="2200" b="0" i="1" smtClean="0">
                              <a:latin typeface="Cambria Math" panose="02040503050406030204" pitchFamily="18" charset="0"/>
                            </a:rPr>
                            <m:t>𝑦</m:t>
                          </m:r>
                        </m:e>
                        <m:sub>
                          <m:r>
                            <a:rPr lang="en-US" sz="2200" b="0" i="1" smtClean="0">
                              <a:latin typeface="Cambria Math" panose="02040503050406030204" pitchFamily="18" charset="0"/>
                            </a:rPr>
                            <m:t>𝑖</m:t>
                          </m:r>
                        </m:sub>
                      </m:sSub>
                      <m:d>
                        <m:dPr>
                          <m:ctrlPr>
                            <a:rPr lang="en-US" sz="2200" b="0" i="1" smtClean="0">
                              <a:latin typeface="Cambria Math" panose="02040503050406030204" pitchFamily="18" charset="0"/>
                            </a:rPr>
                          </m:ctrlPr>
                        </m:dPr>
                        <m:e>
                          <m:r>
                            <a:rPr lang="en-US" sz="2200" b="0" i="1" smtClean="0">
                              <a:latin typeface="Cambria Math" panose="02040503050406030204" pitchFamily="18" charset="0"/>
                            </a:rPr>
                            <m:t>0</m:t>
                          </m:r>
                        </m:e>
                      </m:d>
                      <m:r>
                        <a:rPr lang="en-US" sz="2200" b="0" i="1" smtClean="0">
                          <a:latin typeface="Cambria Math" panose="02040503050406030204" pitchFamily="18" charset="0"/>
                        </a:rPr>
                        <m:t>.</m:t>
                      </m:r>
                    </m:oMath>
                  </m:oMathPara>
                </a14:m>
                <a:endParaRPr lang="en-US" sz="2200" b="0" dirty="0" smtClean="0"/>
              </a:p>
              <a:p>
                <a:pPr marL="0" indent="0">
                  <a:buNone/>
                </a:pPr>
                <a:endParaRPr lang="en-US" sz="2200" b="0" dirty="0" smtClean="0"/>
              </a:p>
              <a:p>
                <a:r>
                  <a:rPr lang="en-US" sz="2200" dirty="0" smtClean="0"/>
                  <a:t>Observing </a:t>
                </a:r>
                <a:r>
                  <a:rPr lang="en-US" sz="2200" dirty="0"/>
                  <a:t>individual </a:t>
                </a:r>
                <a:r>
                  <a:rPr lang="en-US" sz="2200" i="1" dirty="0" err="1" smtClean="0"/>
                  <a:t>i</a:t>
                </a:r>
                <a:r>
                  <a:rPr lang="en-US" sz="2200" dirty="0" smtClean="0"/>
                  <a:t> </a:t>
                </a:r>
                <a:r>
                  <a:rPr lang="en-US" sz="2200" dirty="0"/>
                  <a:t>simultaneously under both treatment and control is impossible, however, and this is known as the fundamental problem of causal inference. </a:t>
                </a:r>
                <a:endParaRPr lang="en-US" sz="2200" dirty="0" smtClean="0"/>
              </a:p>
              <a:p>
                <a:endParaRPr lang="en-US" sz="2200" dirty="0" smtClean="0"/>
              </a:p>
              <a:p>
                <a:r>
                  <a:rPr lang="en-US" sz="2200" dirty="0" smtClean="0"/>
                  <a:t>Can estimate </a:t>
                </a:r>
                <a:r>
                  <a:rPr lang="en-US" sz="2200" dirty="0"/>
                  <a:t>treatment effects with BART by predicting the two potential outcomes for each individual, using their observed characteristics and an indicator of whether or </a:t>
                </a:r>
                <a:r>
                  <a:rPr lang="en-US" sz="2200" dirty="0" smtClean="0"/>
                  <a:t>n</a:t>
                </a:r>
                <a:r>
                  <a:rPr lang="en-US" sz="2200" dirty="0"/>
                  <a:t>ot they received treatment as predictor variables</a:t>
                </a:r>
                <a:r>
                  <a:rPr lang="en-US" sz="2200" dirty="0" smtClean="0"/>
                  <a:t>.</a:t>
                </a: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457200" y="1196752"/>
                <a:ext cx="8229600" cy="5400600"/>
              </a:xfrm>
              <a:blipFill>
                <a:blip r:embed="rId2"/>
                <a:stretch>
                  <a:fillRect l="-815" t="-677" r="-296" b="-2144"/>
                </a:stretch>
              </a:blipFill>
            </p:spPr>
            <p:txBody>
              <a:bodyPr/>
              <a:lstStyle/>
              <a:p>
                <a:r>
                  <a:rPr lang="en-IE">
                    <a:noFill/>
                  </a:rPr>
                  <a:t> </a:t>
                </a:r>
              </a:p>
            </p:txBody>
          </p:sp>
        </mc:Fallback>
      </mc:AlternateContent>
    </p:spTree>
    <p:extLst>
      <p:ext uri="{BB962C8B-B14F-4D97-AF65-F5344CB8AC3E}">
        <p14:creationId xmlns:p14="http://schemas.microsoft.com/office/powerpoint/2010/main" val="31661419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Nathan’s Project</a:t>
            </a:r>
            <a:endParaRPr lang="en-IE" sz="3200" dirty="0"/>
          </a:p>
        </p:txBody>
      </p:sp>
      <p:sp>
        <p:nvSpPr>
          <p:cNvPr id="3" name="Content Placeholder 2"/>
          <p:cNvSpPr>
            <a:spLocks noGrp="1"/>
          </p:cNvSpPr>
          <p:nvPr>
            <p:ph sz="half" idx="1"/>
          </p:nvPr>
        </p:nvSpPr>
        <p:spPr/>
        <p:txBody>
          <a:bodyPr>
            <a:normAutofit lnSpcReduction="10000"/>
          </a:bodyPr>
          <a:lstStyle/>
          <a:p>
            <a:r>
              <a:rPr lang="en-US" sz="2400" dirty="0" smtClean="0"/>
              <a:t>Study factors which impact on student achievement in TIMSS 2019 in Ireland.</a:t>
            </a:r>
          </a:p>
          <a:p>
            <a:endParaRPr lang="en-IE" sz="2400" dirty="0" smtClean="0"/>
          </a:p>
          <a:p>
            <a:r>
              <a:rPr lang="en-IE" sz="2400" dirty="0" smtClean="0"/>
              <a:t>We </a:t>
            </a:r>
            <a:r>
              <a:rPr lang="en-IE" sz="2400" dirty="0"/>
              <a:t>are controlling for a wide variety of covariates </a:t>
            </a:r>
            <a:r>
              <a:rPr lang="en-IE" sz="2400" dirty="0" smtClean="0"/>
              <a:t>(more than 40) including </a:t>
            </a:r>
            <a:r>
              <a:rPr lang="en-IE" sz="2400" dirty="0"/>
              <a:t>socioeconomic status, access to educational resources, parent education levels, teacher qualification, school specific factors, and many others…</a:t>
            </a:r>
          </a:p>
          <a:p>
            <a:endParaRPr lang="en-IE" dirty="0"/>
          </a:p>
        </p:txBody>
      </p:sp>
      <p:pic>
        <p:nvPicPr>
          <p:cNvPr id="6" name="Content Placeholder 5"/>
          <p:cNvPicPr>
            <a:picLocks noGrp="1" noChangeAspect="1"/>
          </p:cNvPicPr>
          <p:nvPr>
            <p:ph sz="half" idx="2"/>
          </p:nvPr>
        </p:nvPicPr>
        <p:blipFill>
          <a:blip r:embed="rId2"/>
          <a:stretch>
            <a:fillRect/>
          </a:stretch>
        </p:blipFill>
        <p:spPr>
          <a:xfrm>
            <a:off x="4495800" y="1988840"/>
            <a:ext cx="4909084" cy="3240000"/>
          </a:xfrm>
          <a:prstGeom prst="rect">
            <a:avLst/>
          </a:prstGeom>
        </p:spPr>
      </p:pic>
    </p:spTree>
    <p:extLst>
      <p:ext uri="{BB962C8B-B14F-4D97-AF65-F5344CB8AC3E}">
        <p14:creationId xmlns:p14="http://schemas.microsoft.com/office/powerpoint/2010/main" val="17640005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Homework Frequency and Duration in </a:t>
            </a:r>
            <a:r>
              <a:rPr lang="en-US" sz="3200" dirty="0" err="1" smtClean="0"/>
              <a:t>Maths</a:t>
            </a:r>
            <a:r>
              <a:rPr lang="en-US" sz="3200" dirty="0" smtClean="0"/>
              <a:t> and Science</a:t>
            </a:r>
            <a:endParaRPr lang="en-IE" sz="3200" dirty="0"/>
          </a:p>
        </p:txBody>
      </p:sp>
      <p:sp>
        <p:nvSpPr>
          <p:cNvPr id="3" name="Content Placeholder 2"/>
          <p:cNvSpPr>
            <a:spLocks noGrp="1"/>
          </p:cNvSpPr>
          <p:nvPr>
            <p:ph idx="1"/>
          </p:nvPr>
        </p:nvSpPr>
        <p:spPr/>
        <p:txBody>
          <a:bodyPr>
            <a:normAutofit lnSpcReduction="10000"/>
          </a:bodyPr>
          <a:lstStyle/>
          <a:p>
            <a:pPr marL="0" indent="0">
              <a:buNone/>
            </a:pPr>
            <a:r>
              <a:rPr lang="en-US" sz="2400" dirty="0" smtClean="0"/>
              <a:t>In TIMSS 2019 students were asked:</a:t>
            </a:r>
          </a:p>
          <a:p>
            <a:pPr marL="0" indent="0">
              <a:buNone/>
            </a:pPr>
            <a:r>
              <a:rPr lang="en-US" sz="2400" i="1" dirty="0" smtClean="0">
                <a:solidFill>
                  <a:srgbClr val="0070C0"/>
                </a:solidFill>
              </a:rPr>
              <a:t>How often does your teacher give you homework in (Subject)?</a:t>
            </a:r>
          </a:p>
          <a:p>
            <a:pPr marL="0" indent="0">
              <a:buNone/>
            </a:pPr>
            <a:r>
              <a:rPr lang="en-US" sz="2400" dirty="0" smtClean="0"/>
              <a:t>Possible answers: </a:t>
            </a:r>
          </a:p>
          <a:p>
            <a:pPr marL="0" indent="0">
              <a:buNone/>
            </a:pPr>
            <a:r>
              <a:rPr lang="en-US" sz="2400" i="1" dirty="0" smtClean="0"/>
              <a:t>Every Day; 3 or 4 times a week; 1 or 2 times a week; Less than once a week; Never.</a:t>
            </a:r>
            <a:endParaRPr lang="en-US" sz="2400" i="1" dirty="0"/>
          </a:p>
          <a:p>
            <a:pPr marL="0" indent="0">
              <a:buNone/>
            </a:pPr>
            <a:r>
              <a:rPr lang="en-US" sz="2400" dirty="0" smtClean="0"/>
              <a:t>AND</a:t>
            </a:r>
          </a:p>
          <a:p>
            <a:pPr marL="0" indent="0">
              <a:buNone/>
            </a:pPr>
            <a:r>
              <a:rPr lang="en-US" sz="2400" i="1" dirty="0" smtClean="0">
                <a:solidFill>
                  <a:srgbClr val="0070C0"/>
                </a:solidFill>
              </a:rPr>
              <a:t>When your teacher gives you homework in (Subject), about how many minutes do you usually spend on your homework? </a:t>
            </a:r>
          </a:p>
          <a:p>
            <a:pPr marL="0" indent="0">
              <a:buNone/>
            </a:pPr>
            <a:r>
              <a:rPr lang="en-US" sz="2400" dirty="0" smtClean="0"/>
              <a:t>Possible answers:</a:t>
            </a:r>
          </a:p>
          <a:p>
            <a:pPr marL="0" indent="0">
              <a:buNone/>
            </a:pPr>
            <a:r>
              <a:rPr lang="en-US" sz="2400" i="1" dirty="0" smtClean="0"/>
              <a:t>I never get homework in (Subject); 1-15 minutes; 16-30 minutes; 31-60 minutes; 61-90 minutes; more than 90 minutes.</a:t>
            </a:r>
            <a:endParaRPr lang="en-IE" sz="2400" i="1" dirty="0"/>
          </a:p>
        </p:txBody>
      </p:sp>
    </p:spTree>
    <p:extLst>
      <p:ext uri="{BB962C8B-B14F-4D97-AF65-F5344CB8AC3E}">
        <p14:creationId xmlns:p14="http://schemas.microsoft.com/office/powerpoint/2010/main" val="22612758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Reported Frequency and Duration</a:t>
            </a:r>
            <a:endParaRPr lang="en-IE"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1679378"/>
              </p:ext>
            </p:extLst>
          </p:nvPr>
        </p:nvGraphicFramePr>
        <p:xfrm>
          <a:off x="179511" y="1772816"/>
          <a:ext cx="8507289" cy="4663440"/>
        </p:xfrm>
        <a:graphic>
          <a:graphicData uri="http://schemas.openxmlformats.org/drawingml/2006/table">
            <a:tbl>
              <a:tblPr firstRow="1" bandRow="1">
                <a:tableStyleId>{69CF1AB2-1976-4502-BF36-3FF5EA218861}</a:tableStyleId>
              </a:tblPr>
              <a:tblGrid>
                <a:gridCol w="1584177">
                  <a:extLst>
                    <a:ext uri="{9D8B030D-6E8A-4147-A177-3AD203B41FA5}">
                      <a16:colId xmlns:a16="http://schemas.microsoft.com/office/drawing/2014/main" val="2761417588"/>
                    </a:ext>
                  </a:extLst>
                </a:gridCol>
                <a:gridCol w="1244448">
                  <a:extLst>
                    <a:ext uri="{9D8B030D-6E8A-4147-A177-3AD203B41FA5}">
                      <a16:colId xmlns:a16="http://schemas.microsoft.com/office/drawing/2014/main" val="2228629746"/>
                    </a:ext>
                  </a:extLst>
                </a:gridCol>
                <a:gridCol w="1419666">
                  <a:extLst>
                    <a:ext uri="{9D8B030D-6E8A-4147-A177-3AD203B41FA5}">
                      <a16:colId xmlns:a16="http://schemas.microsoft.com/office/drawing/2014/main" val="1225090036"/>
                    </a:ext>
                  </a:extLst>
                </a:gridCol>
                <a:gridCol w="1419666">
                  <a:extLst>
                    <a:ext uri="{9D8B030D-6E8A-4147-A177-3AD203B41FA5}">
                      <a16:colId xmlns:a16="http://schemas.microsoft.com/office/drawing/2014/main" val="286390474"/>
                    </a:ext>
                  </a:extLst>
                </a:gridCol>
                <a:gridCol w="1419666">
                  <a:extLst>
                    <a:ext uri="{9D8B030D-6E8A-4147-A177-3AD203B41FA5}">
                      <a16:colId xmlns:a16="http://schemas.microsoft.com/office/drawing/2014/main" val="1369236863"/>
                    </a:ext>
                  </a:extLst>
                </a:gridCol>
                <a:gridCol w="1419666">
                  <a:extLst>
                    <a:ext uri="{9D8B030D-6E8A-4147-A177-3AD203B41FA5}">
                      <a16:colId xmlns:a16="http://schemas.microsoft.com/office/drawing/2014/main" val="1742927318"/>
                    </a:ext>
                  </a:extLst>
                </a:gridCol>
              </a:tblGrid>
              <a:tr h="198224">
                <a:tc>
                  <a:txBody>
                    <a:bodyPr/>
                    <a:lstStyle/>
                    <a:p>
                      <a:r>
                        <a:rPr lang="en-US" sz="2400" dirty="0" smtClean="0"/>
                        <a:t>Frequency</a:t>
                      </a:r>
                      <a:endParaRPr lang="en-IE" sz="2400" dirty="0"/>
                    </a:p>
                  </a:txBody>
                  <a:tcPr/>
                </a:tc>
                <a:tc>
                  <a:txBody>
                    <a:bodyPr/>
                    <a:lstStyle/>
                    <a:p>
                      <a:r>
                        <a:rPr lang="en-US" sz="2400" b="1" i="1" dirty="0" smtClean="0"/>
                        <a:t>Never</a:t>
                      </a:r>
                      <a:endParaRPr lang="en-IE" sz="2400" b="1" i="1" dirty="0"/>
                    </a:p>
                  </a:txBody>
                  <a:tcPr/>
                </a:tc>
                <a:tc>
                  <a:txBody>
                    <a:bodyPr/>
                    <a:lstStyle/>
                    <a:p>
                      <a:r>
                        <a:rPr lang="en-US" sz="2400" b="1" i="1" dirty="0" smtClean="0"/>
                        <a:t>&lt; once per week</a:t>
                      </a:r>
                      <a:endParaRPr lang="en-IE" sz="2400" b="1" i="1" dirty="0"/>
                    </a:p>
                  </a:txBody>
                  <a:tcPr/>
                </a:tc>
                <a:tc>
                  <a:txBody>
                    <a:bodyPr/>
                    <a:lstStyle/>
                    <a:p>
                      <a:r>
                        <a:rPr lang="en-US" sz="2400" b="1" i="1" dirty="0" smtClean="0"/>
                        <a:t>1 or 2 times per week</a:t>
                      </a:r>
                      <a:endParaRPr lang="en-IE" sz="2400" b="1" i="1" dirty="0"/>
                    </a:p>
                  </a:txBody>
                  <a:tcPr/>
                </a:tc>
                <a:tc>
                  <a:txBody>
                    <a:bodyPr/>
                    <a:lstStyle/>
                    <a:p>
                      <a:r>
                        <a:rPr lang="en-US" sz="2400" b="1" i="1" dirty="0" smtClean="0"/>
                        <a:t>3 or 4 times per week</a:t>
                      </a:r>
                      <a:endParaRPr lang="en-IE" sz="2400" b="1" i="1" dirty="0"/>
                    </a:p>
                  </a:txBody>
                  <a:tcPr/>
                </a:tc>
                <a:tc>
                  <a:txBody>
                    <a:bodyPr/>
                    <a:lstStyle/>
                    <a:p>
                      <a:r>
                        <a:rPr lang="en-US" sz="2400" b="1" i="1" dirty="0" smtClean="0"/>
                        <a:t>Every day</a:t>
                      </a:r>
                      <a:endParaRPr lang="en-IE" sz="2400" b="1" i="1" dirty="0"/>
                    </a:p>
                  </a:txBody>
                  <a:tcPr/>
                </a:tc>
                <a:extLst>
                  <a:ext uri="{0D108BD9-81ED-4DB2-BD59-A6C34878D82A}">
                    <a16:rowId xmlns:a16="http://schemas.microsoft.com/office/drawing/2014/main" val="3148916167"/>
                  </a:ext>
                </a:extLst>
              </a:tr>
              <a:tr h="370840">
                <a:tc>
                  <a:txBody>
                    <a:bodyPr/>
                    <a:lstStyle/>
                    <a:p>
                      <a:r>
                        <a:rPr lang="en-US" sz="2400" i="1" dirty="0" err="1" smtClean="0"/>
                        <a:t>Maths</a:t>
                      </a:r>
                      <a:endParaRPr lang="en-IE" sz="2400" i="1" dirty="0"/>
                    </a:p>
                  </a:txBody>
                  <a:tcPr/>
                </a:tc>
                <a:tc>
                  <a:txBody>
                    <a:bodyPr/>
                    <a:lstStyle/>
                    <a:p>
                      <a:r>
                        <a:rPr lang="en-US" sz="2400" dirty="0" smtClean="0"/>
                        <a:t>1.0%</a:t>
                      </a:r>
                      <a:endParaRPr lang="en-IE" sz="2400" dirty="0"/>
                    </a:p>
                  </a:txBody>
                  <a:tcPr/>
                </a:tc>
                <a:tc>
                  <a:txBody>
                    <a:bodyPr/>
                    <a:lstStyle/>
                    <a:p>
                      <a:r>
                        <a:rPr lang="en-US" sz="2400" dirty="0" smtClean="0"/>
                        <a:t>1.0%</a:t>
                      </a:r>
                      <a:endParaRPr lang="en-IE" sz="2400" dirty="0"/>
                    </a:p>
                  </a:txBody>
                  <a:tcPr/>
                </a:tc>
                <a:tc>
                  <a:txBody>
                    <a:bodyPr/>
                    <a:lstStyle/>
                    <a:p>
                      <a:r>
                        <a:rPr lang="en-US" sz="2400" dirty="0" smtClean="0"/>
                        <a:t>5.3%</a:t>
                      </a:r>
                      <a:endParaRPr lang="en-IE" sz="2400" dirty="0"/>
                    </a:p>
                  </a:txBody>
                  <a:tcPr/>
                </a:tc>
                <a:tc>
                  <a:txBody>
                    <a:bodyPr/>
                    <a:lstStyle/>
                    <a:p>
                      <a:r>
                        <a:rPr lang="en-US" sz="2400" dirty="0" smtClean="0"/>
                        <a:t>25.7%</a:t>
                      </a:r>
                      <a:endParaRPr lang="en-IE" sz="2400" dirty="0"/>
                    </a:p>
                  </a:txBody>
                  <a:tcPr/>
                </a:tc>
                <a:tc>
                  <a:txBody>
                    <a:bodyPr/>
                    <a:lstStyle/>
                    <a:p>
                      <a:r>
                        <a:rPr lang="en-US" sz="2400" dirty="0" smtClean="0"/>
                        <a:t>66.9%</a:t>
                      </a:r>
                      <a:endParaRPr lang="en-IE" sz="2400" dirty="0"/>
                    </a:p>
                  </a:txBody>
                  <a:tcPr/>
                </a:tc>
                <a:extLst>
                  <a:ext uri="{0D108BD9-81ED-4DB2-BD59-A6C34878D82A}">
                    <a16:rowId xmlns:a16="http://schemas.microsoft.com/office/drawing/2014/main" val="1888341246"/>
                  </a:ext>
                </a:extLst>
              </a:tr>
              <a:tr h="370840">
                <a:tc>
                  <a:txBody>
                    <a:bodyPr/>
                    <a:lstStyle/>
                    <a:p>
                      <a:r>
                        <a:rPr lang="en-US" sz="2400" i="1" dirty="0" smtClean="0"/>
                        <a:t>Science</a:t>
                      </a:r>
                      <a:endParaRPr lang="en-IE" sz="2400" i="1" dirty="0"/>
                    </a:p>
                  </a:txBody>
                  <a:tcPr/>
                </a:tc>
                <a:tc>
                  <a:txBody>
                    <a:bodyPr/>
                    <a:lstStyle/>
                    <a:p>
                      <a:r>
                        <a:rPr lang="en-US" sz="2400" dirty="0" smtClean="0"/>
                        <a:t>4.2%</a:t>
                      </a:r>
                      <a:endParaRPr lang="en-IE" sz="2400" dirty="0"/>
                    </a:p>
                  </a:txBody>
                  <a:tcPr/>
                </a:tc>
                <a:tc>
                  <a:txBody>
                    <a:bodyPr/>
                    <a:lstStyle/>
                    <a:p>
                      <a:r>
                        <a:rPr lang="en-US" sz="2400" dirty="0" smtClean="0"/>
                        <a:t>16.0%</a:t>
                      </a:r>
                      <a:endParaRPr lang="en-IE" sz="2400" dirty="0"/>
                    </a:p>
                  </a:txBody>
                  <a:tcPr/>
                </a:tc>
                <a:tc>
                  <a:txBody>
                    <a:bodyPr/>
                    <a:lstStyle/>
                    <a:p>
                      <a:r>
                        <a:rPr lang="en-US" sz="2400" dirty="0" smtClean="0"/>
                        <a:t>38.7%</a:t>
                      </a:r>
                      <a:endParaRPr lang="en-IE" sz="2400" dirty="0"/>
                    </a:p>
                  </a:txBody>
                  <a:tcPr/>
                </a:tc>
                <a:tc>
                  <a:txBody>
                    <a:bodyPr/>
                    <a:lstStyle/>
                    <a:p>
                      <a:r>
                        <a:rPr lang="en-US" sz="2400" dirty="0" smtClean="0"/>
                        <a:t>25.3%</a:t>
                      </a:r>
                      <a:endParaRPr lang="en-IE" sz="2400" dirty="0"/>
                    </a:p>
                  </a:txBody>
                  <a:tcPr/>
                </a:tc>
                <a:tc>
                  <a:txBody>
                    <a:bodyPr/>
                    <a:lstStyle/>
                    <a:p>
                      <a:r>
                        <a:rPr lang="en-US" sz="2400" dirty="0" smtClean="0"/>
                        <a:t>15.8%</a:t>
                      </a:r>
                      <a:endParaRPr lang="en-IE" sz="2400" dirty="0"/>
                    </a:p>
                  </a:txBody>
                  <a:tcPr/>
                </a:tc>
                <a:extLst>
                  <a:ext uri="{0D108BD9-81ED-4DB2-BD59-A6C34878D82A}">
                    <a16:rowId xmlns:a16="http://schemas.microsoft.com/office/drawing/2014/main" val="3015092730"/>
                  </a:ext>
                </a:extLst>
              </a:tr>
              <a:tr h="370840">
                <a:tc>
                  <a:txBody>
                    <a:bodyPr/>
                    <a:lstStyle/>
                    <a:p>
                      <a:endParaRPr lang="en-IE" sz="2400" dirty="0">
                        <a:solidFill>
                          <a:schemeClr val="tx1"/>
                        </a:solidFill>
                      </a:endParaRPr>
                    </a:p>
                  </a:txBody>
                  <a:tcPr/>
                </a:tc>
                <a:tc>
                  <a:txBody>
                    <a:bodyPr/>
                    <a:lstStyle/>
                    <a:p>
                      <a:endParaRPr lang="en-IE" sz="2400" dirty="0">
                        <a:solidFill>
                          <a:schemeClr val="tx1"/>
                        </a:solidFill>
                      </a:endParaRPr>
                    </a:p>
                  </a:txBody>
                  <a:tcPr/>
                </a:tc>
                <a:tc>
                  <a:txBody>
                    <a:bodyPr/>
                    <a:lstStyle/>
                    <a:p>
                      <a:endParaRPr lang="en-IE" sz="2400" dirty="0">
                        <a:solidFill>
                          <a:schemeClr val="tx1"/>
                        </a:solidFill>
                      </a:endParaRPr>
                    </a:p>
                  </a:txBody>
                  <a:tcPr/>
                </a:tc>
                <a:tc>
                  <a:txBody>
                    <a:bodyPr/>
                    <a:lstStyle/>
                    <a:p>
                      <a:endParaRPr lang="en-IE" sz="2400" dirty="0">
                        <a:solidFill>
                          <a:schemeClr val="tx1"/>
                        </a:solidFill>
                      </a:endParaRPr>
                    </a:p>
                  </a:txBody>
                  <a:tcPr/>
                </a:tc>
                <a:tc>
                  <a:txBody>
                    <a:bodyPr/>
                    <a:lstStyle/>
                    <a:p>
                      <a:endParaRPr lang="en-IE" sz="2400" dirty="0">
                        <a:solidFill>
                          <a:schemeClr val="tx1"/>
                        </a:solidFill>
                      </a:endParaRPr>
                    </a:p>
                  </a:txBody>
                  <a:tcPr/>
                </a:tc>
                <a:tc>
                  <a:txBody>
                    <a:bodyPr/>
                    <a:lstStyle/>
                    <a:p>
                      <a:endParaRPr lang="en-IE" sz="2400" dirty="0">
                        <a:solidFill>
                          <a:schemeClr val="tx1"/>
                        </a:solidFill>
                      </a:endParaRPr>
                    </a:p>
                  </a:txBody>
                  <a:tcPr/>
                </a:tc>
                <a:extLst>
                  <a:ext uri="{0D108BD9-81ED-4DB2-BD59-A6C34878D82A}">
                    <a16:rowId xmlns:a16="http://schemas.microsoft.com/office/drawing/2014/main" val="1056369980"/>
                  </a:ext>
                </a:extLst>
              </a:tr>
              <a:tr h="370840">
                <a:tc>
                  <a:txBody>
                    <a:bodyPr/>
                    <a:lstStyle/>
                    <a:p>
                      <a:r>
                        <a:rPr lang="en-US" sz="2400" b="1" dirty="0" smtClean="0"/>
                        <a:t>Duration</a:t>
                      </a:r>
                      <a:endParaRPr lang="en-IE" sz="2400" b="1" dirty="0"/>
                    </a:p>
                  </a:txBody>
                  <a:tcPr/>
                </a:tc>
                <a:tc>
                  <a:txBody>
                    <a:bodyPr/>
                    <a:lstStyle/>
                    <a:p>
                      <a:r>
                        <a:rPr lang="en-US" sz="2400" b="1" i="1" dirty="0" smtClean="0"/>
                        <a:t>1-15 minutes</a:t>
                      </a:r>
                      <a:endParaRPr lang="en-IE" sz="2400" b="1" i="1" dirty="0"/>
                    </a:p>
                  </a:txBody>
                  <a:tcPr/>
                </a:tc>
                <a:tc>
                  <a:txBody>
                    <a:bodyPr/>
                    <a:lstStyle/>
                    <a:p>
                      <a:r>
                        <a:rPr lang="en-US" sz="2400" b="1" i="1" dirty="0" smtClean="0"/>
                        <a:t>16-30 minutes</a:t>
                      </a:r>
                      <a:endParaRPr lang="en-IE" sz="2400" b="1" i="1" dirty="0"/>
                    </a:p>
                  </a:txBody>
                  <a:tcPr/>
                </a:tc>
                <a:tc>
                  <a:txBody>
                    <a:bodyPr/>
                    <a:lstStyle/>
                    <a:p>
                      <a:r>
                        <a:rPr lang="en-US" sz="2400" b="1" i="1" dirty="0" smtClean="0"/>
                        <a:t>31-60 minutes</a:t>
                      </a:r>
                      <a:endParaRPr lang="en-IE" sz="2400" b="1" i="1" dirty="0"/>
                    </a:p>
                  </a:txBody>
                  <a:tcPr/>
                </a:tc>
                <a:tc>
                  <a:txBody>
                    <a:bodyPr/>
                    <a:lstStyle/>
                    <a:p>
                      <a:r>
                        <a:rPr lang="en-US" sz="2400" b="1" i="1" dirty="0" smtClean="0"/>
                        <a:t>61-90 minutes</a:t>
                      </a:r>
                      <a:endParaRPr lang="en-IE" sz="2400" b="1" i="1" dirty="0"/>
                    </a:p>
                  </a:txBody>
                  <a:tcPr/>
                </a:tc>
                <a:tc>
                  <a:txBody>
                    <a:bodyPr/>
                    <a:lstStyle/>
                    <a:p>
                      <a:r>
                        <a:rPr lang="en-US" sz="2400" b="1" i="1" dirty="0" smtClean="0"/>
                        <a:t>More than 90 minutes</a:t>
                      </a:r>
                      <a:endParaRPr lang="en-IE" sz="2400" b="1" i="1" dirty="0"/>
                    </a:p>
                  </a:txBody>
                  <a:tcPr/>
                </a:tc>
                <a:extLst>
                  <a:ext uri="{0D108BD9-81ED-4DB2-BD59-A6C34878D82A}">
                    <a16:rowId xmlns:a16="http://schemas.microsoft.com/office/drawing/2014/main" val="4270397097"/>
                  </a:ext>
                </a:extLst>
              </a:tr>
              <a:tr h="370840">
                <a:tc>
                  <a:txBody>
                    <a:bodyPr/>
                    <a:lstStyle/>
                    <a:p>
                      <a:r>
                        <a:rPr lang="en-US" sz="2400" i="1" dirty="0" err="1" smtClean="0"/>
                        <a:t>Maths</a:t>
                      </a:r>
                      <a:r>
                        <a:rPr lang="en-US" sz="2400" dirty="0" smtClean="0"/>
                        <a:t> </a:t>
                      </a:r>
                      <a:endParaRPr lang="en-IE" sz="2400" dirty="0"/>
                    </a:p>
                  </a:txBody>
                  <a:tcPr/>
                </a:tc>
                <a:tc>
                  <a:txBody>
                    <a:bodyPr/>
                    <a:lstStyle/>
                    <a:p>
                      <a:r>
                        <a:rPr lang="en-US" sz="2400" dirty="0" smtClean="0"/>
                        <a:t>34.8%</a:t>
                      </a:r>
                      <a:endParaRPr lang="en-IE" sz="2400" dirty="0"/>
                    </a:p>
                  </a:txBody>
                  <a:tcPr/>
                </a:tc>
                <a:tc>
                  <a:txBody>
                    <a:bodyPr/>
                    <a:lstStyle/>
                    <a:p>
                      <a:r>
                        <a:rPr lang="en-US" sz="2400" dirty="0" smtClean="0"/>
                        <a:t>43.6%</a:t>
                      </a:r>
                      <a:endParaRPr lang="en-IE" sz="2400" dirty="0"/>
                    </a:p>
                  </a:txBody>
                  <a:tcPr/>
                </a:tc>
                <a:tc>
                  <a:txBody>
                    <a:bodyPr/>
                    <a:lstStyle/>
                    <a:p>
                      <a:r>
                        <a:rPr lang="en-US" sz="2400" dirty="0" smtClean="0"/>
                        <a:t>16.7%</a:t>
                      </a:r>
                      <a:endParaRPr lang="en-IE" sz="2400" dirty="0"/>
                    </a:p>
                  </a:txBody>
                  <a:tcPr/>
                </a:tc>
                <a:tc>
                  <a:txBody>
                    <a:bodyPr/>
                    <a:lstStyle/>
                    <a:p>
                      <a:r>
                        <a:rPr lang="en-US" sz="2400" dirty="0" smtClean="0"/>
                        <a:t>2.5%</a:t>
                      </a:r>
                      <a:endParaRPr lang="en-IE" sz="2400" dirty="0"/>
                    </a:p>
                  </a:txBody>
                  <a:tcPr/>
                </a:tc>
                <a:tc>
                  <a:txBody>
                    <a:bodyPr/>
                    <a:lstStyle/>
                    <a:p>
                      <a:r>
                        <a:rPr lang="en-US" sz="2400" dirty="0" smtClean="0"/>
                        <a:t>1.4%</a:t>
                      </a:r>
                      <a:endParaRPr lang="en-IE" sz="2400" dirty="0"/>
                    </a:p>
                  </a:txBody>
                  <a:tcPr/>
                </a:tc>
                <a:extLst>
                  <a:ext uri="{0D108BD9-81ED-4DB2-BD59-A6C34878D82A}">
                    <a16:rowId xmlns:a16="http://schemas.microsoft.com/office/drawing/2014/main" val="4195170977"/>
                  </a:ext>
                </a:extLst>
              </a:tr>
              <a:tr h="370840">
                <a:tc>
                  <a:txBody>
                    <a:bodyPr/>
                    <a:lstStyle/>
                    <a:p>
                      <a:r>
                        <a:rPr lang="en-US" sz="2400" i="1" dirty="0" smtClean="0"/>
                        <a:t>Science</a:t>
                      </a:r>
                      <a:endParaRPr lang="en-IE" sz="2400" i="1" dirty="0"/>
                    </a:p>
                  </a:txBody>
                  <a:tcPr/>
                </a:tc>
                <a:tc>
                  <a:txBody>
                    <a:bodyPr/>
                    <a:lstStyle/>
                    <a:p>
                      <a:r>
                        <a:rPr lang="en-US" sz="2400" dirty="0" smtClean="0"/>
                        <a:t>40.0%</a:t>
                      </a:r>
                      <a:endParaRPr lang="en-IE" sz="2400" dirty="0"/>
                    </a:p>
                  </a:txBody>
                  <a:tcPr/>
                </a:tc>
                <a:tc>
                  <a:txBody>
                    <a:bodyPr/>
                    <a:lstStyle/>
                    <a:p>
                      <a:r>
                        <a:rPr lang="en-US" sz="2400" dirty="0" smtClean="0"/>
                        <a:t>41.0%</a:t>
                      </a:r>
                      <a:endParaRPr lang="en-IE" sz="2400" dirty="0"/>
                    </a:p>
                  </a:txBody>
                  <a:tcPr/>
                </a:tc>
                <a:tc>
                  <a:txBody>
                    <a:bodyPr/>
                    <a:lstStyle/>
                    <a:p>
                      <a:r>
                        <a:rPr lang="en-US" sz="2400" dirty="0" smtClean="0"/>
                        <a:t>12.3%</a:t>
                      </a:r>
                      <a:endParaRPr lang="en-IE" sz="2400" dirty="0"/>
                    </a:p>
                  </a:txBody>
                  <a:tcPr/>
                </a:tc>
                <a:tc>
                  <a:txBody>
                    <a:bodyPr/>
                    <a:lstStyle/>
                    <a:p>
                      <a:r>
                        <a:rPr lang="en-US" sz="2400" dirty="0" smtClean="0"/>
                        <a:t>1.5%</a:t>
                      </a:r>
                      <a:endParaRPr lang="en-IE" sz="2400" dirty="0"/>
                    </a:p>
                  </a:txBody>
                  <a:tcPr/>
                </a:tc>
                <a:tc>
                  <a:txBody>
                    <a:bodyPr/>
                    <a:lstStyle/>
                    <a:p>
                      <a:r>
                        <a:rPr lang="en-US" sz="2400" dirty="0" smtClean="0"/>
                        <a:t>1.0%</a:t>
                      </a:r>
                      <a:endParaRPr lang="en-IE" sz="2400" dirty="0"/>
                    </a:p>
                  </a:txBody>
                  <a:tcPr/>
                </a:tc>
                <a:extLst>
                  <a:ext uri="{0D108BD9-81ED-4DB2-BD59-A6C34878D82A}">
                    <a16:rowId xmlns:a16="http://schemas.microsoft.com/office/drawing/2014/main" val="1584239347"/>
                  </a:ext>
                </a:extLst>
              </a:tr>
            </a:tbl>
          </a:graphicData>
        </a:graphic>
      </p:graphicFrame>
    </p:spTree>
    <p:extLst>
      <p:ext uri="{BB962C8B-B14F-4D97-AF65-F5344CB8AC3E}">
        <p14:creationId xmlns:p14="http://schemas.microsoft.com/office/powerpoint/2010/main" val="1921112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a:bodyPr>
          <a:lstStyle/>
          <a:p>
            <a:r>
              <a:rPr lang="en-US" sz="3200" dirty="0" smtClean="0"/>
              <a:t>Effect of frequency (relative </a:t>
            </a:r>
            <a:r>
              <a:rPr lang="en-US" sz="3200" dirty="0" smtClean="0"/>
              <a:t>to getting homework twice per week or </a:t>
            </a:r>
            <a:r>
              <a:rPr lang="en-US" sz="3200" dirty="0" smtClean="0"/>
              <a:t>less)</a:t>
            </a:r>
            <a:endParaRPr lang="en-IE" sz="3200" dirty="0"/>
          </a:p>
        </p:txBody>
      </p:sp>
      <p:pic>
        <p:nvPicPr>
          <p:cNvPr id="11" name="Content Placeholder 10"/>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32942" y="2072231"/>
            <a:ext cx="7278116" cy="3581900"/>
          </a:xfrm>
        </p:spPr>
      </p:pic>
    </p:spTree>
    <p:extLst>
      <p:ext uri="{BB962C8B-B14F-4D97-AF65-F5344CB8AC3E}">
        <p14:creationId xmlns:p14="http://schemas.microsoft.com/office/powerpoint/2010/main" val="42854534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018"/>
          </a:xfrm>
        </p:spPr>
        <p:txBody>
          <a:bodyPr>
            <a:normAutofit fontScale="90000"/>
          </a:bodyPr>
          <a:lstStyle/>
          <a:p>
            <a:endParaRPr lang="en-IE" dirty="0"/>
          </a:p>
        </p:txBody>
      </p:sp>
      <p:sp>
        <p:nvSpPr>
          <p:cNvPr id="4" name="Content Placeholder 3"/>
          <p:cNvSpPr>
            <a:spLocks noGrp="1"/>
          </p:cNvSpPr>
          <p:nvPr>
            <p:ph idx="1"/>
          </p:nvPr>
        </p:nvSpPr>
        <p:spPr>
          <a:xfrm>
            <a:off x="457200" y="332656"/>
            <a:ext cx="8229600" cy="5793507"/>
          </a:xfrm>
        </p:spPr>
        <p:txBody>
          <a:bodyPr>
            <a:normAutofit/>
          </a:bodyPr>
          <a:lstStyle/>
          <a:p>
            <a:pPr marL="0" indent="0">
              <a:buNone/>
            </a:pPr>
            <a:r>
              <a:rPr lang="en-US" sz="2400" dirty="0" smtClean="0"/>
              <a:t>For Mathematics, the optimal frequency to assign homework seems to be every day.</a:t>
            </a:r>
          </a:p>
          <a:p>
            <a:pPr marL="0" indent="0">
              <a:buNone/>
            </a:pPr>
            <a:endParaRPr lang="en-US" sz="2400" dirty="0" smtClean="0"/>
          </a:p>
          <a:p>
            <a:pPr marL="0" indent="0">
              <a:buNone/>
            </a:pPr>
            <a:r>
              <a:rPr lang="en-US" sz="2400" dirty="0" smtClean="0"/>
              <a:t>On </a:t>
            </a:r>
            <a:r>
              <a:rPr lang="en-US" sz="2400" dirty="0"/>
              <a:t>average, we expect that increasing </a:t>
            </a:r>
            <a:r>
              <a:rPr lang="en-US" sz="2400" dirty="0" smtClean="0"/>
              <a:t>the frequency from twice per week or less to everyday will increase student achievement in </a:t>
            </a:r>
            <a:r>
              <a:rPr lang="en-US" sz="2400" dirty="0" err="1" smtClean="0"/>
              <a:t>Maths</a:t>
            </a:r>
            <a:r>
              <a:rPr lang="en-US" sz="2400" dirty="0" smtClean="0"/>
              <a:t> by 7.36 points on the TIMSS scale.</a:t>
            </a:r>
            <a:endParaRPr lang="en-US" sz="2400" dirty="0"/>
          </a:p>
          <a:p>
            <a:pPr marL="0" indent="0">
              <a:buNone/>
            </a:pPr>
            <a:endParaRPr lang="en-US" sz="2400" dirty="0"/>
          </a:p>
          <a:p>
            <a:pPr marL="0" indent="0">
              <a:buNone/>
            </a:pPr>
            <a:r>
              <a:rPr lang="en-US" sz="2400" dirty="0" smtClean="0"/>
              <a:t>For Science, </a:t>
            </a:r>
            <a:r>
              <a:rPr lang="en-US" sz="2400" dirty="0"/>
              <a:t>the optimal frequency to assign homework seems to be </a:t>
            </a:r>
            <a:r>
              <a:rPr lang="en-US" sz="2400" dirty="0" smtClean="0"/>
              <a:t>3/4 times per week.</a:t>
            </a:r>
          </a:p>
          <a:p>
            <a:pPr marL="0" indent="0">
              <a:buNone/>
            </a:pPr>
            <a:endParaRPr lang="en-US" sz="2400" dirty="0"/>
          </a:p>
          <a:p>
            <a:pPr marL="0" indent="0">
              <a:buNone/>
            </a:pPr>
            <a:r>
              <a:rPr lang="en-US" sz="2400" dirty="0"/>
              <a:t>On average, we expect that increasing the frequency </a:t>
            </a:r>
            <a:r>
              <a:rPr lang="en-US" sz="2400" dirty="0" smtClean="0"/>
              <a:t>to 3/4 times per week  </a:t>
            </a:r>
            <a:r>
              <a:rPr lang="en-US" sz="2400" dirty="0"/>
              <a:t>will increase student achievement in </a:t>
            </a:r>
            <a:r>
              <a:rPr lang="en-US" sz="2400" dirty="0" smtClean="0"/>
              <a:t>Science </a:t>
            </a:r>
            <a:r>
              <a:rPr lang="en-US" sz="2400" dirty="0"/>
              <a:t>by </a:t>
            </a:r>
            <a:r>
              <a:rPr lang="en-US" sz="2400" dirty="0" smtClean="0"/>
              <a:t>5.49 </a:t>
            </a:r>
            <a:r>
              <a:rPr lang="en-US" sz="2400" dirty="0"/>
              <a:t>points on the TIMSS scale.</a:t>
            </a:r>
          </a:p>
          <a:p>
            <a:pPr marL="0" indent="0">
              <a:buNone/>
            </a:pPr>
            <a:endParaRPr lang="en-US" sz="2400" dirty="0"/>
          </a:p>
          <a:p>
            <a:pPr marL="0" indent="0">
              <a:buNone/>
            </a:pPr>
            <a:endParaRPr lang="en-IE" dirty="0"/>
          </a:p>
        </p:txBody>
      </p:sp>
    </p:spTree>
    <p:extLst>
      <p:ext uri="{BB962C8B-B14F-4D97-AF65-F5344CB8AC3E}">
        <p14:creationId xmlns:p14="http://schemas.microsoft.com/office/powerpoint/2010/main" val="146325750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Effect of duration (r</a:t>
            </a:r>
            <a:r>
              <a:rPr lang="en-US" sz="3200" dirty="0" smtClean="0"/>
              <a:t>elative </a:t>
            </a:r>
            <a:r>
              <a:rPr lang="en-US" sz="3200" dirty="0"/>
              <a:t>to spending 15 minutes or less on </a:t>
            </a:r>
            <a:r>
              <a:rPr lang="en-US" sz="3200" dirty="0" smtClean="0"/>
              <a:t>homework)</a:t>
            </a:r>
            <a:endParaRPr lang="en-IE" sz="32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3568" y="1772816"/>
            <a:ext cx="8164945" cy="3996000"/>
          </a:xfrm>
        </p:spPr>
      </p:pic>
    </p:spTree>
    <p:extLst>
      <p:ext uri="{BB962C8B-B14F-4D97-AF65-F5344CB8AC3E}">
        <p14:creationId xmlns:p14="http://schemas.microsoft.com/office/powerpoint/2010/main" val="23240908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Introduction to this Study</a:t>
            </a:r>
            <a:endParaRPr lang="en-IE" sz="3200" dirty="0"/>
          </a:p>
        </p:txBody>
      </p:sp>
      <p:sp>
        <p:nvSpPr>
          <p:cNvPr id="3" name="Content Placeholder 2"/>
          <p:cNvSpPr>
            <a:spLocks noGrp="1"/>
          </p:cNvSpPr>
          <p:nvPr>
            <p:ph idx="1"/>
          </p:nvPr>
        </p:nvSpPr>
        <p:spPr/>
        <p:txBody>
          <a:bodyPr>
            <a:normAutofit/>
          </a:bodyPr>
          <a:lstStyle/>
          <a:p>
            <a:r>
              <a:rPr lang="en-US" sz="2400" dirty="0" smtClean="0"/>
              <a:t>Students experience of doing mathematics is usually through classroom tasks or through homework.</a:t>
            </a:r>
          </a:p>
          <a:p>
            <a:endParaRPr lang="en-US" sz="2400" dirty="0" smtClean="0"/>
          </a:p>
          <a:p>
            <a:r>
              <a:rPr lang="en-US" sz="2400" dirty="0" smtClean="0"/>
              <a:t>Nathan </a:t>
            </a:r>
            <a:r>
              <a:rPr lang="en-US" sz="2400" dirty="0" err="1" smtClean="0"/>
              <a:t>McJames</a:t>
            </a:r>
            <a:r>
              <a:rPr lang="en-US" sz="2400" dirty="0" smtClean="0"/>
              <a:t> (a current PhD student in </a:t>
            </a:r>
            <a:r>
              <a:rPr lang="en-US" sz="2400" dirty="0" err="1" smtClean="0"/>
              <a:t>Maynooth</a:t>
            </a:r>
            <a:r>
              <a:rPr lang="en-US" sz="2400" dirty="0" smtClean="0"/>
              <a:t> University), Andrew Parnell and I have been using causal machine learning to investigate the effect of frequency and duration of homework on student achievement.</a:t>
            </a:r>
          </a:p>
          <a:p>
            <a:endParaRPr lang="en-US" sz="2400" dirty="0"/>
          </a:p>
          <a:p>
            <a:r>
              <a:rPr lang="en-US" sz="2400" dirty="0" smtClean="0"/>
              <a:t>We have also looked at the effects of the types of questions asked by teachers on students’ achievement.</a:t>
            </a:r>
            <a:endParaRPr lang="en-IE" sz="2400" dirty="0"/>
          </a:p>
        </p:txBody>
      </p:sp>
    </p:spTree>
    <p:extLst>
      <p:ext uri="{BB962C8B-B14F-4D97-AF65-F5344CB8AC3E}">
        <p14:creationId xmlns:p14="http://schemas.microsoft.com/office/powerpoint/2010/main" val="21331240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018"/>
          </a:xfrm>
        </p:spPr>
        <p:txBody>
          <a:bodyPr>
            <a:normAutofit fontScale="90000"/>
          </a:bodyPr>
          <a:lstStyle/>
          <a:p>
            <a:endParaRPr lang="en-IE" dirty="0"/>
          </a:p>
        </p:txBody>
      </p:sp>
      <p:sp>
        <p:nvSpPr>
          <p:cNvPr id="3" name="Content Placeholder 2"/>
          <p:cNvSpPr>
            <a:spLocks noGrp="1"/>
          </p:cNvSpPr>
          <p:nvPr>
            <p:ph idx="1"/>
          </p:nvPr>
        </p:nvSpPr>
        <p:spPr>
          <a:xfrm>
            <a:off x="457200" y="1052736"/>
            <a:ext cx="8229600" cy="5073427"/>
          </a:xfrm>
        </p:spPr>
        <p:txBody>
          <a:bodyPr>
            <a:normAutofit/>
          </a:bodyPr>
          <a:lstStyle/>
          <a:p>
            <a:r>
              <a:rPr lang="en-US" sz="2400" dirty="0" smtClean="0"/>
              <a:t>Relative to receiving up to 15 minutes of homework, there is </a:t>
            </a:r>
            <a:r>
              <a:rPr lang="en-US" sz="2400" b="1" i="1" dirty="0" smtClean="0"/>
              <a:t>no significant benefit </a:t>
            </a:r>
            <a:r>
              <a:rPr lang="en-US" sz="2400" dirty="0" smtClean="0"/>
              <a:t>to increasing the duration to 15-30  minutes or to more than 30 minutes in </a:t>
            </a:r>
            <a:r>
              <a:rPr lang="en-US" sz="2400" dirty="0" err="1" smtClean="0"/>
              <a:t>Maths</a:t>
            </a:r>
            <a:r>
              <a:rPr lang="en-US" sz="2400" dirty="0" smtClean="0"/>
              <a:t>.</a:t>
            </a:r>
          </a:p>
          <a:p>
            <a:endParaRPr lang="en-US" sz="2400" dirty="0"/>
          </a:p>
          <a:p>
            <a:r>
              <a:rPr lang="en-US" sz="2400" dirty="0" smtClean="0"/>
              <a:t>There is some evidence that increasing Science homework duration to more than 30 minutes has a positive effect (Average treatment effect is 3.55 points).</a:t>
            </a:r>
            <a:endParaRPr lang="en-IE" sz="2400" dirty="0"/>
          </a:p>
        </p:txBody>
      </p:sp>
    </p:spTree>
    <p:extLst>
      <p:ext uri="{BB962C8B-B14F-4D97-AF65-F5344CB8AC3E}">
        <p14:creationId xmlns:p14="http://schemas.microsoft.com/office/powerpoint/2010/main" val="6525269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Socioeconomic background does not influence effect of homework</a:t>
            </a:r>
            <a:endParaRPr lang="en-IE" sz="32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2400647"/>
            <a:ext cx="8229600" cy="2925069"/>
          </a:xfrm>
        </p:spPr>
      </p:pic>
    </p:spTree>
    <p:extLst>
      <p:ext uri="{BB962C8B-B14F-4D97-AF65-F5344CB8AC3E}">
        <p14:creationId xmlns:p14="http://schemas.microsoft.com/office/powerpoint/2010/main" val="30205968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The effect of different question types </a:t>
            </a:r>
            <a:endParaRPr lang="en-IE" sz="3200" dirty="0"/>
          </a:p>
        </p:txBody>
      </p:sp>
      <p:sp>
        <p:nvSpPr>
          <p:cNvPr id="3" name="Content Placeholder 2"/>
          <p:cNvSpPr>
            <a:spLocks noGrp="1"/>
          </p:cNvSpPr>
          <p:nvPr>
            <p:ph idx="1"/>
          </p:nvPr>
        </p:nvSpPr>
        <p:spPr/>
        <p:txBody>
          <a:bodyPr>
            <a:noAutofit/>
          </a:bodyPr>
          <a:lstStyle/>
          <a:p>
            <a:pPr marL="0" indent="0">
              <a:buNone/>
            </a:pPr>
            <a:r>
              <a:rPr lang="en-IE" sz="2400" dirty="0"/>
              <a:t>Studies have shown </a:t>
            </a:r>
            <a:r>
              <a:rPr lang="en-IE" sz="2400" dirty="0" smtClean="0"/>
              <a:t>that</a:t>
            </a:r>
            <a:r>
              <a:rPr lang="en-IE" sz="2400" dirty="0"/>
              <a:t>:</a:t>
            </a:r>
          </a:p>
          <a:p>
            <a:endParaRPr lang="en-IE" sz="2400" dirty="0"/>
          </a:p>
          <a:p>
            <a:pPr marL="514350" indent="-514350">
              <a:buFont typeface="+mj-lt"/>
              <a:buAutoNum type="romanUcPeriod"/>
            </a:pPr>
            <a:r>
              <a:rPr lang="en-IE" sz="2400" dirty="0" smtClean="0"/>
              <a:t>the </a:t>
            </a:r>
            <a:r>
              <a:rPr lang="en-IE" sz="2400" dirty="0"/>
              <a:t>types of tasks assigned to students can affect their learning;</a:t>
            </a:r>
          </a:p>
          <a:p>
            <a:pPr marL="514350" indent="-514350">
              <a:buFont typeface="+mj-lt"/>
              <a:buAutoNum type="romanUcPeriod"/>
            </a:pPr>
            <a:endParaRPr lang="en-IE" sz="2400" dirty="0"/>
          </a:p>
          <a:p>
            <a:pPr marL="514350" indent="-514350">
              <a:buFont typeface="+mj-lt"/>
              <a:buAutoNum type="romanUcPeriod"/>
            </a:pPr>
            <a:r>
              <a:rPr lang="en-IE" sz="2400" dirty="0" smtClean="0"/>
              <a:t>the </a:t>
            </a:r>
            <a:r>
              <a:rPr lang="en-IE" sz="2400" dirty="0"/>
              <a:t>use of tasks with lower levels of cognitive demand leads to </a:t>
            </a:r>
            <a:r>
              <a:rPr lang="en-IE" sz="2400" dirty="0" smtClean="0"/>
              <a:t>rote-learning </a:t>
            </a:r>
            <a:r>
              <a:rPr lang="en-IE" sz="2400" dirty="0"/>
              <a:t>by students and a consequent inability to solve unfamiliar problems or to transfer knowledge to other areas competently and appropriately.</a:t>
            </a:r>
          </a:p>
          <a:p>
            <a:endParaRPr lang="en-IE" sz="2400" dirty="0"/>
          </a:p>
        </p:txBody>
      </p:sp>
    </p:spTree>
    <p:extLst>
      <p:ext uri="{BB962C8B-B14F-4D97-AF65-F5344CB8AC3E}">
        <p14:creationId xmlns:p14="http://schemas.microsoft.com/office/powerpoint/2010/main" val="4011918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t>TIMSS Data on Classroom </a:t>
            </a:r>
            <a:r>
              <a:rPr lang="en-GB" sz="3200" dirty="0" smtClean="0"/>
              <a:t>Activities</a:t>
            </a:r>
            <a:endParaRPr lang="en-GB" sz="3200" dirty="0"/>
          </a:p>
        </p:txBody>
      </p:sp>
      <p:sp>
        <p:nvSpPr>
          <p:cNvPr id="3" name="Content Placeholder 2"/>
          <p:cNvSpPr>
            <a:spLocks noGrp="1"/>
          </p:cNvSpPr>
          <p:nvPr>
            <p:ph idx="1"/>
          </p:nvPr>
        </p:nvSpPr>
        <p:spPr/>
        <p:txBody>
          <a:bodyPr>
            <a:normAutofit fontScale="77500" lnSpcReduction="20000"/>
          </a:bodyPr>
          <a:lstStyle/>
          <a:p>
            <a:pPr marL="0" indent="0">
              <a:buNone/>
            </a:pPr>
            <a:r>
              <a:rPr lang="en-GB" b="1" i="1" dirty="0" smtClean="0"/>
              <a:t>How </a:t>
            </a:r>
            <a:r>
              <a:rPr lang="en-GB" b="1" i="1" dirty="0"/>
              <a:t>often do you do the following in teaching this class</a:t>
            </a:r>
            <a:r>
              <a:rPr lang="en-GB" b="1" i="1" dirty="0" smtClean="0"/>
              <a:t>? </a:t>
            </a:r>
          </a:p>
          <a:p>
            <a:pPr marL="514350" indent="-514350">
              <a:buFont typeface="+mj-lt"/>
              <a:buAutoNum type="arabicPeriod"/>
            </a:pPr>
            <a:r>
              <a:rPr lang="en-GB" dirty="0" smtClean="0"/>
              <a:t>Ask </a:t>
            </a:r>
            <a:r>
              <a:rPr lang="en-GB" dirty="0"/>
              <a:t>students to complete challenging exercises that require them to go beyond the </a:t>
            </a:r>
            <a:r>
              <a:rPr lang="en-GB" dirty="0" smtClean="0"/>
              <a:t>instruction.</a:t>
            </a:r>
          </a:p>
          <a:p>
            <a:pPr marL="514350" indent="-514350">
              <a:buFont typeface="+mj-lt"/>
              <a:buAutoNum type="arabicPeriod"/>
            </a:pPr>
            <a:r>
              <a:rPr lang="en-GB" dirty="0" smtClean="0"/>
              <a:t>Ask </a:t>
            </a:r>
            <a:r>
              <a:rPr lang="en-GB" dirty="0"/>
              <a:t>students to decide their own problem solving </a:t>
            </a:r>
            <a:r>
              <a:rPr lang="en-GB" dirty="0" smtClean="0"/>
              <a:t>procedures.</a:t>
            </a:r>
          </a:p>
          <a:p>
            <a:pPr marL="514350" indent="-514350">
              <a:buFont typeface="+mj-lt"/>
              <a:buAutoNum type="arabicPeriod"/>
            </a:pPr>
            <a:r>
              <a:rPr lang="en-GB" dirty="0" smtClean="0"/>
              <a:t>Ask </a:t>
            </a:r>
            <a:r>
              <a:rPr lang="en-GB" dirty="0"/>
              <a:t>students to practice procedures on their </a:t>
            </a:r>
            <a:r>
              <a:rPr lang="en-GB" dirty="0" smtClean="0"/>
              <a:t>own. </a:t>
            </a:r>
          </a:p>
          <a:p>
            <a:pPr marL="514350" indent="-514350">
              <a:buFont typeface="+mj-lt"/>
              <a:buAutoNum type="arabicPeriod"/>
            </a:pPr>
            <a:endParaRPr lang="en-GB" dirty="0" smtClean="0"/>
          </a:p>
          <a:p>
            <a:pPr marL="0" indent="0">
              <a:buNone/>
            </a:pPr>
            <a:r>
              <a:rPr lang="en-GB" b="1" i="1" dirty="0" smtClean="0"/>
              <a:t>The </a:t>
            </a:r>
            <a:r>
              <a:rPr lang="en-GB" b="1" i="1" dirty="0"/>
              <a:t>possible responses to these questions were: </a:t>
            </a:r>
            <a:endParaRPr lang="en-GB" b="1" i="1" dirty="0" smtClean="0"/>
          </a:p>
          <a:p>
            <a:pPr marL="514350" indent="-514350">
              <a:buFont typeface="+mj-lt"/>
              <a:buAutoNum type="arabicPeriod"/>
            </a:pPr>
            <a:r>
              <a:rPr lang="en-GB" dirty="0" smtClean="0"/>
              <a:t>Every </a:t>
            </a:r>
            <a:r>
              <a:rPr lang="en-GB" dirty="0"/>
              <a:t>or almost every </a:t>
            </a:r>
            <a:r>
              <a:rPr lang="en-GB" dirty="0" smtClean="0"/>
              <a:t>lesson</a:t>
            </a:r>
            <a:endParaRPr lang="en-GB" dirty="0"/>
          </a:p>
          <a:p>
            <a:pPr marL="514350" indent="-514350">
              <a:buFont typeface="+mj-lt"/>
              <a:buAutoNum type="arabicPeriod"/>
            </a:pPr>
            <a:r>
              <a:rPr lang="en-GB" dirty="0" smtClean="0"/>
              <a:t>About </a:t>
            </a:r>
            <a:r>
              <a:rPr lang="en-GB" dirty="0"/>
              <a:t>half the </a:t>
            </a:r>
            <a:r>
              <a:rPr lang="en-GB" dirty="0" smtClean="0"/>
              <a:t>lessons</a:t>
            </a:r>
          </a:p>
          <a:p>
            <a:pPr marL="514350" indent="-514350">
              <a:buFont typeface="+mj-lt"/>
              <a:buAutoNum type="arabicPeriod"/>
            </a:pPr>
            <a:r>
              <a:rPr lang="en-GB" dirty="0" smtClean="0"/>
              <a:t>Some lessons</a:t>
            </a:r>
          </a:p>
          <a:p>
            <a:pPr marL="514350" indent="-514350">
              <a:buFont typeface="+mj-lt"/>
              <a:buAutoNum type="arabicPeriod"/>
            </a:pPr>
            <a:r>
              <a:rPr lang="en-GB" dirty="0" smtClean="0"/>
              <a:t>Never</a:t>
            </a:r>
            <a:endParaRPr lang="en-IE" dirty="0"/>
          </a:p>
          <a:p>
            <a:endParaRPr lang="en-IE" dirty="0"/>
          </a:p>
        </p:txBody>
      </p:sp>
    </p:spTree>
    <p:extLst>
      <p:ext uri="{BB962C8B-B14F-4D97-AF65-F5344CB8AC3E}">
        <p14:creationId xmlns:p14="http://schemas.microsoft.com/office/powerpoint/2010/main" val="17118723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t>TIMSS 2019 Mathematics Teacher Responses from Ireland</a:t>
            </a:r>
            <a:endParaRPr lang="en-IE" sz="3600" dirty="0"/>
          </a:p>
        </p:txBody>
      </p:sp>
      <p:pic>
        <p:nvPicPr>
          <p:cNvPr id="6" name="Content Placeholder 5"/>
          <p:cNvPicPr>
            <a:picLocks noGrp="1" noChangeAspect="1"/>
          </p:cNvPicPr>
          <p:nvPr>
            <p:ph idx="1"/>
          </p:nvPr>
        </p:nvPicPr>
        <p:blipFill>
          <a:blip r:embed="rId2"/>
          <a:stretch>
            <a:fillRect/>
          </a:stretch>
        </p:blipFill>
        <p:spPr>
          <a:xfrm>
            <a:off x="457200" y="2276872"/>
            <a:ext cx="7859216" cy="3024336"/>
          </a:xfrm>
          <a:prstGeom prst="rect">
            <a:avLst/>
          </a:prstGeom>
        </p:spPr>
      </p:pic>
    </p:spTree>
    <p:extLst>
      <p:ext uri="{BB962C8B-B14F-4D97-AF65-F5344CB8AC3E}">
        <p14:creationId xmlns:p14="http://schemas.microsoft.com/office/powerpoint/2010/main" val="140570199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1728192"/>
          </a:xfrm>
        </p:spPr>
        <p:txBody>
          <a:bodyPr>
            <a:normAutofit/>
          </a:bodyPr>
          <a:lstStyle/>
          <a:p>
            <a:r>
              <a:rPr lang="en-US" sz="3200" dirty="0" smtClean="0"/>
              <a:t>Effect of asking students to work on challenging tasks in </a:t>
            </a:r>
            <a:r>
              <a:rPr lang="en-US" sz="3200" dirty="0" err="1" smtClean="0"/>
              <a:t>Maths</a:t>
            </a:r>
            <a:r>
              <a:rPr lang="en-US" sz="3200" dirty="0" smtClean="0"/>
              <a:t> classrooms</a:t>
            </a:r>
            <a:endParaRPr lang="en-IE" sz="3200" dirty="0"/>
          </a:p>
        </p:txBody>
      </p:sp>
      <p:pic>
        <p:nvPicPr>
          <p:cNvPr id="4" name="Content Placeholder 3"/>
          <p:cNvPicPr>
            <a:picLocks noGrp="1" noChangeAspect="1"/>
          </p:cNvPicPr>
          <p:nvPr>
            <p:ph idx="1"/>
          </p:nvPr>
        </p:nvPicPr>
        <p:blipFill>
          <a:blip r:embed="rId2"/>
          <a:stretch>
            <a:fillRect/>
          </a:stretch>
        </p:blipFill>
        <p:spPr>
          <a:xfrm>
            <a:off x="457200" y="2256718"/>
            <a:ext cx="8229600" cy="3212926"/>
          </a:xfrm>
          <a:prstGeom prst="rect">
            <a:avLst/>
          </a:prstGeom>
        </p:spPr>
      </p:pic>
    </p:spTree>
    <p:extLst>
      <p:ext uri="{BB962C8B-B14F-4D97-AF65-F5344CB8AC3E}">
        <p14:creationId xmlns:p14="http://schemas.microsoft.com/office/powerpoint/2010/main" val="358415018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332656"/>
            <a:ext cx="8229600" cy="1143000"/>
          </a:xfrm>
        </p:spPr>
        <p:txBody>
          <a:bodyPr>
            <a:noAutofit/>
          </a:bodyPr>
          <a:lstStyle/>
          <a:p>
            <a:r>
              <a:rPr lang="en-US" sz="3200" dirty="0"/>
              <a:t>Effect of asking students </a:t>
            </a:r>
            <a:r>
              <a:rPr lang="en-US" sz="3200" dirty="0" smtClean="0"/>
              <a:t>to decide on their own problem solving strategies in </a:t>
            </a:r>
            <a:r>
              <a:rPr lang="en-US" sz="3200" dirty="0" err="1" smtClean="0"/>
              <a:t>Maths</a:t>
            </a:r>
            <a:r>
              <a:rPr lang="en-US" sz="3200" dirty="0" smtClean="0"/>
              <a:t> classrooms</a:t>
            </a:r>
            <a:endParaRPr lang="en-IE" sz="3200" dirty="0"/>
          </a:p>
        </p:txBody>
      </p:sp>
      <p:pic>
        <p:nvPicPr>
          <p:cNvPr id="4" name="Content Placeholder 3"/>
          <p:cNvPicPr>
            <a:picLocks noGrp="1" noChangeAspect="1"/>
          </p:cNvPicPr>
          <p:nvPr>
            <p:ph idx="1"/>
          </p:nvPr>
        </p:nvPicPr>
        <p:blipFill>
          <a:blip r:embed="rId2"/>
          <a:stretch>
            <a:fillRect/>
          </a:stretch>
        </p:blipFill>
        <p:spPr>
          <a:xfrm>
            <a:off x="827584" y="2204864"/>
            <a:ext cx="7344816" cy="3384376"/>
          </a:xfrm>
          <a:prstGeom prst="rect">
            <a:avLst/>
          </a:prstGeom>
        </p:spPr>
      </p:pic>
    </p:spTree>
    <p:extLst>
      <p:ext uri="{BB962C8B-B14F-4D97-AF65-F5344CB8AC3E}">
        <p14:creationId xmlns:p14="http://schemas.microsoft.com/office/powerpoint/2010/main" val="18527036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Effect of asking students to </a:t>
            </a:r>
            <a:r>
              <a:rPr lang="en-US" sz="3200" dirty="0" smtClean="0"/>
              <a:t>practice procedures </a:t>
            </a:r>
            <a:r>
              <a:rPr lang="en-US" sz="3200" dirty="0"/>
              <a:t>in </a:t>
            </a:r>
            <a:r>
              <a:rPr lang="en-US" sz="3200" dirty="0" err="1" smtClean="0"/>
              <a:t>Maths</a:t>
            </a:r>
            <a:r>
              <a:rPr lang="en-US" sz="3200" dirty="0" smtClean="0"/>
              <a:t> classrooms</a:t>
            </a:r>
            <a:endParaRPr lang="en-IE" sz="3200" dirty="0"/>
          </a:p>
        </p:txBody>
      </p:sp>
      <p:pic>
        <p:nvPicPr>
          <p:cNvPr id="6" name="Content Placeholder 5"/>
          <p:cNvPicPr>
            <a:picLocks noGrp="1" noChangeAspect="1"/>
          </p:cNvPicPr>
          <p:nvPr>
            <p:ph idx="1"/>
          </p:nvPr>
        </p:nvPicPr>
        <p:blipFill>
          <a:blip r:embed="rId2"/>
          <a:stretch>
            <a:fillRect/>
          </a:stretch>
        </p:blipFill>
        <p:spPr>
          <a:xfrm>
            <a:off x="457200" y="2306442"/>
            <a:ext cx="8229600" cy="3113479"/>
          </a:xfrm>
          <a:prstGeom prst="rect">
            <a:avLst/>
          </a:prstGeom>
        </p:spPr>
      </p:pic>
    </p:spTree>
    <p:extLst>
      <p:ext uri="{BB962C8B-B14F-4D97-AF65-F5344CB8AC3E}">
        <p14:creationId xmlns:p14="http://schemas.microsoft.com/office/powerpoint/2010/main" val="18234136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The Effect of Classroom Tasks</a:t>
            </a:r>
            <a:endParaRPr lang="en-IE" sz="3600" dirty="0"/>
          </a:p>
        </p:txBody>
      </p:sp>
      <p:sp>
        <p:nvSpPr>
          <p:cNvPr id="3" name="Content Placeholder 2"/>
          <p:cNvSpPr>
            <a:spLocks noGrp="1"/>
          </p:cNvSpPr>
          <p:nvPr>
            <p:ph idx="1"/>
          </p:nvPr>
        </p:nvSpPr>
        <p:spPr/>
        <p:txBody>
          <a:bodyPr>
            <a:normAutofit fontScale="62500" lnSpcReduction="20000"/>
          </a:bodyPr>
          <a:lstStyle/>
          <a:p>
            <a:r>
              <a:rPr lang="en-GB" dirty="0"/>
              <a:t>R</a:t>
            </a:r>
            <a:r>
              <a:rPr lang="en-GB" dirty="0" smtClean="0"/>
              <a:t>elative </a:t>
            </a:r>
            <a:r>
              <a:rPr lang="en-GB" dirty="0"/>
              <a:t>to never, or only sometimes assigning challenging questions </a:t>
            </a:r>
            <a:r>
              <a:rPr lang="en-GB" dirty="0" smtClean="0"/>
              <a:t>there </a:t>
            </a:r>
            <a:r>
              <a:rPr lang="en-GB" dirty="0"/>
              <a:t>is a clear positive effect of assigning questions of this type in about half of the lessons. </a:t>
            </a:r>
            <a:endParaRPr lang="en-GB" dirty="0" smtClean="0"/>
          </a:p>
          <a:p>
            <a:endParaRPr lang="en-GB" dirty="0"/>
          </a:p>
          <a:p>
            <a:r>
              <a:rPr lang="en-GB" dirty="0" smtClean="0"/>
              <a:t>This </a:t>
            </a:r>
            <a:r>
              <a:rPr lang="en-GB" dirty="0"/>
              <a:t>positive effect is increased when the frequency of assigning the challenging questions becomes every or almost every lesson. </a:t>
            </a:r>
            <a:endParaRPr lang="en-GB" dirty="0" smtClean="0"/>
          </a:p>
          <a:p>
            <a:endParaRPr lang="en-GB" dirty="0"/>
          </a:p>
          <a:p>
            <a:r>
              <a:rPr lang="en-GB" dirty="0" smtClean="0"/>
              <a:t>A </a:t>
            </a:r>
            <a:r>
              <a:rPr lang="en-GB" dirty="0"/>
              <a:t>similar pattern can be seen </a:t>
            </a:r>
            <a:r>
              <a:rPr lang="en-GB" dirty="0" smtClean="0"/>
              <a:t>for the </a:t>
            </a:r>
            <a:r>
              <a:rPr lang="en-GB" dirty="0"/>
              <a:t>estimated effects of regularly asking students to decide their own problem solving procedure. </a:t>
            </a:r>
            <a:endParaRPr lang="en-GB" dirty="0" smtClean="0"/>
          </a:p>
          <a:p>
            <a:endParaRPr lang="en-GB" dirty="0"/>
          </a:p>
          <a:p>
            <a:r>
              <a:rPr lang="en-GB" dirty="0" smtClean="0"/>
              <a:t>In </a:t>
            </a:r>
            <a:r>
              <a:rPr lang="en-GB" dirty="0"/>
              <a:t>contrast, </a:t>
            </a:r>
            <a:r>
              <a:rPr lang="en-GB" dirty="0" smtClean="0"/>
              <a:t>asking </a:t>
            </a:r>
            <a:r>
              <a:rPr lang="en-GB" dirty="0"/>
              <a:t>students to practice procedures on their own in about half or about every class has a negative effect on student achievement. </a:t>
            </a:r>
            <a:endParaRPr lang="en-GB" dirty="0" smtClean="0"/>
          </a:p>
          <a:p>
            <a:endParaRPr lang="en-GB" dirty="0"/>
          </a:p>
          <a:p>
            <a:r>
              <a:rPr lang="en-GB" dirty="0"/>
              <a:t>T</a:t>
            </a:r>
            <a:r>
              <a:rPr lang="en-GB" dirty="0" smtClean="0"/>
              <a:t>he </a:t>
            </a:r>
            <a:r>
              <a:rPr lang="en-GB" dirty="0"/>
              <a:t>effect sizes are remarkably similar across all three cognitive </a:t>
            </a:r>
            <a:r>
              <a:rPr lang="en-GB" dirty="0" smtClean="0"/>
              <a:t>domains. </a:t>
            </a:r>
            <a:endParaRPr lang="en-IE" dirty="0"/>
          </a:p>
        </p:txBody>
      </p:sp>
    </p:spTree>
    <p:extLst>
      <p:ext uri="{BB962C8B-B14F-4D97-AF65-F5344CB8AC3E}">
        <p14:creationId xmlns:p14="http://schemas.microsoft.com/office/powerpoint/2010/main" val="414042872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Causal Analysis Summary</a:t>
            </a:r>
            <a:endParaRPr lang="en-IE" sz="3200" dirty="0"/>
          </a:p>
        </p:txBody>
      </p:sp>
      <p:sp>
        <p:nvSpPr>
          <p:cNvPr id="3" name="Content Placeholder 2"/>
          <p:cNvSpPr>
            <a:spLocks noGrp="1"/>
          </p:cNvSpPr>
          <p:nvPr>
            <p:ph idx="1"/>
          </p:nvPr>
        </p:nvSpPr>
        <p:spPr/>
        <p:txBody>
          <a:bodyPr>
            <a:normAutofit/>
          </a:bodyPr>
          <a:lstStyle/>
          <a:p>
            <a:r>
              <a:rPr lang="en-US" sz="2400" dirty="0" smtClean="0"/>
              <a:t>We have seen that regular homework seems to be important for </a:t>
            </a:r>
            <a:r>
              <a:rPr lang="en-US" sz="2400" dirty="0" err="1"/>
              <a:t>M</a:t>
            </a:r>
            <a:r>
              <a:rPr lang="en-US" sz="2400" dirty="0" err="1" smtClean="0"/>
              <a:t>aths</a:t>
            </a:r>
            <a:r>
              <a:rPr lang="en-US" sz="2400" dirty="0" smtClean="0"/>
              <a:t> </a:t>
            </a:r>
            <a:r>
              <a:rPr lang="en-US" sz="2400" dirty="0" smtClean="0"/>
              <a:t>and Science achievement.</a:t>
            </a:r>
          </a:p>
          <a:p>
            <a:endParaRPr lang="en-US" sz="2400" dirty="0" smtClean="0"/>
          </a:p>
          <a:p>
            <a:r>
              <a:rPr lang="en-US" sz="2400" dirty="0" smtClean="0"/>
              <a:t>There are some differences in optimal frequencies for the two subjects.</a:t>
            </a:r>
            <a:endParaRPr lang="en-US" sz="2400" dirty="0" smtClean="0"/>
          </a:p>
          <a:p>
            <a:endParaRPr lang="en-US" sz="2400" dirty="0" smtClean="0"/>
          </a:p>
          <a:p>
            <a:r>
              <a:rPr lang="en-US" sz="2400" dirty="0" smtClean="0"/>
              <a:t>It looks like short assignments are as beneficial as longer ones.</a:t>
            </a:r>
          </a:p>
          <a:p>
            <a:endParaRPr lang="en-US" sz="2400" dirty="0" smtClean="0"/>
          </a:p>
          <a:p>
            <a:r>
              <a:rPr lang="en-US" sz="2400" dirty="0" smtClean="0"/>
              <a:t>The types of tasks that students work on </a:t>
            </a:r>
            <a:r>
              <a:rPr lang="en-US" sz="2400" dirty="0" smtClean="0"/>
              <a:t>in class are </a:t>
            </a:r>
            <a:r>
              <a:rPr lang="en-US" sz="2400" dirty="0" smtClean="0"/>
              <a:t>important.</a:t>
            </a:r>
          </a:p>
          <a:p>
            <a:endParaRPr lang="en-US" sz="2400" dirty="0" smtClean="0"/>
          </a:p>
        </p:txBody>
      </p:sp>
    </p:spTree>
    <p:extLst>
      <p:ext uri="{BB962C8B-B14F-4D97-AF65-F5344CB8AC3E}">
        <p14:creationId xmlns:p14="http://schemas.microsoft.com/office/powerpoint/2010/main" val="15241842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Introduction to this Study</a:t>
            </a:r>
            <a:endParaRPr lang="en-IE" sz="3200" dirty="0"/>
          </a:p>
        </p:txBody>
      </p:sp>
      <p:sp>
        <p:nvSpPr>
          <p:cNvPr id="3" name="Content Placeholder 2"/>
          <p:cNvSpPr>
            <a:spLocks noGrp="1"/>
          </p:cNvSpPr>
          <p:nvPr>
            <p:ph idx="1"/>
          </p:nvPr>
        </p:nvSpPr>
        <p:spPr/>
        <p:txBody>
          <a:bodyPr>
            <a:normAutofit/>
          </a:bodyPr>
          <a:lstStyle/>
          <a:p>
            <a:endParaRPr lang="en-US" sz="2400" dirty="0" smtClean="0"/>
          </a:p>
          <a:p>
            <a:pPr marL="0" indent="0">
              <a:buNone/>
            </a:pPr>
            <a:r>
              <a:rPr lang="en-US" sz="2400" dirty="0" smtClean="0"/>
              <a:t>We are using TIMSS 2019 data </a:t>
            </a:r>
            <a:r>
              <a:rPr lang="en-US" sz="2400" dirty="0"/>
              <a:t>from Ireland. </a:t>
            </a:r>
            <a:r>
              <a:rPr lang="en-US" sz="2400" dirty="0" smtClean="0"/>
              <a:t> </a:t>
            </a:r>
            <a:endParaRPr lang="en-US" sz="2400" dirty="0"/>
          </a:p>
          <a:p>
            <a:pPr marL="0" indent="0">
              <a:buNone/>
            </a:pPr>
            <a:r>
              <a:rPr lang="en-US" sz="2400" dirty="0" smtClean="0"/>
              <a:t>We </a:t>
            </a:r>
            <a:r>
              <a:rPr lang="en-US" sz="2400" dirty="0"/>
              <a:t>have used machine learning techniques to try to answer </a:t>
            </a:r>
            <a:r>
              <a:rPr lang="en-US" sz="2400" dirty="0" smtClean="0"/>
              <a:t>questions like:</a:t>
            </a:r>
          </a:p>
          <a:p>
            <a:pPr marL="0" indent="0">
              <a:buNone/>
            </a:pPr>
            <a:endParaRPr lang="en-US" sz="2400" dirty="0"/>
          </a:p>
          <a:p>
            <a:pPr>
              <a:buFont typeface="Wingdings" panose="05000000000000000000" pitchFamily="2" charset="2"/>
              <a:buChar char="Ø"/>
            </a:pPr>
            <a:r>
              <a:rPr lang="en-US" sz="2400" dirty="0" smtClean="0"/>
              <a:t>How </a:t>
            </a:r>
            <a:r>
              <a:rPr lang="en-US" sz="2400" dirty="0"/>
              <a:t>often should you give </a:t>
            </a:r>
            <a:r>
              <a:rPr lang="en-US" sz="2400" dirty="0" smtClean="0"/>
              <a:t>homework</a:t>
            </a:r>
            <a:r>
              <a:rPr lang="en-US" sz="2400" dirty="0"/>
              <a:t>?</a:t>
            </a:r>
            <a:endParaRPr lang="en-US" sz="2400" dirty="0" smtClean="0"/>
          </a:p>
          <a:p>
            <a:pPr>
              <a:buFont typeface="Wingdings" panose="05000000000000000000" pitchFamily="2" charset="2"/>
              <a:buChar char="Ø"/>
            </a:pPr>
            <a:r>
              <a:rPr lang="en-US" sz="2400" dirty="0"/>
              <a:t>H</a:t>
            </a:r>
            <a:r>
              <a:rPr lang="en-US" sz="2400" dirty="0" smtClean="0"/>
              <a:t>ow </a:t>
            </a:r>
            <a:r>
              <a:rPr lang="en-US" sz="2400" dirty="0"/>
              <a:t>long should homework </a:t>
            </a:r>
            <a:r>
              <a:rPr lang="en-US" sz="2400" dirty="0" smtClean="0"/>
              <a:t>take?</a:t>
            </a:r>
          </a:p>
          <a:p>
            <a:pPr>
              <a:buFont typeface="Wingdings" panose="05000000000000000000" pitchFamily="2" charset="2"/>
              <a:buChar char="Ø"/>
            </a:pPr>
            <a:r>
              <a:rPr lang="en-US" sz="2400" dirty="0" smtClean="0"/>
              <a:t>Is there a difference between </a:t>
            </a:r>
            <a:r>
              <a:rPr lang="en-US" sz="2400" dirty="0" err="1" smtClean="0"/>
              <a:t>Maths</a:t>
            </a:r>
            <a:r>
              <a:rPr lang="en-US" sz="2400" dirty="0" smtClean="0"/>
              <a:t> and Science </a:t>
            </a:r>
            <a:r>
              <a:rPr lang="en-US" sz="2400" dirty="0" err="1" smtClean="0"/>
              <a:t>homeworks</a:t>
            </a:r>
            <a:r>
              <a:rPr lang="en-US" sz="2400" dirty="0" smtClean="0"/>
              <a:t>?</a:t>
            </a:r>
          </a:p>
          <a:p>
            <a:pPr>
              <a:buFont typeface="Wingdings" panose="05000000000000000000" pitchFamily="2" charset="2"/>
              <a:buChar char="Ø"/>
            </a:pPr>
            <a:r>
              <a:rPr lang="en-US" sz="2400" dirty="0"/>
              <a:t>W</a:t>
            </a:r>
            <a:r>
              <a:rPr lang="en-US" sz="2400" dirty="0" smtClean="0"/>
              <a:t>hat </a:t>
            </a:r>
            <a:r>
              <a:rPr lang="en-US" sz="2400" dirty="0"/>
              <a:t>kind of questions should you get students to work </a:t>
            </a:r>
            <a:r>
              <a:rPr lang="en-US" sz="2400" dirty="0" smtClean="0"/>
              <a:t>on?</a:t>
            </a:r>
          </a:p>
          <a:p>
            <a:pPr marL="0" indent="0">
              <a:buNone/>
            </a:pPr>
            <a:endParaRPr lang="en-US" sz="2400" dirty="0" smtClean="0"/>
          </a:p>
          <a:p>
            <a:endParaRPr lang="en-US" sz="2400" dirty="0" smtClean="0"/>
          </a:p>
          <a:p>
            <a:endParaRPr lang="en-US" dirty="0" smtClean="0"/>
          </a:p>
          <a:p>
            <a:pPr>
              <a:buFont typeface="Wingdings" panose="05000000000000000000" pitchFamily="2" charset="2"/>
              <a:buChar char="Ø"/>
            </a:pPr>
            <a:endParaRPr lang="en-US" dirty="0" smtClean="0"/>
          </a:p>
          <a:p>
            <a:pPr>
              <a:buFont typeface="Wingdings" panose="05000000000000000000" pitchFamily="2" charset="2"/>
              <a:buChar char="Ø"/>
            </a:pPr>
            <a:endParaRPr lang="en-US" dirty="0" smtClean="0"/>
          </a:p>
          <a:p>
            <a:pPr marL="514350" indent="-514350">
              <a:buFont typeface="+mj-lt"/>
              <a:buAutoNum type="arabicPeriod"/>
            </a:pPr>
            <a:endParaRPr lang="en-IE" dirty="0"/>
          </a:p>
        </p:txBody>
      </p:sp>
    </p:spTree>
    <p:extLst>
      <p:ext uri="{BB962C8B-B14F-4D97-AF65-F5344CB8AC3E}">
        <p14:creationId xmlns:p14="http://schemas.microsoft.com/office/powerpoint/2010/main" val="177620062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What is your experience?</a:t>
            </a:r>
            <a:endParaRPr lang="en-IE" sz="3200" dirty="0"/>
          </a:p>
        </p:txBody>
      </p:sp>
      <p:sp>
        <p:nvSpPr>
          <p:cNvPr id="3" name="Content Placeholder 2"/>
          <p:cNvSpPr>
            <a:spLocks noGrp="1"/>
          </p:cNvSpPr>
          <p:nvPr>
            <p:ph idx="1"/>
          </p:nvPr>
        </p:nvSpPr>
        <p:spPr/>
        <p:txBody>
          <a:bodyPr>
            <a:normAutofit/>
          </a:bodyPr>
          <a:lstStyle/>
          <a:p>
            <a:r>
              <a:rPr lang="en-US" sz="2400" dirty="0" smtClean="0"/>
              <a:t>How often do you assign homework in </a:t>
            </a:r>
            <a:r>
              <a:rPr lang="en-US" sz="2400" dirty="0" err="1" smtClean="0"/>
              <a:t>Maths</a:t>
            </a:r>
            <a:r>
              <a:rPr lang="en-US" sz="2400" dirty="0" smtClean="0"/>
              <a:t>?</a:t>
            </a:r>
          </a:p>
          <a:p>
            <a:endParaRPr lang="en-US" sz="2400" dirty="0" smtClean="0"/>
          </a:p>
          <a:p>
            <a:r>
              <a:rPr lang="en-US" sz="2400" dirty="0" smtClean="0"/>
              <a:t>How long would the homework take?</a:t>
            </a:r>
          </a:p>
          <a:p>
            <a:endParaRPr lang="en-US" sz="2400" dirty="0" smtClean="0"/>
          </a:p>
          <a:p>
            <a:r>
              <a:rPr lang="en-US" sz="2400" dirty="0" smtClean="0"/>
              <a:t>If you teach Science too, is there a difference in how you assign homework in the two subjects?</a:t>
            </a:r>
          </a:p>
          <a:p>
            <a:endParaRPr lang="en-US" sz="2400" dirty="0" smtClean="0"/>
          </a:p>
          <a:p>
            <a:r>
              <a:rPr lang="en-US" sz="2400" dirty="0" smtClean="0"/>
              <a:t>What kinds of tasks do you assign in class?</a:t>
            </a:r>
          </a:p>
          <a:p>
            <a:endParaRPr lang="en-US" sz="2400" dirty="0" smtClean="0"/>
          </a:p>
          <a:p>
            <a:r>
              <a:rPr lang="en-US" sz="2400" dirty="0" smtClean="0"/>
              <a:t>Do you agree with the results presented here?</a:t>
            </a:r>
            <a:endParaRPr lang="en-IE" sz="2400" dirty="0"/>
          </a:p>
        </p:txBody>
      </p:sp>
    </p:spTree>
    <p:extLst>
      <p:ext uri="{BB962C8B-B14F-4D97-AF65-F5344CB8AC3E}">
        <p14:creationId xmlns:p14="http://schemas.microsoft.com/office/powerpoint/2010/main" val="405431724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85800" y="1556792"/>
            <a:ext cx="7772400" cy="2329408"/>
          </a:xfrm>
        </p:spPr>
        <p:txBody>
          <a:bodyPr/>
          <a:lstStyle/>
          <a:p>
            <a:r>
              <a:rPr lang="en-US" dirty="0" smtClean="0"/>
              <a:t>Thank You!!</a:t>
            </a:r>
            <a:endParaRPr lang="en-IE" dirty="0"/>
          </a:p>
        </p:txBody>
      </p:sp>
      <p:sp>
        <p:nvSpPr>
          <p:cNvPr id="8" name="Subtitle 7"/>
          <p:cNvSpPr>
            <a:spLocks noGrp="1"/>
          </p:cNvSpPr>
          <p:nvPr>
            <p:ph type="subTitle" idx="1"/>
          </p:nvPr>
        </p:nvSpPr>
        <p:spPr/>
        <p:txBody>
          <a:bodyPr/>
          <a:lstStyle/>
          <a:p>
            <a:endParaRPr lang="en-IE" dirty="0"/>
          </a:p>
        </p:txBody>
      </p:sp>
    </p:spTree>
    <p:extLst>
      <p:ext uri="{BB962C8B-B14F-4D97-AF65-F5344CB8AC3E}">
        <p14:creationId xmlns:p14="http://schemas.microsoft.com/office/powerpoint/2010/main" val="7133247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Plan for Today</a:t>
            </a:r>
            <a:endParaRPr lang="en-IE" sz="3200" dirty="0"/>
          </a:p>
        </p:txBody>
      </p:sp>
      <p:sp>
        <p:nvSpPr>
          <p:cNvPr id="3" name="Content Placeholder 2"/>
          <p:cNvSpPr>
            <a:spLocks noGrp="1"/>
          </p:cNvSpPr>
          <p:nvPr>
            <p:ph idx="1"/>
          </p:nvPr>
        </p:nvSpPr>
        <p:spPr/>
        <p:txBody>
          <a:bodyPr/>
          <a:lstStyle/>
          <a:p>
            <a:r>
              <a:rPr lang="en-US" sz="2400" dirty="0" smtClean="0"/>
              <a:t>What is TIMSS?</a:t>
            </a:r>
          </a:p>
          <a:p>
            <a:endParaRPr lang="en-US" sz="2400" dirty="0"/>
          </a:p>
          <a:p>
            <a:r>
              <a:rPr lang="en-US" sz="2400" dirty="0" smtClean="0"/>
              <a:t>What is Causal Machine Learning?</a:t>
            </a:r>
          </a:p>
          <a:p>
            <a:endParaRPr lang="en-US" sz="2400" dirty="0" smtClean="0"/>
          </a:p>
          <a:p>
            <a:r>
              <a:rPr lang="en-US" sz="2400" dirty="0" smtClean="0"/>
              <a:t>What can we say about homework (frequency and duration)?</a:t>
            </a:r>
          </a:p>
          <a:p>
            <a:endParaRPr lang="en-US" sz="2400" dirty="0"/>
          </a:p>
          <a:p>
            <a:r>
              <a:rPr lang="en-US" sz="2400" dirty="0" smtClean="0"/>
              <a:t>What can we say about the types of questions asked?</a:t>
            </a:r>
          </a:p>
          <a:p>
            <a:endParaRPr lang="en-US" sz="2400" dirty="0" smtClean="0"/>
          </a:p>
          <a:p>
            <a:r>
              <a:rPr lang="en-US" sz="2400" dirty="0"/>
              <a:t>What </a:t>
            </a:r>
            <a:r>
              <a:rPr lang="en-US" sz="2400" dirty="0" smtClean="0"/>
              <a:t>do the results of our study mean </a:t>
            </a:r>
            <a:r>
              <a:rPr lang="en-US" sz="2400" dirty="0"/>
              <a:t>for teachers?</a:t>
            </a:r>
          </a:p>
          <a:p>
            <a:endParaRPr lang="en-IE" dirty="0"/>
          </a:p>
        </p:txBody>
      </p:sp>
    </p:spTree>
    <p:extLst>
      <p:ext uri="{BB962C8B-B14F-4D97-AF65-F5344CB8AC3E}">
        <p14:creationId xmlns:p14="http://schemas.microsoft.com/office/powerpoint/2010/main" val="27922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What is TIMSS?</a:t>
            </a:r>
            <a:endParaRPr lang="en-IE" sz="3200" dirty="0"/>
          </a:p>
        </p:txBody>
      </p:sp>
      <p:sp>
        <p:nvSpPr>
          <p:cNvPr id="3" name="Content Placeholder 2"/>
          <p:cNvSpPr>
            <a:spLocks noGrp="1"/>
          </p:cNvSpPr>
          <p:nvPr>
            <p:ph idx="1"/>
          </p:nvPr>
        </p:nvSpPr>
        <p:spPr/>
        <p:txBody>
          <a:bodyPr>
            <a:normAutofit/>
          </a:bodyPr>
          <a:lstStyle/>
          <a:p>
            <a:pPr marL="0" indent="0">
              <a:buNone/>
            </a:pPr>
            <a:r>
              <a:rPr lang="en-GB" sz="2400" dirty="0"/>
              <a:t>The </a:t>
            </a:r>
            <a:r>
              <a:rPr lang="en-GB" sz="2400" dirty="0">
                <a:solidFill>
                  <a:srgbClr val="0070C0"/>
                </a:solidFill>
              </a:rPr>
              <a:t>T</a:t>
            </a:r>
            <a:r>
              <a:rPr lang="en-GB" sz="2400" dirty="0"/>
              <a:t>rends in </a:t>
            </a:r>
            <a:r>
              <a:rPr lang="en-GB" sz="2400" dirty="0">
                <a:solidFill>
                  <a:srgbClr val="0070C0"/>
                </a:solidFill>
              </a:rPr>
              <a:t>I</a:t>
            </a:r>
            <a:r>
              <a:rPr lang="en-GB" sz="2400" dirty="0"/>
              <a:t>nternational </a:t>
            </a:r>
            <a:r>
              <a:rPr lang="en-GB" sz="2400" dirty="0">
                <a:solidFill>
                  <a:srgbClr val="0070C0"/>
                </a:solidFill>
              </a:rPr>
              <a:t>M</a:t>
            </a:r>
            <a:r>
              <a:rPr lang="en-GB" sz="2400" dirty="0"/>
              <a:t>athematics and </a:t>
            </a:r>
            <a:r>
              <a:rPr lang="en-GB" sz="2400" dirty="0">
                <a:solidFill>
                  <a:srgbClr val="0070C0"/>
                </a:solidFill>
              </a:rPr>
              <a:t>S</a:t>
            </a:r>
            <a:r>
              <a:rPr lang="en-GB" sz="2400" dirty="0"/>
              <a:t>cience </a:t>
            </a:r>
            <a:r>
              <a:rPr lang="en-GB" sz="2400" dirty="0">
                <a:solidFill>
                  <a:srgbClr val="0070C0"/>
                </a:solidFill>
              </a:rPr>
              <a:t>S</a:t>
            </a:r>
            <a:r>
              <a:rPr lang="en-GB" sz="2400" dirty="0"/>
              <a:t>tudy </a:t>
            </a:r>
            <a:r>
              <a:rPr lang="en-GB" sz="2400" dirty="0" smtClean="0"/>
              <a:t>(</a:t>
            </a:r>
            <a:r>
              <a:rPr lang="en-GB" sz="2400" dirty="0" smtClean="0">
                <a:solidFill>
                  <a:srgbClr val="0070C0"/>
                </a:solidFill>
              </a:rPr>
              <a:t>TIMSS</a:t>
            </a:r>
            <a:r>
              <a:rPr lang="en-GB" sz="2400" dirty="0" smtClean="0"/>
              <a:t>) is </a:t>
            </a:r>
            <a:r>
              <a:rPr lang="en-GB" sz="2400" dirty="0"/>
              <a:t>an international large scale assessment which has taken place in many countries across the world every four years since 1995. </a:t>
            </a:r>
            <a:endParaRPr lang="en-GB" sz="2400" dirty="0" smtClean="0"/>
          </a:p>
          <a:p>
            <a:pPr marL="0" indent="0">
              <a:buNone/>
            </a:pPr>
            <a:endParaRPr lang="en-GB" sz="2400" dirty="0"/>
          </a:p>
          <a:p>
            <a:pPr marL="0" indent="0">
              <a:buNone/>
            </a:pPr>
            <a:r>
              <a:rPr lang="en-GB" sz="2400" dirty="0" smtClean="0"/>
              <a:t>There were 64 participating countries in 2019, including Ireland.</a:t>
            </a:r>
          </a:p>
          <a:p>
            <a:pPr marL="0" indent="0">
              <a:buNone/>
            </a:pPr>
            <a:endParaRPr lang="en-GB" sz="2400" dirty="0" smtClean="0"/>
          </a:p>
          <a:p>
            <a:pPr marL="0" indent="0">
              <a:buNone/>
            </a:pPr>
            <a:r>
              <a:rPr lang="en-GB" sz="2400" dirty="0" smtClean="0"/>
              <a:t>Students </a:t>
            </a:r>
            <a:r>
              <a:rPr lang="en-GB" sz="2400" dirty="0"/>
              <a:t>in the fourth and the eighth grade (fourth class of primary school and second year of secondary school in Ireland) are given a short assessment in mathematics and science to estimate their achievement level in these subjects. </a:t>
            </a:r>
            <a:endParaRPr lang="en-GB" sz="2400" dirty="0" smtClean="0"/>
          </a:p>
          <a:p>
            <a:endParaRPr lang="en-IE" dirty="0"/>
          </a:p>
        </p:txBody>
      </p:sp>
    </p:spTree>
    <p:extLst>
      <p:ext uri="{BB962C8B-B14F-4D97-AF65-F5344CB8AC3E}">
        <p14:creationId xmlns:p14="http://schemas.microsoft.com/office/powerpoint/2010/main" val="35971769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TIMSS Cognitive Domains in Mathematics</a:t>
            </a:r>
            <a:endParaRPr lang="en-IE" sz="3200" dirty="0"/>
          </a:p>
        </p:txBody>
      </p:sp>
      <p:sp>
        <p:nvSpPr>
          <p:cNvPr id="3" name="Content Placeholder 2"/>
          <p:cNvSpPr>
            <a:spLocks noGrp="1"/>
          </p:cNvSpPr>
          <p:nvPr>
            <p:ph idx="1"/>
          </p:nvPr>
        </p:nvSpPr>
        <p:spPr/>
        <p:txBody>
          <a:bodyPr>
            <a:normAutofit fontScale="70000" lnSpcReduction="20000"/>
          </a:bodyPr>
          <a:lstStyle/>
          <a:p>
            <a:pPr marL="0" indent="0">
              <a:buNone/>
            </a:pPr>
            <a:r>
              <a:rPr lang="en-GB" sz="3400" dirty="0" smtClean="0"/>
              <a:t>As well as overall </a:t>
            </a:r>
            <a:r>
              <a:rPr lang="en-GB" sz="3400" dirty="0"/>
              <a:t>student achievement in mathematics, TIMSS </a:t>
            </a:r>
            <a:r>
              <a:rPr lang="en-GB" sz="3400" dirty="0" smtClean="0"/>
              <a:t>evaluates student </a:t>
            </a:r>
            <a:r>
              <a:rPr lang="en-GB" sz="3400" dirty="0"/>
              <a:t>performance in the three cognitive domains of </a:t>
            </a:r>
            <a:r>
              <a:rPr lang="en-GB" sz="3400" i="1" dirty="0" smtClean="0"/>
              <a:t>knowing</a:t>
            </a:r>
            <a:r>
              <a:rPr lang="en-GB" sz="3400" dirty="0" smtClean="0"/>
              <a:t>, </a:t>
            </a:r>
            <a:r>
              <a:rPr lang="en-GB" sz="3400" i="1" dirty="0" smtClean="0"/>
              <a:t>reasoning</a:t>
            </a:r>
            <a:r>
              <a:rPr lang="en-GB" sz="3400" dirty="0" smtClean="0"/>
              <a:t>, </a:t>
            </a:r>
            <a:r>
              <a:rPr lang="en-GB" sz="3400" dirty="0"/>
              <a:t>and </a:t>
            </a:r>
            <a:r>
              <a:rPr lang="en-GB" sz="3400" i="1" dirty="0" smtClean="0"/>
              <a:t>applying</a:t>
            </a:r>
            <a:r>
              <a:rPr lang="en-GB" sz="3400" dirty="0" smtClean="0"/>
              <a:t>. </a:t>
            </a:r>
          </a:p>
          <a:p>
            <a:pPr marL="0" indent="0">
              <a:buNone/>
            </a:pPr>
            <a:endParaRPr lang="en-GB" sz="3400" dirty="0" smtClean="0"/>
          </a:p>
          <a:p>
            <a:pPr marL="0" indent="0">
              <a:buNone/>
            </a:pPr>
            <a:r>
              <a:rPr lang="en-GB" sz="3400" b="1" i="1" dirty="0" smtClean="0"/>
              <a:t>Knowing</a:t>
            </a:r>
            <a:r>
              <a:rPr lang="en-GB" sz="3400" dirty="0" smtClean="0"/>
              <a:t>: reflects </a:t>
            </a:r>
            <a:r>
              <a:rPr lang="en-GB" sz="3400" dirty="0"/>
              <a:t>a student’s ability to recall and recognise facts as necessary when working on a mathematics problem. </a:t>
            </a:r>
            <a:endParaRPr lang="en-GB" sz="3400" dirty="0" smtClean="0"/>
          </a:p>
          <a:p>
            <a:pPr marL="0" indent="0">
              <a:buNone/>
            </a:pPr>
            <a:endParaRPr lang="en-GB" sz="3400" dirty="0"/>
          </a:p>
          <a:p>
            <a:pPr marL="0" indent="0">
              <a:buNone/>
            </a:pPr>
            <a:r>
              <a:rPr lang="en-GB" sz="3400" b="1" i="1" dirty="0" smtClean="0"/>
              <a:t>Reasoning</a:t>
            </a:r>
            <a:r>
              <a:rPr lang="en-GB" sz="3400" dirty="0" smtClean="0"/>
              <a:t>: analyse</a:t>
            </a:r>
            <a:r>
              <a:rPr lang="en-GB" sz="3400" dirty="0"/>
              <a:t>, evaluate, and draw conclusions from mathematical situations, providing mathematical arguments to justify </a:t>
            </a:r>
            <a:r>
              <a:rPr lang="en-GB" sz="3400" dirty="0" smtClean="0"/>
              <a:t>decisions</a:t>
            </a:r>
            <a:r>
              <a:rPr lang="en-GB" sz="3400" dirty="0"/>
              <a:t>. </a:t>
            </a:r>
            <a:endParaRPr lang="en-GB" sz="3400" dirty="0" smtClean="0"/>
          </a:p>
          <a:p>
            <a:pPr marL="0" indent="0">
              <a:buNone/>
            </a:pPr>
            <a:endParaRPr lang="en-GB" sz="3400" dirty="0"/>
          </a:p>
          <a:p>
            <a:pPr marL="0" indent="0">
              <a:buNone/>
            </a:pPr>
            <a:r>
              <a:rPr lang="en-GB" sz="3400" b="1" i="1" dirty="0" smtClean="0"/>
              <a:t>Applying</a:t>
            </a:r>
            <a:r>
              <a:rPr lang="en-GB" sz="3400" dirty="0"/>
              <a:t>:</a:t>
            </a:r>
            <a:r>
              <a:rPr lang="en-GB" sz="3400" dirty="0" smtClean="0"/>
              <a:t> successfully </a:t>
            </a:r>
            <a:r>
              <a:rPr lang="en-GB" sz="3400" dirty="0"/>
              <a:t>apply mathematical facts, rules, and procedures to both real life and purely mathematical problems.</a:t>
            </a:r>
            <a:endParaRPr lang="en-IE" sz="3400" dirty="0"/>
          </a:p>
          <a:p>
            <a:endParaRPr lang="en-IE" dirty="0"/>
          </a:p>
        </p:txBody>
      </p:sp>
    </p:spTree>
    <p:extLst>
      <p:ext uri="{BB962C8B-B14F-4D97-AF65-F5344CB8AC3E}">
        <p14:creationId xmlns:p14="http://schemas.microsoft.com/office/powerpoint/2010/main" val="14570675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TIMSS 2019 Data</a:t>
            </a:r>
            <a:endParaRPr lang="en-IE" sz="3200" dirty="0"/>
          </a:p>
        </p:txBody>
      </p:sp>
      <p:sp>
        <p:nvSpPr>
          <p:cNvPr id="3" name="Content Placeholder 2"/>
          <p:cNvSpPr>
            <a:spLocks noGrp="1"/>
          </p:cNvSpPr>
          <p:nvPr>
            <p:ph idx="1"/>
          </p:nvPr>
        </p:nvSpPr>
        <p:spPr/>
        <p:txBody>
          <a:bodyPr>
            <a:normAutofit/>
          </a:bodyPr>
          <a:lstStyle/>
          <a:p>
            <a:pPr marL="0" indent="0">
              <a:buNone/>
            </a:pPr>
            <a:r>
              <a:rPr lang="en-GB" sz="2400" dirty="0" smtClean="0"/>
              <a:t>Second year students </a:t>
            </a:r>
            <a:r>
              <a:rPr lang="en-GB" sz="2400" dirty="0"/>
              <a:t>also complete a short questionnaire on aspects such as confidence in mathematics, how many books and educational resources they have at home, the highest level of education received by their parents, and many more. </a:t>
            </a:r>
            <a:endParaRPr lang="en-GB" sz="2400" dirty="0" smtClean="0"/>
          </a:p>
          <a:p>
            <a:pPr marL="0" indent="0">
              <a:buNone/>
            </a:pPr>
            <a:endParaRPr lang="en-GB" sz="2400" dirty="0" smtClean="0"/>
          </a:p>
          <a:p>
            <a:pPr marL="0" indent="0">
              <a:buNone/>
            </a:pPr>
            <a:r>
              <a:rPr lang="en-GB" sz="2400" dirty="0" smtClean="0"/>
              <a:t>The subset </a:t>
            </a:r>
            <a:r>
              <a:rPr lang="en-GB" sz="2400" dirty="0"/>
              <a:t>of the </a:t>
            </a:r>
            <a:r>
              <a:rPr lang="en-GB" sz="2400" dirty="0" smtClean="0"/>
              <a:t>data </a:t>
            </a:r>
            <a:r>
              <a:rPr lang="en-GB" sz="2400" dirty="0"/>
              <a:t>from 2019, which we will focus on in this study, provides a representative sample of </a:t>
            </a:r>
            <a:r>
              <a:rPr lang="en-GB" sz="2400" b="1" dirty="0"/>
              <a:t>4118 second year students</a:t>
            </a:r>
            <a:r>
              <a:rPr lang="en-GB" sz="2400" dirty="0"/>
              <a:t>, 51.2% of whom are male, with an overall average age of 14.4 years. </a:t>
            </a:r>
            <a:endParaRPr lang="en-GB" sz="2400" dirty="0" smtClean="0"/>
          </a:p>
        </p:txBody>
      </p:sp>
    </p:spTree>
    <p:extLst>
      <p:ext uri="{BB962C8B-B14F-4D97-AF65-F5344CB8AC3E}">
        <p14:creationId xmlns:p14="http://schemas.microsoft.com/office/powerpoint/2010/main" val="37608097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TIMSS 2019 Data</a:t>
            </a:r>
            <a:endParaRPr lang="en-IE" sz="3200" dirty="0"/>
          </a:p>
        </p:txBody>
      </p:sp>
      <p:sp>
        <p:nvSpPr>
          <p:cNvPr id="3" name="Content Placeholder 2"/>
          <p:cNvSpPr>
            <a:spLocks noGrp="1"/>
          </p:cNvSpPr>
          <p:nvPr>
            <p:ph idx="1"/>
          </p:nvPr>
        </p:nvSpPr>
        <p:spPr/>
        <p:txBody>
          <a:bodyPr>
            <a:normAutofit fontScale="92500"/>
          </a:bodyPr>
          <a:lstStyle/>
          <a:p>
            <a:pPr marL="0" indent="0">
              <a:buNone/>
            </a:pPr>
            <a:r>
              <a:rPr lang="en-US" sz="2400" dirty="0"/>
              <a:t>Additionally, the mathematics teachers, science teachers, and school principals of these students complete a short questionnaire on teaching practices, years’ experience, and other school related factors</a:t>
            </a:r>
            <a:r>
              <a:rPr lang="en-US" sz="2400" dirty="0" smtClean="0"/>
              <a:t>.</a:t>
            </a:r>
          </a:p>
          <a:p>
            <a:pPr marL="0" indent="0">
              <a:buNone/>
            </a:pPr>
            <a:endParaRPr lang="en-US" sz="2400" dirty="0"/>
          </a:p>
          <a:p>
            <a:pPr marL="0" indent="0">
              <a:buNone/>
            </a:pPr>
            <a:r>
              <a:rPr lang="en-US" sz="2400" dirty="0" smtClean="0"/>
              <a:t>So for each student, there is information on a </a:t>
            </a:r>
            <a:endParaRPr lang="en-US" sz="2400" dirty="0" smtClean="0"/>
          </a:p>
          <a:p>
            <a:pPr>
              <a:buFont typeface="Wingdings" panose="05000000000000000000" pitchFamily="2" charset="2"/>
              <a:buChar char="ü"/>
            </a:pPr>
            <a:r>
              <a:rPr lang="en-US" sz="2400" dirty="0" smtClean="0"/>
              <a:t>Personal level</a:t>
            </a:r>
          </a:p>
          <a:p>
            <a:pPr>
              <a:buFont typeface="Wingdings" panose="05000000000000000000" pitchFamily="2" charset="2"/>
              <a:buChar char="ü"/>
            </a:pPr>
            <a:r>
              <a:rPr lang="en-US" sz="2400" dirty="0" smtClean="0"/>
              <a:t>Classroom level</a:t>
            </a:r>
          </a:p>
          <a:p>
            <a:pPr>
              <a:buFont typeface="Wingdings" panose="05000000000000000000" pitchFamily="2" charset="2"/>
              <a:buChar char="ü"/>
            </a:pPr>
            <a:r>
              <a:rPr lang="en-US" sz="2400" dirty="0"/>
              <a:t>S</a:t>
            </a:r>
            <a:r>
              <a:rPr lang="en-US" sz="2400" dirty="0" smtClean="0"/>
              <a:t>chool level</a:t>
            </a:r>
          </a:p>
          <a:p>
            <a:pPr marL="0" indent="0">
              <a:buNone/>
            </a:pPr>
            <a:endParaRPr lang="en-US" sz="2400" dirty="0" smtClean="0"/>
          </a:p>
          <a:p>
            <a:pPr marL="0" indent="0">
              <a:buNone/>
            </a:pPr>
            <a:r>
              <a:rPr lang="en-US" sz="2400" i="1" dirty="0" smtClean="0"/>
              <a:t>Our aim is to control for all of this data, and isolate the effect of homework on achievement.</a:t>
            </a:r>
            <a:endParaRPr lang="en-IE" sz="2400" i="1" dirty="0"/>
          </a:p>
        </p:txBody>
      </p:sp>
    </p:spTree>
    <p:extLst>
      <p:ext uri="{BB962C8B-B14F-4D97-AF65-F5344CB8AC3E}">
        <p14:creationId xmlns:p14="http://schemas.microsoft.com/office/powerpoint/2010/main" val="39461835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What is Causal Inference?</a:t>
            </a:r>
            <a:endParaRPr lang="en-IE" sz="3200" dirty="0"/>
          </a:p>
        </p:txBody>
      </p:sp>
      <p:sp>
        <p:nvSpPr>
          <p:cNvPr id="3" name="Content Placeholder 2"/>
          <p:cNvSpPr>
            <a:spLocks noGrp="1"/>
          </p:cNvSpPr>
          <p:nvPr>
            <p:ph idx="1"/>
          </p:nvPr>
        </p:nvSpPr>
        <p:spPr/>
        <p:txBody>
          <a:bodyPr>
            <a:normAutofit/>
          </a:bodyPr>
          <a:lstStyle/>
          <a:p>
            <a:pPr marL="0" indent="0">
              <a:buNone/>
            </a:pPr>
            <a:r>
              <a:rPr lang="en-US" sz="2400" dirty="0"/>
              <a:t>Causal inference is the term used for the process of determining whether an observed association truly reflects a cause-and-effect relationship</a:t>
            </a:r>
            <a:r>
              <a:rPr lang="en-US" sz="2400" dirty="0" smtClean="0"/>
              <a:t>. </a:t>
            </a:r>
          </a:p>
          <a:p>
            <a:pPr marL="0" indent="0">
              <a:buNone/>
            </a:pPr>
            <a:endParaRPr lang="en-US" sz="2400" dirty="0" smtClean="0"/>
          </a:p>
          <a:p>
            <a:pPr marL="0" indent="0">
              <a:buNone/>
            </a:pPr>
            <a:r>
              <a:rPr lang="en-US" sz="2400" dirty="0" smtClean="0"/>
              <a:t>We can ask questions such as:</a:t>
            </a:r>
          </a:p>
          <a:p>
            <a:r>
              <a:rPr lang="en-US" sz="2400" dirty="0" smtClean="0"/>
              <a:t>Does X cause Y?</a:t>
            </a:r>
          </a:p>
          <a:p>
            <a:r>
              <a:rPr lang="en-US" sz="2400" dirty="0" smtClean="0"/>
              <a:t>What is the effect of changing the values of X on the values of Y</a:t>
            </a:r>
            <a:r>
              <a:rPr lang="en-US" sz="2400" dirty="0" smtClean="0"/>
              <a:t>?</a:t>
            </a:r>
          </a:p>
          <a:p>
            <a:pPr marL="0" indent="0">
              <a:buNone/>
            </a:pPr>
            <a:endParaRPr lang="en-US" sz="2400" dirty="0"/>
          </a:p>
          <a:p>
            <a:pPr marL="0" indent="0">
              <a:buNone/>
            </a:pPr>
            <a:r>
              <a:rPr lang="en-US" sz="2400" dirty="0" smtClean="0"/>
              <a:t>But we need to be careful …</a:t>
            </a:r>
            <a:endParaRPr lang="en-IE" sz="2400" dirty="0"/>
          </a:p>
        </p:txBody>
      </p:sp>
    </p:spTree>
    <p:extLst>
      <p:ext uri="{BB962C8B-B14F-4D97-AF65-F5344CB8AC3E}">
        <p14:creationId xmlns:p14="http://schemas.microsoft.com/office/powerpoint/2010/main" val="27149444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6375</TotalTime>
  <Words>1709</Words>
  <Application>Microsoft Office PowerPoint</Application>
  <PresentationFormat>On-screen Show (4:3)</PresentationFormat>
  <Paragraphs>206</Paragraphs>
  <Slides>31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Calibri</vt:lpstr>
      <vt:lpstr>Cambria Math</vt:lpstr>
      <vt:lpstr>Wingdings</vt:lpstr>
      <vt:lpstr>Office Theme</vt:lpstr>
      <vt:lpstr>Can we optimise the effect of homework on student achievement?</vt:lpstr>
      <vt:lpstr>Introduction to this Study</vt:lpstr>
      <vt:lpstr>Introduction to this Study</vt:lpstr>
      <vt:lpstr>Plan for Today</vt:lpstr>
      <vt:lpstr>What is TIMSS?</vt:lpstr>
      <vt:lpstr>TIMSS Cognitive Domains in Mathematics</vt:lpstr>
      <vt:lpstr>TIMSS 2019 Data</vt:lpstr>
      <vt:lpstr>TIMSS 2019 Data</vt:lpstr>
      <vt:lpstr>What is Causal Inference?</vt:lpstr>
      <vt:lpstr>Correlation does not imply Causation</vt:lpstr>
      <vt:lpstr>Possible Confounding in TIMSS</vt:lpstr>
      <vt:lpstr>What is Causal Machine Learning?</vt:lpstr>
      <vt:lpstr>What is Causal Machine Learning?</vt:lpstr>
      <vt:lpstr>Nathan’s Project</vt:lpstr>
      <vt:lpstr>Homework Frequency and Duration in Maths and Science</vt:lpstr>
      <vt:lpstr>Reported Frequency and Duration</vt:lpstr>
      <vt:lpstr>Effect of frequency (relative to getting homework twice per week or less)</vt:lpstr>
      <vt:lpstr>PowerPoint Presentation</vt:lpstr>
      <vt:lpstr>Effect of duration (relative to spending 15 minutes or less on homework)</vt:lpstr>
      <vt:lpstr>PowerPoint Presentation</vt:lpstr>
      <vt:lpstr>Socioeconomic background does not influence effect of homework</vt:lpstr>
      <vt:lpstr>The effect of different question types </vt:lpstr>
      <vt:lpstr>TIMSS Data on Classroom Activities</vt:lpstr>
      <vt:lpstr>TIMSS 2019 Mathematics Teacher Responses from Ireland</vt:lpstr>
      <vt:lpstr>Effect of asking students to work on challenging tasks in Maths classrooms</vt:lpstr>
      <vt:lpstr>Effect of asking students to decide on their own problem solving strategies in Maths classrooms</vt:lpstr>
      <vt:lpstr>Effect of asking students to practice procedures in Maths classrooms</vt:lpstr>
      <vt:lpstr>The Effect of Classroom Tasks</vt:lpstr>
      <vt:lpstr>Causal Analysis Summary</vt:lpstr>
      <vt:lpstr>What is your experience?</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Transition through Mathematical Tasks</dc:title>
  <dc:creator>aoshea</dc:creator>
  <cp:lastModifiedBy>Ann O'Shea</cp:lastModifiedBy>
  <cp:revision>107</cp:revision>
  <cp:lastPrinted>2023-03-31T14:46:56Z</cp:lastPrinted>
  <dcterms:created xsi:type="dcterms:W3CDTF">2015-02-26T18:17:44Z</dcterms:created>
  <dcterms:modified xsi:type="dcterms:W3CDTF">2024-02-23T10:25:53Z</dcterms:modified>
</cp:coreProperties>
</file>