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97" r:id="rId2"/>
    <p:sldId id="259" r:id="rId3"/>
    <p:sldId id="295" r:id="rId4"/>
    <p:sldId id="333" r:id="rId5"/>
    <p:sldId id="288" r:id="rId6"/>
    <p:sldId id="317" r:id="rId7"/>
    <p:sldId id="318" r:id="rId8"/>
    <p:sldId id="334" r:id="rId9"/>
    <p:sldId id="316" r:id="rId10"/>
    <p:sldId id="307" r:id="rId11"/>
    <p:sldId id="315" r:id="rId12"/>
    <p:sldId id="319" r:id="rId13"/>
    <p:sldId id="308" r:id="rId14"/>
    <p:sldId id="310" r:id="rId15"/>
    <p:sldId id="311" r:id="rId16"/>
    <p:sldId id="312" r:id="rId17"/>
    <p:sldId id="313" r:id="rId18"/>
    <p:sldId id="274" r:id="rId1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592"/>
    <p:restoredTop sz="95840"/>
  </p:normalViewPr>
  <p:slideViewPr>
    <p:cSldViewPr snapToGrid="0">
      <p:cViewPr varScale="1">
        <p:scale>
          <a:sx n="96" d="100"/>
          <a:sy n="96" d="100"/>
        </p:scale>
        <p:origin x="168"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A6454335-1D17-7040-BC68-61E1F0A071E3}" type="datetimeFigureOut">
              <a:rPr lang="en-IE" smtClean="0"/>
              <a:t>26/02/2024</a:t>
            </a:fld>
            <a:endParaRPr lang="en-IE"/>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DDECF14-70A5-F04A-9BFF-76FD974D488B}" type="slidenum">
              <a:rPr lang="en-IE" smtClean="0"/>
              <a:t>‹#›</a:t>
            </a:fld>
            <a:endParaRPr lang="en-IE"/>
          </a:p>
        </p:txBody>
      </p:sp>
    </p:spTree>
    <p:extLst>
      <p:ext uri="{BB962C8B-B14F-4D97-AF65-F5344CB8AC3E}">
        <p14:creationId xmlns:p14="http://schemas.microsoft.com/office/powerpoint/2010/main" val="131828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DDECF14-70A5-F04A-9BFF-76FD974D488B}" type="slidenum">
              <a:rPr lang="en-IE" smtClean="0"/>
              <a:t>1</a:t>
            </a:fld>
            <a:endParaRPr lang="en-IE"/>
          </a:p>
        </p:txBody>
      </p:sp>
    </p:spTree>
    <p:extLst>
      <p:ext uri="{BB962C8B-B14F-4D97-AF65-F5344CB8AC3E}">
        <p14:creationId xmlns:p14="http://schemas.microsoft.com/office/powerpoint/2010/main" val="267267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DDECF14-70A5-F04A-9BFF-76FD974D488B}" type="slidenum">
              <a:rPr lang="en-IE" smtClean="0"/>
              <a:t>2</a:t>
            </a:fld>
            <a:endParaRPr lang="en-IE"/>
          </a:p>
        </p:txBody>
      </p:sp>
    </p:spTree>
    <p:extLst>
      <p:ext uri="{BB962C8B-B14F-4D97-AF65-F5344CB8AC3E}">
        <p14:creationId xmlns:p14="http://schemas.microsoft.com/office/powerpoint/2010/main" val="2882498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Firstly, can I get you into your pairs and threes again and tell me how you would calculate the area of this shape without using the numbers or counting boxes? And then see how many different ways you might be able to do it?</a:t>
            </a:r>
          </a:p>
          <a:p>
            <a:endParaRPr lang="en-IE" dirty="0"/>
          </a:p>
          <a:p>
            <a:r>
              <a:rPr lang="en-IE" dirty="0"/>
              <a:t>What is the pedagogical significance of the point in the top right?</a:t>
            </a:r>
          </a:p>
          <a:p>
            <a:endParaRPr lang="en-IE" dirty="0"/>
          </a:p>
          <a:p>
            <a:r>
              <a:rPr lang="en-IE" dirty="0"/>
              <a:t>What topics could be pulled in?</a:t>
            </a:r>
          </a:p>
        </p:txBody>
      </p:sp>
      <p:sp>
        <p:nvSpPr>
          <p:cNvPr id="4" name="Slide Number Placeholder 3"/>
          <p:cNvSpPr>
            <a:spLocks noGrp="1"/>
          </p:cNvSpPr>
          <p:nvPr>
            <p:ph type="sldNum" sz="quarter" idx="5"/>
          </p:nvPr>
        </p:nvSpPr>
        <p:spPr/>
        <p:txBody>
          <a:bodyPr/>
          <a:lstStyle/>
          <a:p>
            <a:fld id="{4DDECF14-70A5-F04A-9BFF-76FD974D488B}" type="slidenum">
              <a:rPr lang="en-IE" smtClean="0"/>
              <a:t>3</a:t>
            </a:fld>
            <a:endParaRPr lang="en-IE"/>
          </a:p>
        </p:txBody>
      </p:sp>
    </p:spTree>
    <p:extLst>
      <p:ext uri="{BB962C8B-B14F-4D97-AF65-F5344CB8AC3E}">
        <p14:creationId xmlns:p14="http://schemas.microsoft.com/office/powerpoint/2010/main" val="207602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Cool, so what you’ve seen there is an example of a problem I might use to open a lesson if I were teaching through problem solving.</a:t>
            </a:r>
          </a:p>
          <a:p>
            <a:endParaRPr lang="en-IE" dirty="0"/>
          </a:p>
          <a:p>
            <a:r>
              <a:rPr lang="en-IE" dirty="0"/>
              <a:t>READ</a:t>
            </a:r>
          </a:p>
          <a:p>
            <a:endParaRPr lang="en-IE" dirty="0"/>
          </a:p>
          <a:p>
            <a:r>
              <a:rPr lang="en-IE" dirty="0"/>
              <a:t>So, suppose my students can calculate the area of triangles and squares, I could present them with that problem which we can discuss before they attempt to solve it, present their solutions for discuss before arguably the most important stage – summary and reflection.</a:t>
            </a:r>
          </a:p>
          <a:p>
            <a:endParaRPr lang="en-IE" dirty="0"/>
          </a:p>
          <a:p>
            <a:r>
              <a:rPr lang="en-IE" dirty="0"/>
              <a:t>In Japan, kids as young as 5 learn to summarise and reflect on their work so by the time they are 12 or 13 they have considerable experience of doing so and can go back in their copies to investigate potential avenues to explore solutions to problems.</a:t>
            </a:r>
          </a:p>
          <a:p>
            <a:endParaRPr lang="en-IE" dirty="0"/>
          </a:p>
        </p:txBody>
      </p:sp>
      <p:sp>
        <p:nvSpPr>
          <p:cNvPr id="4" name="Slide Number Placeholder 3"/>
          <p:cNvSpPr>
            <a:spLocks noGrp="1"/>
          </p:cNvSpPr>
          <p:nvPr>
            <p:ph type="sldNum" sz="quarter" idx="5"/>
          </p:nvPr>
        </p:nvSpPr>
        <p:spPr/>
        <p:txBody>
          <a:bodyPr/>
          <a:lstStyle/>
          <a:p>
            <a:fld id="{4DDECF14-70A5-F04A-9BFF-76FD974D488B}" type="slidenum">
              <a:rPr lang="en-IE" smtClean="0"/>
              <a:t>5</a:t>
            </a:fld>
            <a:endParaRPr lang="en-IE"/>
          </a:p>
        </p:txBody>
      </p:sp>
    </p:spTree>
    <p:extLst>
      <p:ext uri="{BB962C8B-B14F-4D97-AF65-F5344CB8AC3E}">
        <p14:creationId xmlns:p14="http://schemas.microsoft.com/office/powerpoint/2010/main" val="1821790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DDECF14-70A5-F04A-9BFF-76FD974D488B}" type="slidenum">
              <a:rPr lang="en-IE" smtClean="0"/>
              <a:t>9</a:t>
            </a:fld>
            <a:endParaRPr lang="en-IE"/>
          </a:p>
        </p:txBody>
      </p:sp>
    </p:spTree>
    <p:extLst>
      <p:ext uri="{BB962C8B-B14F-4D97-AF65-F5344CB8AC3E}">
        <p14:creationId xmlns:p14="http://schemas.microsoft.com/office/powerpoint/2010/main" val="1136809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DDECF14-70A5-F04A-9BFF-76FD974D488B}" type="slidenum">
              <a:rPr lang="en-IE" smtClean="0"/>
              <a:t>18</a:t>
            </a:fld>
            <a:endParaRPr lang="en-IE"/>
          </a:p>
        </p:txBody>
      </p:sp>
    </p:spTree>
    <p:extLst>
      <p:ext uri="{BB962C8B-B14F-4D97-AF65-F5344CB8AC3E}">
        <p14:creationId xmlns:p14="http://schemas.microsoft.com/office/powerpoint/2010/main" val="2000282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E6F82-0F95-D27D-D84C-807CFE3E54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E"/>
          </a:p>
        </p:txBody>
      </p:sp>
      <p:sp>
        <p:nvSpPr>
          <p:cNvPr id="3" name="Subtitle 2">
            <a:extLst>
              <a:ext uri="{FF2B5EF4-FFF2-40B4-BE49-F238E27FC236}">
                <a16:creationId xmlns:a16="http://schemas.microsoft.com/office/drawing/2014/main" id="{968506C1-44C4-C254-E3E2-D1C9E1489E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E"/>
          </a:p>
        </p:txBody>
      </p:sp>
      <p:sp>
        <p:nvSpPr>
          <p:cNvPr id="4" name="Date Placeholder 3">
            <a:extLst>
              <a:ext uri="{FF2B5EF4-FFF2-40B4-BE49-F238E27FC236}">
                <a16:creationId xmlns:a16="http://schemas.microsoft.com/office/drawing/2014/main" id="{AF4F3AFA-A269-0B79-508E-8091FB2D02DA}"/>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1168C613-F561-8F9A-24C3-F4656AC0DB2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F70EEDB-D731-04E1-FADB-3006149696B5}"/>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273548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9B896-FBDB-4ED1-9924-6F12CDC4874C}"/>
              </a:ext>
            </a:extLst>
          </p:cNvPr>
          <p:cNvSpPr>
            <a:spLocks noGrp="1"/>
          </p:cNvSpPr>
          <p:nvPr>
            <p:ph type="title"/>
          </p:nvPr>
        </p:nvSpPr>
        <p:spPr/>
        <p:txBody>
          <a:bodyPr/>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74E4AAEE-5581-9264-6558-C47C51281C4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AFF495C9-4C76-529B-D4E7-169F680277C9}"/>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E6B65E09-0872-26E8-DAB6-EFFB1965BD1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6B253BF-B573-6F02-6833-C6032C635649}"/>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374462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A49184-B6C6-EF7C-4B69-A1F537534E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19843D30-5FF9-484E-F556-AC63C6F48AC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AB5F733A-BC35-EA86-6412-5E772CC5025E}"/>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43E2F486-0E00-A7AC-E0E8-116724C345A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AB2DCF-01F2-F996-F71A-94D75E7C61E1}"/>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1675946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BABC-DA05-8DD4-DC9C-E9E87F68E662}"/>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E68D581A-8993-8010-F1D8-B3CBF42DC5D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1EAFF0E8-35D1-0728-FDA3-515FACD0ADFE}"/>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45FA4661-3817-2627-9F64-47D807F02DD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DDEFD9-797B-F4ED-79D8-C630B9B391B4}"/>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284571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3E42D-BCBF-B8FA-453F-4D24FBC08EA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E"/>
          </a:p>
        </p:txBody>
      </p:sp>
      <p:sp>
        <p:nvSpPr>
          <p:cNvPr id="3" name="Text Placeholder 2">
            <a:extLst>
              <a:ext uri="{FF2B5EF4-FFF2-40B4-BE49-F238E27FC236}">
                <a16:creationId xmlns:a16="http://schemas.microsoft.com/office/drawing/2014/main" id="{659524A5-BAEF-0FE1-7725-3A24BF3FFC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3304FC6-B422-1A8A-9047-AAA65EE6CC05}"/>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3B2D978A-7FC8-C4F3-3EAD-9DE218D625C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BB86D36-21EE-6F40-267F-180363E54B31}"/>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4233732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440DB-D98E-9027-0A92-E0AB702E4411}"/>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15AC4F52-1F79-221F-DD8E-FE614321350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Content Placeholder 3">
            <a:extLst>
              <a:ext uri="{FF2B5EF4-FFF2-40B4-BE49-F238E27FC236}">
                <a16:creationId xmlns:a16="http://schemas.microsoft.com/office/drawing/2014/main" id="{B1EDE0FF-58AE-71B9-6D41-259A6913109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Date Placeholder 4">
            <a:extLst>
              <a:ext uri="{FF2B5EF4-FFF2-40B4-BE49-F238E27FC236}">
                <a16:creationId xmlns:a16="http://schemas.microsoft.com/office/drawing/2014/main" id="{18B73181-F3A9-4A94-170A-63F2CEEA8534}"/>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6" name="Footer Placeholder 5">
            <a:extLst>
              <a:ext uri="{FF2B5EF4-FFF2-40B4-BE49-F238E27FC236}">
                <a16:creationId xmlns:a16="http://schemas.microsoft.com/office/drawing/2014/main" id="{D6C331DE-8E0D-4CBC-B41B-D556AEB2866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B651B82-ACB3-77EA-D515-BC5811E06703}"/>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3265579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08583-F334-D55D-B756-BD5A7CF081D1}"/>
              </a:ext>
            </a:extLst>
          </p:cNvPr>
          <p:cNvSpPr>
            <a:spLocks noGrp="1"/>
          </p:cNvSpPr>
          <p:nvPr>
            <p:ph type="title"/>
          </p:nvPr>
        </p:nvSpPr>
        <p:spPr>
          <a:xfrm>
            <a:off x="839788" y="365125"/>
            <a:ext cx="10515600" cy="1325563"/>
          </a:xfrm>
        </p:spPr>
        <p:txBody>
          <a:bodyPr/>
          <a:lstStyle/>
          <a:p>
            <a:r>
              <a:rPr lang="en-GB"/>
              <a:t>Click to edit Master title style</a:t>
            </a:r>
            <a:endParaRPr lang="en-IE"/>
          </a:p>
        </p:txBody>
      </p:sp>
      <p:sp>
        <p:nvSpPr>
          <p:cNvPr id="3" name="Text Placeholder 2">
            <a:extLst>
              <a:ext uri="{FF2B5EF4-FFF2-40B4-BE49-F238E27FC236}">
                <a16:creationId xmlns:a16="http://schemas.microsoft.com/office/drawing/2014/main" id="{A46B2A5D-9370-316F-7B39-75758019F2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B8386ED-4AFB-3AB7-073A-305FA05213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Text Placeholder 4">
            <a:extLst>
              <a:ext uri="{FF2B5EF4-FFF2-40B4-BE49-F238E27FC236}">
                <a16:creationId xmlns:a16="http://schemas.microsoft.com/office/drawing/2014/main" id="{297AEF73-D901-82B8-DE7E-261FDBFDD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CCCD27-BD4A-99B8-7E9F-9941CC8D3E2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7" name="Date Placeholder 6">
            <a:extLst>
              <a:ext uri="{FF2B5EF4-FFF2-40B4-BE49-F238E27FC236}">
                <a16:creationId xmlns:a16="http://schemas.microsoft.com/office/drawing/2014/main" id="{20A23D35-8F24-96EF-2D9C-E410A7052093}"/>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8" name="Footer Placeholder 7">
            <a:extLst>
              <a:ext uri="{FF2B5EF4-FFF2-40B4-BE49-F238E27FC236}">
                <a16:creationId xmlns:a16="http://schemas.microsoft.com/office/drawing/2014/main" id="{E17106F8-8F28-1307-933A-9283E6F5BA5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DA323472-5739-85A5-01F4-E4CCADE9BEA2}"/>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2042812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7361D-A283-EE21-F31B-A17BC41275A0}"/>
              </a:ext>
            </a:extLst>
          </p:cNvPr>
          <p:cNvSpPr>
            <a:spLocks noGrp="1"/>
          </p:cNvSpPr>
          <p:nvPr>
            <p:ph type="title"/>
          </p:nvPr>
        </p:nvSpPr>
        <p:spPr/>
        <p:txBody>
          <a:bodyPr/>
          <a:lstStyle/>
          <a:p>
            <a:r>
              <a:rPr lang="en-GB"/>
              <a:t>Click to edit Master title style</a:t>
            </a:r>
            <a:endParaRPr lang="en-IE"/>
          </a:p>
        </p:txBody>
      </p:sp>
      <p:sp>
        <p:nvSpPr>
          <p:cNvPr id="3" name="Date Placeholder 2">
            <a:extLst>
              <a:ext uri="{FF2B5EF4-FFF2-40B4-BE49-F238E27FC236}">
                <a16:creationId xmlns:a16="http://schemas.microsoft.com/office/drawing/2014/main" id="{F155B89F-EAAA-69B3-EAEA-A2FD67D41E7A}"/>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4" name="Footer Placeholder 3">
            <a:extLst>
              <a:ext uri="{FF2B5EF4-FFF2-40B4-BE49-F238E27FC236}">
                <a16:creationId xmlns:a16="http://schemas.microsoft.com/office/drawing/2014/main" id="{53151CBC-DB25-A7F6-2FDB-3960193C1AD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DF64A0C-A0BA-778C-549D-7434D546FB0F}"/>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34789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8DB4FF-63F4-1B16-8CF6-57BC44B2FF52}"/>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3" name="Footer Placeholder 2">
            <a:extLst>
              <a:ext uri="{FF2B5EF4-FFF2-40B4-BE49-F238E27FC236}">
                <a16:creationId xmlns:a16="http://schemas.microsoft.com/office/drawing/2014/main" id="{0236DD1F-2EEB-9D26-49AC-295242C4B6B0}"/>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D98C87D-FF46-EC62-6E01-B42AD2E6A4FB}"/>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376286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80436-DC27-913D-FA50-B391F42D17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Content Placeholder 2">
            <a:extLst>
              <a:ext uri="{FF2B5EF4-FFF2-40B4-BE49-F238E27FC236}">
                <a16:creationId xmlns:a16="http://schemas.microsoft.com/office/drawing/2014/main" id="{AF132FF5-BA1D-850A-E8AC-EA74183A86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Text Placeholder 3">
            <a:extLst>
              <a:ext uri="{FF2B5EF4-FFF2-40B4-BE49-F238E27FC236}">
                <a16:creationId xmlns:a16="http://schemas.microsoft.com/office/drawing/2014/main" id="{13BCF8E6-3546-F8E1-111D-2029195D41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42AAF0-4AD8-3723-140C-D9816B53FF44}"/>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6" name="Footer Placeholder 5">
            <a:extLst>
              <a:ext uri="{FF2B5EF4-FFF2-40B4-BE49-F238E27FC236}">
                <a16:creationId xmlns:a16="http://schemas.microsoft.com/office/drawing/2014/main" id="{9BC7F184-E688-4991-005D-0A28F69E202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730A00E-AC33-FD96-72E6-DDEF48555F7E}"/>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177248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729CB-6350-6352-510D-7F17A3DCC6D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Picture Placeholder 2">
            <a:extLst>
              <a:ext uri="{FF2B5EF4-FFF2-40B4-BE49-F238E27FC236}">
                <a16:creationId xmlns:a16="http://schemas.microsoft.com/office/drawing/2014/main" id="{9E5468C3-59F0-F1DB-611B-BF9181E610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9A32C16-E33F-9214-DED7-13B4BF1D3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7B31E35-72AA-B3B0-9086-C506F2C35B4C}"/>
              </a:ext>
            </a:extLst>
          </p:cNvPr>
          <p:cNvSpPr>
            <a:spLocks noGrp="1"/>
          </p:cNvSpPr>
          <p:nvPr>
            <p:ph type="dt" sz="half" idx="10"/>
          </p:nvPr>
        </p:nvSpPr>
        <p:spPr/>
        <p:txBody>
          <a:bodyPr/>
          <a:lstStyle/>
          <a:p>
            <a:fld id="{D81F40D1-2CBE-6B4B-B58B-F3F7E115EEC9}" type="datetimeFigureOut">
              <a:rPr lang="en-IE" smtClean="0"/>
              <a:t>26/02/2024</a:t>
            </a:fld>
            <a:endParaRPr lang="en-IE"/>
          </a:p>
        </p:txBody>
      </p:sp>
      <p:sp>
        <p:nvSpPr>
          <p:cNvPr id="6" name="Footer Placeholder 5">
            <a:extLst>
              <a:ext uri="{FF2B5EF4-FFF2-40B4-BE49-F238E27FC236}">
                <a16:creationId xmlns:a16="http://schemas.microsoft.com/office/drawing/2014/main" id="{F661BDF3-C629-7E6B-F594-D260A06A9C7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47A0598-C005-2A7A-B10A-AEB8372A1E24}"/>
              </a:ext>
            </a:extLst>
          </p:cNvPr>
          <p:cNvSpPr>
            <a:spLocks noGrp="1"/>
          </p:cNvSpPr>
          <p:nvPr>
            <p:ph type="sldNum" sz="quarter" idx="12"/>
          </p:nvPr>
        </p:nvSpPr>
        <p:spPr/>
        <p:txBody>
          <a:bodyPr/>
          <a:lstStyle/>
          <a:p>
            <a:fld id="{D9EA2090-766C-DD4D-9E32-D359D8F493A9}" type="slidenum">
              <a:rPr lang="en-IE" smtClean="0"/>
              <a:t>‹#›</a:t>
            </a:fld>
            <a:endParaRPr lang="en-IE"/>
          </a:p>
        </p:txBody>
      </p:sp>
    </p:spTree>
    <p:extLst>
      <p:ext uri="{BB962C8B-B14F-4D97-AF65-F5344CB8AC3E}">
        <p14:creationId xmlns:p14="http://schemas.microsoft.com/office/powerpoint/2010/main" val="3968621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CAE0E3-C2F2-4179-7890-3F7280F750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E"/>
          </a:p>
        </p:txBody>
      </p:sp>
      <p:sp>
        <p:nvSpPr>
          <p:cNvPr id="3" name="Text Placeholder 2">
            <a:extLst>
              <a:ext uri="{FF2B5EF4-FFF2-40B4-BE49-F238E27FC236}">
                <a16:creationId xmlns:a16="http://schemas.microsoft.com/office/drawing/2014/main" id="{D3446191-D3B4-64E1-61BE-02CDEE47FF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09BA98A7-AA02-0392-FD53-5BFAB279FA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F40D1-2CBE-6B4B-B58B-F3F7E115EEC9}" type="datetimeFigureOut">
              <a:rPr lang="en-IE" smtClean="0"/>
              <a:t>26/02/2024</a:t>
            </a:fld>
            <a:endParaRPr lang="en-IE"/>
          </a:p>
        </p:txBody>
      </p:sp>
      <p:sp>
        <p:nvSpPr>
          <p:cNvPr id="5" name="Footer Placeholder 4">
            <a:extLst>
              <a:ext uri="{FF2B5EF4-FFF2-40B4-BE49-F238E27FC236}">
                <a16:creationId xmlns:a16="http://schemas.microsoft.com/office/drawing/2014/main" id="{FA77127D-D1A5-7747-380C-772438871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C9658620-8F46-C005-9CF8-2056B6339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EA2090-766C-DD4D-9E32-D359D8F493A9}" type="slidenum">
              <a:rPr lang="en-IE" smtClean="0"/>
              <a:t>‹#›</a:t>
            </a:fld>
            <a:endParaRPr lang="en-IE"/>
          </a:p>
        </p:txBody>
      </p:sp>
    </p:spTree>
    <p:extLst>
      <p:ext uri="{BB962C8B-B14F-4D97-AF65-F5344CB8AC3E}">
        <p14:creationId xmlns:p14="http://schemas.microsoft.com/office/powerpoint/2010/main" val="319278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Diarmaid.hyland@mu.i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lessonresearch.net/teaching-problem-solving/overview/"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Children Drawing And Colouring">
            <a:extLst>
              <a:ext uri="{FF2B5EF4-FFF2-40B4-BE49-F238E27FC236}">
                <a16:creationId xmlns:a16="http://schemas.microsoft.com/office/drawing/2014/main" id="{42495786-1749-8FC1-2344-C0E46F7A6C8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84" r="1" b="1"/>
          <a:stretch/>
        </p:blipFill>
        <p:spPr>
          <a:xfrm>
            <a:off x="-3047" y="10"/>
            <a:ext cx="12191999" cy="6857990"/>
          </a:xfrm>
          <a:prstGeom prst="rect">
            <a:avLst/>
          </a:prstGeom>
        </p:spPr>
      </p:pic>
      <p:sp>
        <p:nvSpPr>
          <p:cNvPr id="10" name="Rectangle 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7DD664-F734-DD77-81DF-2B0CF58AA679}"/>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a:solidFill>
                  <a:srgbClr val="FFFFFF"/>
                </a:solidFill>
              </a:rPr>
              <a:t>Teaching Through Problem Solving (TTP)</a:t>
            </a:r>
          </a:p>
        </p:txBody>
      </p:sp>
    </p:spTree>
    <p:extLst>
      <p:ext uri="{BB962C8B-B14F-4D97-AF65-F5344CB8AC3E}">
        <p14:creationId xmlns:p14="http://schemas.microsoft.com/office/powerpoint/2010/main" val="393048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Hexagon wall decor">
            <a:extLst>
              <a:ext uri="{FF2B5EF4-FFF2-40B4-BE49-F238E27FC236}">
                <a16:creationId xmlns:a16="http://schemas.microsoft.com/office/drawing/2014/main" id="{E9629921-6AFC-E25A-410C-2F44B4025C76}"/>
              </a:ext>
            </a:extLst>
          </p:cNvPr>
          <p:cNvPicPr>
            <a:picLocks noChangeAspect="1"/>
          </p:cNvPicPr>
          <p:nvPr/>
        </p:nvPicPr>
        <p:blipFill rotWithShape="1">
          <a:blip r:embed="rId2"/>
          <a:srcRect l="1508" r="4375" b="-1"/>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E8D014-E0C5-1F5C-14B7-4447699265D5}"/>
              </a:ext>
            </a:extLst>
          </p:cNvPr>
          <p:cNvSpPr>
            <a:spLocks noGrp="1"/>
          </p:cNvSpPr>
          <p:nvPr>
            <p:ph type="title"/>
          </p:nvPr>
        </p:nvSpPr>
        <p:spPr>
          <a:xfrm>
            <a:off x="838200" y="365125"/>
            <a:ext cx="3822189" cy="1899912"/>
          </a:xfrm>
        </p:spPr>
        <p:txBody>
          <a:bodyPr>
            <a:normAutofit/>
          </a:bodyPr>
          <a:lstStyle/>
          <a:p>
            <a:r>
              <a:rPr lang="en-IE" sz="4000"/>
              <a:t>What can we add to this task?</a:t>
            </a:r>
          </a:p>
        </p:txBody>
      </p:sp>
      <p:sp>
        <p:nvSpPr>
          <p:cNvPr id="3" name="Content Placeholder 2">
            <a:extLst>
              <a:ext uri="{FF2B5EF4-FFF2-40B4-BE49-F238E27FC236}">
                <a16:creationId xmlns:a16="http://schemas.microsoft.com/office/drawing/2014/main" id="{F4B892ED-EE60-5275-7A55-3180F15C6B89}"/>
              </a:ext>
            </a:extLst>
          </p:cNvPr>
          <p:cNvSpPr>
            <a:spLocks noGrp="1"/>
          </p:cNvSpPr>
          <p:nvPr>
            <p:ph idx="1"/>
          </p:nvPr>
        </p:nvSpPr>
        <p:spPr>
          <a:xfrm>
            <a:off x="838200" y="2434201"/>
            <a:ext cx="3822189" cy="3742762"/>
          </a:xfrm>
        </p:spPr>
        <p:txBody>
          <a:bodyPr>
            <a:normAutofit lnSpcReduction="10000"/>
          </a:bodyPr>
          <a:lstStyle/>
          <a:p>
            <a:r>
              <a:rPr lang="en-IE" sz="1900" dirty="0"/>
              <a:t>Context?</a:t>
            </a:r>
          </a:p>
          <a:p>
            <a:pPr lvl="1"/>
            <a:r>
              <a:rPr lang="en-IE" sz="1900" dirty="0"/>
              <a:t>Grass seed/flowers/trees</a:t>
            </a:r>
          </a:p>
          <a:p>
            <a:pPr lvl="1"/>
            <a:r>
              <a:rPr lang="en-IE" sz="1900" dirty="0"/>
              <a:t>Carpet/paint/tile</a:t>
            </a:r>
          </a:p>
          <a:p>
            <a:pPr lvl="1"/>
            <a:r>
              <a:rPr lang="en-IE" sz="1900" dirty="0"/>
              <a:t>Material</a:t>
            </a:r>
          </a:p>
          <a:p>
            <a:r>
              <a:rPr lang="en-IE" sz="1900" dirty="0"/>
              <a:t>How do we want our students to present and discuss it?</a:t>
            </a:r>
          </a:p>
          <a:p>
            <a:pPr lvl="1"/>
            <a:r>
              <a:rPr lang="en-IE" sz="1900" dirty="0"/>
              <a:t>Reasonable expectations?</a:t>
            </a:r>
          </a:p>
          <a:p>
            <a:pPr lvl="1"/>
            <a:r>
              <a:rPr lang="en-IE" sz="1900" dirty="0"/>
              <a:t>Differ across groups?</a:t>
            </a:r>
          </a:p>
          <a:p>
            <a:r>
              <a:rPr lang="en-IE" sz="1900" dirty="0"/>
              <a:t>How do I extend or scaffold it?</a:t>
            </a:r>
          </a:p>
          <a:p>
            <a:pPr lvl="1"/>
            <a:r>
              <a:rPr lang="en-IE" sz="1900" dirty="0"/>
              <a:t>Bridging steps</a:t>
            </a:r>
          </a:p>
          <a:p>
            <a:pPr lvl="1"/>
            <a:r>
              <a:rPr lang="en-IE" sz="1900" dirty="0"/>
              <a:t>Further conditions</a:t>
            </a:r>
          </a:p>
          <a:p>
            <a:pPr lvl="1"/>
            <a:r>
              <a:rPr lang="en-IE" sz="1900" dirty="0"/>
              <a:t>Other topics</a:t>
            </a:r>
          </a:p>
          <a:p>
            <a:pPr lvl="1"/>
            <a:endParaRPr lang="en-IE" sz="1900" dirty="0"/>
          </a:p>
        </p:txBody>
      </p:sp>
    </p:spTree>
    <p:extLst>
      <p:ext uri="{BB962C8B-B14F-4D97-AF65-F5344CB8AC3E}">
        <p14:creationId xmlns:p14="http://schemas.microsoft.com/office/powerpoint/2010/main" val="182820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descr="Cartoon of a person sitting at a table&#10;&#10;Description automatically generated">
            <a:extLst>
              <a:ext uri="{FF2B5EF4-FFF2-40B4-BE49-F238E27FC236}">
                <a16:creationId xmlns:a16="http://schemas.microsoft.com/office/drawing/2014/main" id="{54D0EE42-778D-0D1D-CE9A-80A799D19413}"/>
              </a:ext>
            </a:extLst>
          </p:cNvPr>
          <p:cNvPicPr>
            <a:picLocks noChangeAspect="1"/>
          </p:cNvPicPr>
          <p:nvPr/>
        </p:nvPicPr>
        <p:blipFill rotWithShape="1">
          <a:blip r:embed="rId2"/>
          <a:srcRect l="10113" r="5254" b="-1"/>
          <a:stretch/>
        </p:blipFill>
        <p:spPr>
          <a:xfrm>
            <a:off x="4654296" y="10"/>
            <a:ext cx="7537707" cy="6857990"/>
          </a:xfrm>
          <a:prstGeom prst="rect">
            <a:avLst/>
          </a:prstGeom>
        </p:spPr>
      </p:pic>
      <p:sp>
        <p:nvSpPr>
          <p:cNvPr id="16" name="Rectangle 15">
            <a:extLst>
              <a:ext uri="{FF2B5EF4-FFF2-40B4-BE49-F238E27FC236}">
                <a16:creationId xmlns:a16="http://schemas.microsoft.com/office/drawing/2014/main" id="{E9DCA5EA-C9F1-43F7-8CD9-E7D77919EB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099" y="806357"/>
            <a:ext cx="6734553"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drawing on a whiteboard&#10;&#10;Description automatically generated">
            <a:extLst>
              <a:ext uri="{FF2B5EF4-FFF2-40B4-BE49-F238E27FC236}">
                <a16:creationId xmlns:a16="http://schemas.microsoft.com/office/drawing/2014/main" id="{D2C2800A-9009-0525-7BCB-CD3CD70A72ED}"/>
              </a:ext>
            </a:extLst>
          </p:cNvPr>
          <p:cNvPicPr>
            <a:picLocks noChangeAspect="1"/>
          </p:cNvPicPr>
          <p:nvPr/>
        </p:nvPicPr>
        <p:blipFill rotWithShape="1">
          <a:blip r:embed="rId3"/>
          <a:srcRect t="712" r="1" b="3954"/>
          <a:stretch/>
        </p:blipFill>
        <p:spPr>
          <a:xfrm>
            <a:off x="962403" y="979071"/>
            <a:ext cx="6409944" cy="4583188"/>
          </a:xfrm>
          <a:prstGeom prst="rect">
            <a:avLst/>
          </a:prstGeom>
        </p:spPr>
      </p:pic>
    </p:spTree>
    <p:extLst>
      <p:ext uri="{BB962C8B-B14F-4D97-AF65-F5344CB8AC3E}">
        <p14:creationId xmlns:p14="http://schemas.microsoft.com/office/powerpoint/2010/main" val="3760518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map of a park&#10;&#10;Description automatically generated">
            <a:extLst>
              <a:ext uri="{FF2B5EF4-FFF2-40B4-BE49-F238E27FC236}">
                <a16:creationId xmlns:a16="http://schemas.microsoft.com/office/drawing/2014/main" id="{AFCE4397-3796-2A35-429D-D18585D84F3D}"/>
              </a:ext>
            </a:extLst>
          </p:cNvPr>
          <p:cNvPicPr>
            <a:picLocks noChangeAspect="1"/>
          </p:cNvPicPr>
          <p:nvPr/>
        </p:nvPicPr>
        <p:blipFill>
          <a:blip r:embed="rId2"/>
          <a:stretch>
            <a:fillRect/>
          </a:stretch>
        </p:blipFill>
        <p:spPr>
          <a:xfrm>
            <a:off x="2719597" y="643467"/>
            <a:ext cx="6752806" cy="5571065"/>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468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0D6772-5550-42D5-B8BC-CDE2836562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7DB0DD1-0F30-4B7E-A6DC-3DDA7D5B35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Different coloured question marks">
            <a:extLst>
              <a:ext uri="{FF2B5EF4-FFF2-40B4-BE49-F238E27FC236}">
                <a16:creationId xmlns:a16="http://schemas.microsoft.com/office/drawing/2014/main" id="{3E4C193D-0149-F276-C0AC-4AEE2B255539}"/>
              </a:ext>
            </a:extLst>
          </p:cNvPr>
          <p:cNvPicPr>
            <a:picLocks noChangeAspect="1"/>
          </p:cNvPicPr>
          <p:nvPr/>
        </p:nvPicPr>
        <p:blipFill rotWithShape="1">
          <a:blip r:embed="rId2">
            <a:alphaModFix amt="60000"/>
          </a:blip>
          <a:src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FCF9CBF9-77FA-57DA-EB71-E997F328A2A6}"/>
              </a:ext>
            </a:extLst>
          </p:cNvPr>
          <p:cNvSpPr>
            <a:spLocks noGrp="1"/>
          </p:cNvSpPr>
          <p:nvPr>
            <p:ph type="title"/>
          </p:nvPr>
        </p:nvSpPr>
        <p:spPr>
          <a:xfrm>
            <a:off x="838199" y="1671569"/>
            <a:ext cx="4155825" cy="4072044"/>
          </a:xfrm>
        </p:spPr>
        <p:txBody>
          <a:bodyPr anchor="t">
            <a:normAutofit/>
          </a:bodyPr>
          <a:lstStyle/>
          <a:p>
            <a:r>
              <a:rPr lang="en-IE">
                <a:solidFill>
                  <a:srgbClr val="FFFFFF"/>
                </a:solidFill>
              </a:rPr>
              <a:t>How would a TTP approach work in </a:t>
            </a:r>
            <a:r>
              <a:rPr lang="en-IE" b="1">
                <a:solidFill>
                  <a:srgbClr val="FFFFFF"/>
                </a:solidFill>
              </a:rPr>
              <a:t>your</a:t>
            </a:r>
            <a:r>
              <a:rPr lang="en-IE">
                <a:solidFill>
                  <a:srgbClr val="FFFFFF"/>
                </a:solidFill>
              </a:rPr>
              <a:t> setting?</a:t>
            </a:r>
          </a:p>
        </p:txBody>
      </p:sp>
      <p:sp>
        <p:nvSpPr>
          <p:cNvPr id="3" name="Content Placeholder 2">
            <a:extLst>
              <a:ext uri="{FF2B5EF4-FFF2-40B4-BE49-F238E27FC236}">
                <a16:creationId xmlns:a16="http://schemas.microsoft.com/office/drawing/2014/main" id="{C636BDFD-DAD8-710A-A27A-98A879467BB5}"/>
              </a:ext>
            </a:extLst>
          </p:cNvPr>
          <p:cNvSpPr>
            <a:spLocks noGrp="1"/>
          </p:cNvSpPr>
          <p:nvPr>
            <p:ph idx="1"/>
          </p:nvPr>
        </p:nvSpPr>
        <p:spPr>
          <a:xfrm>
            <a:off x="5186551" y="1671569"/>
            <a:ext cx="6167248" cy="4072044"/>
          </a:xfrm>
        </p:spPr>
        <p:txBody>
          <a:bodyPr>
            <a:normAutofit/>
          </a:bodyPr>
          <a:lstStyle/>
          <a:p>
            <a:r>
              <a:rPr lang="en-IE" sz="2000">
                <a:solidFill>
                  <a:srgbClr val="FFFFFF"/>
                </a:solidFill>
              </a:rPr>
              <a:t>What group would you choose and why?</a:t>
            </a:r>
          </a:p>
          <a:p>
            <a:r>
              <a:rPr lang="en-IE" sz="2000">
                <a:solidFill>
                  <a:srgbClr val="FFFFFF"/>
                </a:solidFill>
              </a:rPr>
              <a:t>What topic and problem would you use?</a:t>
            </a:r>
          </a:p>
          <a:p>
            <a:r>
              <a:rPr lang="en-IE" sz="2000">
                <a:solidFill>
                  <a:srgbClr val="FFFFFF"/>
                </a:solidFill>
              </a:rPr>
              <a:t>What do we need to consider?</a:t>
            </a:r>
          </a:p>
          <a:p>
            <a:pPr lvl="1"/>
            <a:r>
              <a:rPr lang="en-IE" sz="2000">
                <a:solidFill>
                  <a:srgbClr val="FFFFFF"/>
                </a:solidFill>
              </a:rPr>
              <a:t>Location</a:t>
            </a:r>
          </a:p>
          <a:p>
            <a:pPr lvl="1"/>
            <a:r>
              <a:rPr lang="en-IE" sz="2000">
                <a:solidFill>
                  <a:srgbClr val="FFFFFF"/>
                </a:solidFill>
              </a:rPr>
              <a:t>Timing</a:t>
            </a:r>
          </a:p>
          <a:p>
            <a:pPr lvl="1"/>
            <a:r>
              <a:rPr lang="en-IE" sz="2000">
                <a:solidFill>
                  <a:srgbClr val="FFFFFF"/>
                </a:solidFill>
              </a:rPr>
              <a:t>SEN</a:t>
            </a:r>
          </a:p>
          <a:p>
            <a:pPr lvl="1"/>
            <a:r>
              <a:rPr lang="en-IE" sz="2000">
                <a:solidFill>
                  <a:srgbClr val="FFFFFF"/>
                </a:solidFill>
              </a:rPr>
              <a:t>…</a:t>
            </a:r>
          </a:p>
          <a:p>
            <a:pPr lvl="1"/>
            <a:endParaRPr lang="en-IE" sz="2000">
              <a:solidFill>
                <a:srgbClr val="FFFFFF"/>
              </a:solidFill>
            </a:endParaRPr>
          </a:p>
        </p:txBody>
      </p:sp>
    </p:spTree>
    <p:extLst>
      <p:ext uri="{BB962C8B-B14F-4D97-AF65-F5344CB8AC3E}">
        <p14:creationId xmlns:p14="http://schemas.microsoft.com/office/powerpoint/2010/main" val="59473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678E56-F2B4-A7A5-1193-995800C9CCB0}"/>
              </a:ext>
            </a:extLst>
          </p:cNvPr>
          <p:cNvSpPr>
            <a:spLocks noGrp="1"/>
          </p:cNvSpPr>
          <p:nvPr>
            <p:ph type="title"/>
          </p:nvPr>
        </p:nvSpPr>
        <p:spPr>
          <a:xfrm>
            <a:off x="6981825" y="1641752"/>
            <a:ext cx="4391024" cy="1323439"/>
          </a:xfrm>
        </p:spPr>
        <p:txBody>
          <a:bodyPr anchor="t">
            <a:normAutofit/>
          </a:bodyPr>
          <a:lstStyle/>
          <a:p>
            <a:r>
              <a:rPr lang="en-IE" sz="4000" dirty="0">
                <a:solidFill>
                  <a:schemeClr val="bg1"/>
                </a:solidFill>
              </a:rPr>
              <a:t>For the remainder of this workshop</a:t>
            </a:r>
          </a:p>
        </p:txBody>
      </p:sp>
      <p:pic>
        <p:nvPicPr>
          <p:cNvPr id="7" name="Picture 6" descr="Cartoon characters in a line&#10;&#10;Description automatically generated with medium confidence">
            <a:extLst>
              <a:ext uri="{FF2B5EF4-FFF2-40B4-BE49-F238E27FC236}">
                <a16:creationId xmlns:a16="http://schemas.microsoft.com/office/drawing/2014/main" id="{AF0ACD54-BCE3-0469-8DBF-A8DA98BD9533}"/>
              </a:ext>
            </a:extLst>
          </p:cNvPr>
          <p:cNvPicPr>
            <a:picLocks noChangeAspect="1"/>
          </p:cNvPicPr>
          <p:nvPr/>
        </p:nvPicPr>
        <p:blipFill rotWithShape="1">
          <a:blip r:embed="rId2"/>
          <a:srcRect l="9510" r="5794" b="-2"/>
          <a:stretch/>
        </p:blipFill>
        <p:spPr>
          <a:xfrm>
            <a:off x="827088" y="1498600"/>
            <a:ext cx="5260975" cy="467677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28" name="Group 27">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7088" y="4795537"/>
            <a:ext cx="5260975" cy="1410656"/>
            <a:chOff x="827088" y="4795537"/>
            <a:chExt cx="5260975" cy="1410656"/>
          </a:xfrm>
        </p:grpSpPr>
        <p:sp>
          <p:nvSpPr>
            <p:cNvPr id="29" name="Freeform: Shape 28">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CC20CC7E-2E3E-5304-737C-75D8A905952E}"/>
              </a:ext>
            </a:extLst>
          </p:cNvPr>
          <p:cNvSpPr>
            <a:spLocks noGrp="1"/>
          </p:cNvSpPr>
          <p:nvPr>
            <p:ph idx="1"/>
          </p:nvPr>
        </p:nvSpPr>
        <p:spPr>
          <a:xfrm>
            <a:off x="6981826" y="3146400"/>
            <a:ext cx="4391024" cy="2682000"/>
          </a:xfrm>
        </p:spPr>
        <p:txBody>
          <a:bodyPr>
            <a:normAutofit/>
          </a:bodyPr>
          <a:lstStyle/>
          <a:p>
            <a:r>
              <a:rPr lang="en-IE" sz="2400" dirty="0">
                <a:solidFill>
                  <a:schemeClr val="bg1">
                    <a:alpha val="80000"/>
                  </a:schemeClr>
                </a:solidFill>
              </a:rPr>
              <a:t>Pair up, discuss a problem that might be suitable for TTP.</a:t>
            </a:r>
          </a:p>
          <a:p>
            <a:endParaRPr lang="en-IE" sz="2400" dirty="0">
              <a:solidFill>
                <a:schemeClr val="bg1">
                  <a:alpha val="80000"/>
                </a:schemeClr>
              </a:solidFill>
            </a:endParaRPr>
          </a:p>
        </p:txBody>
      </p:sp>
    </p:spTree>
    <p:extLst>
      <p:ext uri="{BB962C8B-B14F-4D97-AF65-F5344CB8AC3E}">
        <p14:creationId xmlns:p14="http://schemas.microsoft.com/office/powerpoint/2010/main" val="312273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AAFCBE-7228-0A90-4C84-1608E11D1620}"/>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000" kern="1200">
                <a:latin typeface="+mj-lt"/>
                <a:ea typeface="+mj-ea"/>
                <a:cs typeface="+mj-cs"/>
              </a:rPr>
              <a:t>What’s your problem!?</a:t>
            </a:r>
          </a:p>
        </p:txBody>
      </p:sp>
      <p:sp>
        <p:nvSpPr>
          <p:cNvPr id="2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9C9C21B4-0235-4036-C839-FFDA16799A4B}"/>
                  </a:ext>
                </a:extLst>
              </p:cNvPr>
              <p:cNvSpPr>
                <a:spLocks noGrp="1"/>
              </p:cNvSpPr>
              <p:nvPr>
                <p:ph idx="1"/>
              </p:nvPr>
            </p:nvSpPr>
            <p:spPr>
              <a:xfrm>
                <a:off x="630936" y="2807208"/>
                <a:ext cx="3429000" cy="3410712"/>
              </a:xfrm>
            </p:spPr>
            <p:txBody>
              <a:bodyPr anchor="t">
                <a:normAutofit/>
              </a:bodyPr>
              <a:lstStyle/>
              <a:p>
                <a:pPr marL="0" indent="0">
                  <a:buNone/>
                </a:pPr>
                <a:endParaRPr lang="en-IE" sz="2200" i="1" dirty="0">
                  <a:latin typeface="Cambria Math" panose="02040503050406030204" pitchFamily="18" charset="0"/>
                </a:endParaRPr>
              </a:p>
              <a:p>
                <a:pPr marL="0" indent="0">
                  <a:buNone/>
                </a:pPr>
                <a:endParaRPr lang="en-IE" sz="2200" i="1" dirty="0">
                  <a:latin typeface="Cambria Math" panose="02040503050406030204" pitchFamily="18" charset="0"/>
                </a:endParaRPr>
              </a:p>
              <a:p>
                <a:pPr marL="0" indent="0">
                  <a:buNone/>
                </a:pPr>
                <a:endParaRPr lang="en-IE" sz="2200" i="1" dirty="0">
                  <a:latin typeface="Cambria Math" panose="02040503050406030204" pitchFamily="18" charset="0"/>
                </a:endParaRPr>
              </a:p>
              <a:p>
                <a:pPr marL="0" indent="0">
                  <a:buNone/>
                </a:pPr>
                <a:endParaRPr lang="en-IE" sz="2200" i="1"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f>
                        <m:fPr>
                          <m:ctrlPr>
                            <a:rPr lang="en-IE" sz="2200" i="1">
                              <a:latin typeface="Cambria Math" panose="02040503050406030204" pitchFamily="18" charset="0"/>
                            </a:rPr>
                          </m:ctrlPr>
                        </m:fPr>
                        <m:num>
                          <m:r>
                            <a:rPr lang="en-IE" sz="2200" b="0" i="1">
                              <a:latin typeface="Cambria Math" panose="02040503050406030204" pitchFamily="18" charset="0"/>
                            </a:rPr>
                            <m:t>3</m:t>
                          </m:r>
                        </m:num>
                        <m:den>
                          <m:r>
                            <a:rPr lang="en-IE" sz="2200" b="0" i="1">
                              <a:latin typeface="Cambria Math" panose="02040503050406030204" pitchFamily="18" charset="0"/>
                            </a:rPr>
                            <m:t>4</m:t>
                          </m:r>
                        </m:den>
                      </m:f>
                      <m:r>
                        <a:rPr lang="en-IE" sz="2200" i="1">
                          <a:latin typeface="Cambria Math" panose="02040503050406030204" pitchFamily="18" charset="0"/>
                          <a:ea typeface="Cambria Math" panose="02040503050406030204" pitchFamily="18" charset="0"/>
                        </a:rPr>
                        <m:t>÷</m:t>
                      </m:r>
                      <m:f>
                        <m:fPr>
                          <m:ctrlPr>
                            <a:rPr lang="en-IE" sz="2200" i="1">
                              <a:latin typeface="Cambria Math" panose="02040503050406030204" pitchFamily="18" charset="0"/>
                              <a:ea typeface="Cambria Math" panose="02040503050406030204" pitchFamily="18" charset="0"/>
                            </a:rPr>
                          </m:ctrlPr>
                        </m:fPr>
                        <m:num>
                          <m:r>
                            <a:rPr lang="en-IE" sz="2200" b="0" i="1">
                              <a:latin typeface="Cambria Math" panose="02040503050406030204" pitchFamily="18" charset="0"/>
                              <a:ea typeface="Cambria Math" panose="02040503050406030204" pitchFamily="18" charset="0"/>
                            </a:rPr>
                            <m:t>2</m:t>
                          </m:r>
                        </m:num>
                        <m:den>
                          <m:r>
                            <a:rPr lang="en-IE" sz="2200" b="0" i="1">
                              <a:latin typeface="Cambria Math" panose="02040503050406030204" pitchFamily="18" charset="0"/>
                              <a:ea typeface="Cambria Math" panose="02040503050406030204" pitchFamily="18" charset="0"/>
                            </a:rPr>
                            <m:t>5</m:t>
                          </m:r>
                        </m:den>
                      </m:f>
                    </m:oMath>
                  </m:oMathPara>
                </a14:m>
                <a:endParaRPr lang="en-IE" sz="2200" dirty="0"/>
              </a:p>
            </p:txBody>
          </p:sp>
        </mc:Choice>
        <mc:Fallback xmlns="">
          <p:sp>
            <p:nvSpPr>
              <p:cNvPr id="9" name="Content Placeholder 8">
                <a:extLst>
                  <a:ext uri="{FF2B5EF4-FFF2-40B4-BE49-F238E27FC236}">
                    <a16:creationId xmlns:a16="http://schemas.microsoft.com/office/drawing/2014/main" id="{9C9C21B4-0235-4036-C839-FFDA16799A4B}"/>
                  </a:ext>
                </a:extLst>
              </p:cNvPr>
              <p:cNvSpPr>
                <a:spLocks noGrp="1" noRot="1" noChangeAspect="1" noMove="1" noResize="1" noEditPoints="1" noAdjustHandles="1" noChangeArrowheads="1" noChangeShapeType="1" noTextEdit="1"/>
              </p:cNvSpPr>
              <p:nvPr>
                <p:ph idx="1"/>
              </p:nvPr>
            </p:nvSpPr>
            <p:spPr>
              <a:xfrm>
                <a:off x="630936" y="2807208"/>
                <a:ext cx="3429000" cy="3410712"/>
              </a:xfrm>
              <a:blipFill>
                <a:blip r:embed="rId2"/>
                <a:stretch>
                  <a:fillRect/>
                </a:stretch>
              </a:blipFill>
            </p:spPr>
            <p:txBody>
              <a:bodyPr/>
              <a:lstStyle/>
              <a:p>
                <a:r>
                  <a:rPr lang="en-IE">
                    <a:noFill/>
                  </a:rPr>
                  <a:t> </a:t>
                </a:r>
              </a:p>
            </p:txBody>
          </p:sp>
        </mc:Fallback>
      </mc:AlternateContent>
      <p:pic>
        <p:nvPicPr>
          <p:cNvPr id="17" name="Graphic 16" descr="Light Bulb and Gear">
            <a:extLst>
              <a:ext uri="{FF2B5EF4-FFF2-40B4-BE49-F238E27FC236}">
                <a16:creationId xmlns:a16="http://schemas.microsoft.com/office/drawing/2014/main" id="{E23F5FD4-3E8B-2B3F-4584-79B9D9A2B2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17236" y="640080"/>
            <a:ext cx="5577840" cy="5577840"/>
          </a:xfrm>
          <a:prstGeom prst="rect">
            <a:avLst/>
          </a:prstGeom>
        </p:spPr>
      </p:pic>
    </p:spTree>
    <p:extLst>
      <p:ext uri="{BB962C8B-B14F-4D97-AF65-F5344CB8AC3E}">
        <p14:creationId xmlns:p14="http://schemas.microsoft.com/office/powerpoint/2010/main" val="177454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AAFCBE-7228-0A90-4C84-1608E11D1620}"/>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What’s your problem!?</a:t>
            </a: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of a chest of drawers&#10;&#10;Description automatically generated">
            <a:extLst>
              <a:ext uri="{FF2B5EF4-FFF2-40B4-BE49-F238E27FC236}">
                <a16:creationId xmlns:a16="http://schemas.microsoft.com/office/drawing/2014/main" id="{F7FC91AA-8EB2-E902-53DB-CE74FBD7235C}"/>
              </a:ext>
            </a:extLst>
          </p:cNvPr>
          <p:cNvPicPr>
            <a:picLocks noGrp="1" noChangeAspect="1"/>
          </p:cNvPicPr>
          <p:nvPr>
            <p:ph idx="1"/>
          </p:nvPr>
        </p:nvPicPr>
        <p:blipFill>
          <a:blip r:embed="rId2"/>
          <a:stretch>
            <a:fillRect/>
          </a:stretch>
        </p:blipFill>
        <p:spPr>
          <a:xfrm>
            <a:off x="446675" y="2633472"/>
            <a:ext cx="11295602" cy="3586353"/>
          </a:xfrm>
          <a:prstGeom prst="rect">
            <a:avLst/>
          </a:prstGeom>
        </p:spPr>
      </p:pic>
    </p:spTree>
    <p:extLst>
      <p:ext uri="{BB962C8B-B14F-4D97-AF65-F5344CB8AC3E}">
        <p14:creationId xmlns:p14="http://schemas.microsoft.com/office/powerpoint/2010/main" val="1824831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20A0B1-793F-B598-8BFC-B43242A346EF}"/>
              </a:ext>
            </a:extLst>
          </p:cNvPr>
          <p:cNvSpPr/>
          <p:nvPr/>
        </p:nvSpPr>
        <p:spPr>
          <a:xfrm>
            <a:off x="0" y="0"/>
            <a:ext cx="12192000" cy="6858000"/>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5A1F744A-B20F-6B92-4448-7FC50A67D1E6}"/>
              </a:ext>
            </a:extLst>
          </p:cNvPr>
          <p:cNvSpPr>
            <a:spLocks noGrp="1"/>
          </p:cNvSpPr>
          <p:nvPr>
            <p:ph type="title"/>
          </p:nvPr>
        </p:nvSpPr>
        <p:spPr/>
        <p:txBody>
          <a:bodyPr/>
          <a:lstStyle/>
          <a:p>
            <a:r>
              <a:rPr lang="en-IE" dirty="0"/>
              <a:t>Development</a:t>
            </a:r>
          </a:p>
        </p:txBody>
      </p:sp>
      <p:sp>
        <p:nvSpPr>
          <p:cNvPr id="3" name="Content Placeholder 2">
            <a:extLst>
              <a:ext uri="{FF2B5EF4-FFF2-40B4-BE49-F238E27FC236}">
                <a16:creationId xmlns:a16="http://schemas.microsoft.com/office/drawing/2014/main" id="{F694E570-138A-6C4A-A8C1-5904A86F8399}"/>
              </a:ext>
            </a:extLst>
          </p:cNvPr>
          <p:cNvSpPr>
            <a:spLocks noGrp="1"/>
          </p:cNvSpPr>
          <p:nvPr>
            <p:ph idx="1"/>
          </p:nvPr>
        </p:nvSpPr>
        <p:spPr>
          <a:xfrm>
            <a:off x="838200" y="1825625"/>
            <a:ext cx="4604657" cy="4351338"/>
          </a:xfrm>
        </p:spPr>
        <p:txBody>
          <a:bodyPr/>
          <a:lstStyle/>
          <a:p>
            <a:r>
              <a:rPr lang="en-IE" dirty="0"/>
              <a:t>Added context – paint. Any others?</a:t>
            </a:r>
          </a:p>
          <a:p>
            <a:r>
              <a:rPr lang="en-IE" dirty="0"/>
              <a:t>Multiple solution techniques.</a:t>
            </a:r>
          </a:p>
          <a:p>
            <a:pPr lvl="1"/>
            <a:r>
              <a:rPr lang="en-IE" dirty="0"/>
              <a:t>Builds on previous work</a:t>
            </a:r>
          </a:p>
          <a:p>
            <a:pPr lvl="1"/>
            <a:r>
              <a:rPr lang="en-IE" dirty="0"/>
              <a:t>Multiple External representations (MER)</a:t>
            </a:r>
          </a:p>
          <a:p>
            <a:pPr lvl="1"/>
            <a:r>
              <a:rPr lang="en-IE" dirty="0"/>
              <a:t>Capable of scaffolding in multiple ways.</a:t>
            </a:r>
          </a:p>
          <a:p>
            <a:pPr marL="457200" lvl="1" indent="0">
              <a:buNone/>
            </a:pPr>
            <a:endParaRPr lang="en-IE" dirty="0"/>
          </a:p>
          <a:p>
            <a:endParaRPr lang="en-IE" dirty="0"/>
          </a:p>
        </p:txBody>
      </p:sp>
      <p:pic>
        <p:nvPicPr>
          <p:cNvPr id="7" name="Picture 6" descr="A white line on a white surface&#10;&#10;Description automatically generated">
            <a:extLst>
              <a:ext uri="{FF2B5EF4-FFF2-40B4-BE49-F238E27FC236}">
                <a16:creationId xmlns:a16="http://schemas.microsoft.com/office/drawing/2014/main" id="{98BA329D-142E-52E1-21DD-7574CBE33EC3}"/>
              </a:ext>
            </a:extLst>
          </p:cNvPr>
          <p:cNvPicPr>
            <a:picLocks noChangeAspect="1"/>
          </p:cNvPicPr>
          <p:nvPr/>
        </p:nvPicPr>
        <p:blipFill>
          <a:blip r:embed="rId2"/>
          <a:stretch>
            <a:fillRect/>
          </a:stretch>
        </p:blipFill>
        <p:spPr>
          <a:xfrm>
            <a:off x="2209800" y="5580049"/>
            <a:ext cx="7772400" cy="1193827"/>
          </a:xfrm>
          <a:prstGeom prst="rect">
            <a:avLst/>
          </a:prstGeom>
        </p:spPr>
      </p:pic>
      <p:pic>
        <p:nvPicPr>
          <p:cNvPr id="9" name="Picture 8" descr="A paper with writing on it&#10;&#10;Description automatically generated">
            <a:extLst>
              <a:ext uri="{FF2B5EF4-FFF2-40B4-BE49-F238E27FC236}">
                <a16:creationId xmlns:a16="http://schemas.microsoft.com/office/drawing/2014/main" id="{D81FBCF9-FC4F-57F3-77AE-F32DD0DD5E0F}"/>
              </a:ext>
            </a:extLst>
          </p:cNvPr>
          <p:cNvPicPr>
            <a:picLocks noChangeAspect="1"/>
          </p:cNvPicPr>
          <p:nvPr/>
        </p:nvPicPr>
        <p:blipFill rotWithShape="1">
          <a:blip r:embed="rId3"/>
          <a:srcRect l="8138" t="4074" r="6163" b="20062"/>
          <a:stretch/>
        </p:blipFill>
        <p:spPr>
          <a:xfrm>
            <a:off x="5861671" y="1027906"/>
            <a:ext cx="5911515" cy="3902075"/>
          </a:xfrm>
          <a:prstGeom prst="rect">
            <a:avLst/>
          </a:prstGeom>
        </p:spPr>
      </p:pic>
    </p:spTree>
    <p:extLst>
      <p:ext uri="{BB962C8B-B14F-4D97-AF65-F5344CB8AC3E}">
        <p14:creationId xmlns:p14="http://schemas.microsoft.com/office/powerpoint/2010/main" val="188442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4B321-E0BF-B08A-8D1F-7C2524CB3F04}"/>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kern="1200" dirty="0">
                <a:solidFill>
                  <a:schemeClr val="bg1"/>
                </a:solidFill>
                <a:latin typeface="+mj-lt"/>
                <a:ea typeface="+mj-ea"/>
                <a:cs typeface="+mj-cs"/>
              </a:rPr>
              <a:t>Your turn!</a:t>
            </a:r>
          </a:p>
        </p:txBody>
      </p:sp>
      <p:sp>
        <p:nvSpPr>
          <p:cNvPr id="3" name="TextBox 2">
            <a:extLst>
              <a:ext uri="{FF2B5EF4-FFF2-40B4-BE49-F238E27FC236}">
                <a16:creationId xmlns:a16="http://schemas.microsoft.com/office/drawing/2014/main" id="{12E7C41A-6EE8-9B6D-E687-50E35145DBAE}"/>
              </a:ext>
            </a:extLst>
          </p:cNvPr>
          <p:cNvSpPr txBox="1"/>
          <p:nvPr/>
        </p:nvSpPr>
        <p:spPr>
          <a:xfrm>
            <a:off x="8015288" y="5698094"/>
            <a:ext cx="3623582" cy="646331"/>
          </a:xfrm>
          <a:prstGeom prst="rect">
            <a:avLst/>
          </a:prstGeom>
          <a:noFill/>
        </p:spPr>
        <p:txBody>
          <a:bodyPr wrap="square" rtlCol="0">
            <a:spAutoFit/>
          </a:bodyPr>
          <a:lstStyle/>
          <a:p>
            <a:r>
              <a:rPr lang="en-IE" b="1" dirty="0"/>
              <a:t>Please ask (or email me) any questions, request slides, etc.</a:t>
            </a:r>
          </a:p>
        </p:txBody>
      </p:sp>
      <p:sp>
        <p:nvSpPr>
          <p:cNvPr id="4" name="TextBox 3">
            <a:extLst>
              <a:ext uri="{FF2B5EF4-FFF2-40B4-BE49-F238E27FC236}">
                <a16:creationId xmlns:a16="http://schemas.microsoft.com/office/drawing/2014/main" id="{254235E7-2B7C-344D-3B0A-5F15EB7E338E}"/>
              </a:ext>
            </a:extLst>
          </p:cNvPr>
          <p:cNvSpPr txBox="1"/>
          <p:nvPr/>
        </p:nvSpPr>
        <p:spPr>
          <a:xfrm>
            <a:off x="8015288" y="1674813"/>
            <a:ext cx="3623582" cy="1477328"/>
          </a:xfrm>
          <a:prstGeom prst="rect">
            <a:avLst/>
          </a:prstGeom>
          <a:noFill/>
        </p:spPr>
        <p:txBody>
          <a:bodyPr wrap="square" rtlCol="0">
            <a:spAutoFit/>
          </a:bodyPr>
          <a:lstStyle/>
          <a:p>
            <a:r>
              <a:rPr lang="en-IE" dirty="0">
                <a:hlinkClick r:id="rId3"/>
              </a:rPr>
              <a:t>Diarmaid.hyland@mu.ie</a:t>
            </a:r>
            <a:endParaRPr lang="en-IE" dirty="0"/>
          </a:p>
          <a:p>
            <a:endParaRPr lang="en-IE" dirty="0"/>
          </a:p>
          <a:p>
            <a:r>
              <a:rPr lang="en-IE" dirty="0"/>
              <a:t>Education Building – 210</a:t>
            </a:r>
          </a:p>
          <a:p>
            <a:endParaRPr lang="en-IE" dirty="0"/>
          </a:p>
          <a:p>
            <a:endParaRPr lang="en-IE" dirty="0"/>
          </a:p>
        </p:txBody>
      </p:sp>
      <p:pic>
        <p:nvPicPr>
          <p:cNvPr id="7" name="Picture 6" descr="A group of people talking&#10;&#10;Description automatically generated">
            <a:extLst>
              <a:ext uri="{FF2B5EF4-FFF2-40B4-BE49-F238E27FC236}">
                <a16:creationId xmlns:a16="http://schemas.microsoft.com/office/drawing/2014/main" id="{045DE059-4A0D-344E-19FD-9A8852826533}"/>
              </a:ext>
            </a:extLst>
          </p:cNvPr>
          <p:cNvPicPr>
            <a:picLocks noChangeAspect="1"/>
          </p:cNvPicPr>
          <p:nvPr/>
        </p:nvPicPr>
        <p:blipFill>
          <a:blip r:embed="rId4"/>
          <a:stretch>
            <a:fillRect/>
          </a:stretch>
        </p:blipFill>
        <p:spPr>
          <a:xfrm>
            <a:off x="239849" y="2527300"/>
            <a:ext cx="7443651" cy="3340100"/>
          </a:xfrm>
          <a:prstGeom prst="rect">
            <a:avLst/>
          </a:prstGeom>
        </p:spPr>
      </p:pic>
      <p:pic>
        <p:nvPicPr>
          <p:cNvPr id="9" name="Picture 8" descr="A qr code with green circles and circles&#10;&#10;Description automatically generated">
            <a:extLst>
              <a:ext uri="{FF2B5EF4-FFF2-40B4-BE49-F238E27FC236}">
                <a16:creationId xmlns:a16="http://schemas.microsoft.com/office/drawing/2014/main" id="{F0CF5844-02C5-B2B0-4F74-9D34897B0F39}"/>
              </a:ext>
            </a:extLst>
          </p:cNvPr>
          <p:cNvPicPr>
            <a:picLocks noChangeAspect="1"/>
          </p:cNvPicPr>
          <p:nvPr/>
        </p:nvPicPr>
        <p:blipFill>
          <a:blip r:embed="rId5"/>
          <a:stretch>
            <a:fillRect/>
          </a:stretch>
        </p:blipFill>
        <p:spPr>
          <a:xfrm>
            <a:off x="8015288" y="2527300"/>
            <a:ext cx="3175000" cy="3175000"/>
          </a:xfrm>
          <a:prstGeom prst="rect">
            <a:avLst/>
          </a:prstGeom>
        </p:spPr>
      </p:pic>
      <p:sp>
        <p:nvSpPr>
          <p:cNvPr id="5" name="TextBox 4">
            <a:extLst>
              <a:ext uri="{FF2B5EF4-FFF2-40B4-BE49-F238E27FC236}">
                <a16:creationId xmlns:a16="http://schemas.microsoft.com/office/drawing/2014/main" id="{A456014E-47F0-77A7-84D6-BDD3B369E50E}"/>
              </a:ext>
            </a:extLst>
          </p:cNvPr>
          <p:cNvSpPr txBox="1"/>
          <p:nvPr/>
        </p:nvSpPr>
        <p:spPr>
          <a:xfrm>
            <a:off x="8404344" y="1388303"/>
            <a:ext cx="3458817" cy="5386090"/>
          </a:xfrm>
          <a:prstGeom prst="rect">
            <a:avLst/>
          </a:prstGeom>
          <a:noFill/>
        </p:spPr>
        <p:txBody>
          <a:bodyPr wrap="square" rtlCol="0">
            <a:spAutoFit/>
          </a:bodyPr>
          <a:lstStyle/>
          <a:p>
            <a:r>
              <a:rPr lang="en-IE" sz="34400" dirty="0"/>
              <a:t>X</a:t>
            </a:r>
            <a:endParaRPr lang="en-IE" dirty="0"/>
          </a:p>
        </p:txBody>
      </p:sp>
    </p:spTree>
    <p:extLst>
      <p:ext uri="{BB962C8B-B14F-4D97-AF65-F5344CB8AC3E}">
        <p14:creationId xmlns:p14="http://schemas.microsoft.com/office/powerpoint/2010/main" val="2600104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1E963-86B7-F687-0758-4AD8552BF9F8}"/>
              </a:ext>
            </a:extLst>
          </p:cNvPr>
          <p:cNvSpPr>
            <a:spLocks noGrp="1"/>
          </p:cNvSpPr>
          <p:nvPr>
            <p:ph type="title"/>
          </p:nvPr>
        </p:nvSpPr>
        <p:spPr>
          <a:xfrm>
            <a:off x="640080" y="325369"/>
            <a:ext cx="4368602" cy="1956841"/>
          </a:xfrm>
        </p:spPr>
        <p:txBody>
          <a:bodyPr anchor="b">
            <a:normAutofit/>
          </a:bodyPr>
          <a:lstStyle/>
          <a:p>
            <a:r>
              <a:rPr lang="en-IE" sz="4600"/>
              <a:t>Outline for the session (50 mins)</a:t>
            </a:r>
            <a:endParaRPr lang="en-IE" sz="4600" dirty="0"/>
          </a:p>
        </p:txBody>
      </p:sp>
      <p:sp>
        <p:nvSpPr>
          <p:cNvPr id="3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B379FB-631C-9780-2EA6-5EB6530ABCB3}"/>
              </a:ext>
            </a:extLst>
          </p:cNvPr>
          <p:cNvSpPr>
            <a:spLocks noGrp="1"/>
          </p:cNvSpPr>
          <p:nvPr>
            <p:ph idx="1"/>
          </p:nvPr>
        </p:nvSpPr>
        <p:spPr>
          <a:xfrm>
            <a:off x="640080" y="2872899"/>
            <a:ext cx="4243589" cy="3320668"/>
          </a:xfrm>
        </p:spPr>
        <p:txBody>
          <a:bodyPr>
            <a:normAutofit/>
          </a:bodyPr>
          <a:lstStyle/>
          <a:p>
            <a:pPr marL="0" indent="0">
              <a:buNone/>
            </a:pPr>
            <a:endParaRPr lang="en-IE" sz="2200" i="1" dirty="0"/>
          </a:p>
          <a:p>
            <a:pPr marL="914400" lvl="1" indent="-457200">
              <a:buFont typeface="+mj-lt"/>
              <a:buAutoNum type="arabicPeriod"/>
            </a:pPr>
            <a:r>
              <a:rPr lang="en-IE" sz="2200" dirty="0"/>
              <a:t>Opening task (10 mins)</a:t>
            </a:r>
          </a:p>
          <a:p>
            <a:pPr marL="914400" lvl="1" indent="-457200">
              <a:buFont typeface="+mj-lt"/>
              <a:buAutoNum type="arabicPeriod"/>
            </a:pPr>
            <a:r>
              <a:rPr lang="en-IE" sz="2200" dirty="0"/>
              <a:t>Some background (5 mins)</a:t>
            </a:r>
            <a:endParaRPr lang="en-IE" sz="2200" b="1" dirty="0"/>
          </a:p>
          <a:p>
            <a:pPr marL="914400" lvl="1" indent="-457200">
              <a:buFont typeface="+mj-lt"/>
              <a:buAutoNum type="arabicPeriod"/>
            </a:pPr>
            <a:r>
              <a:rPr lang="en-IE" sz="2200" dirty="0"/>
              <a:t>Extending TTP (10 mins)</a:t>
            </a:r>
          </a:p>
          <a:p>
            <a:pPr marL="914400" lvl="1" indent="-457200">
              <a:buFont typeface="+mj-lt"/>
              <a:buAutoNum type="arabicPeriod"/>
            </a:pPr>
            <a:r>
              <a:rPr lang="en-IE" sz="2200" dirty="0"/>
              <a:t>Exploring/troubleshooting In your context (15 mins)</a:t>
            </a:r>
          </a:p>
          <a:p>
            <a:pPr marL="914400" lvl="1" indent="-457200">
              <a:buFont typeface="+mj-lt"/>
              <a:buAutoNum type="arabicPeriod"/>
            </a:pPr>
            <a:r>
              <a:rPr lang="en-IE" sz="2200" dirty="0"/>
              <a:t>Wrap up &amp; Feedback (5 mins)</a:t>
            </a:r>
          </a:p>
          <a:p>
            <a:pPr marL="914400" lvl="1" indent="-457200">
              <a:buFont typeface="+mj-lt"/>
              <a:buAutoNum type="arabicPeriod"/>
            </a:pPr>
            <a:endParaRPr lang="en-IE" sz="2200" dirty="0"/>
          </a:p>
        </p:txBody>
      </p:sp>
      <p:pic>
        <p:nvPicPr>
          <p:cNvPr id="18" name="Picture 17" descr="Analogue wall clock">
            <a:extLst>
              <a:ext uri="{FF2B5EF4-FFF2-40B4-BE49-F238E27FC236}">
                <a16:creationId xmlns:a16="http://schemas.microsoft.com/office/drawing/2014/main" id="{F438B436-1C32-CBAF-8F07-9D30583607FA}"/>
              </a:ext>
            </a:extLst>
          </p:cNvPr>
          <p:cNvPicPr>
            <a:picLocks noChangeAspect="1"/>
          </p:cNvPicPr>
          <p:nvPr/>
        </p:nvPicPr>
        <p:blipFill rotWithShape="1">
          <a:blip r:embed="rId3"/>
          <a:srcRect l="4024" r="2927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Graphic 4" descr="Pasta with solid fill">
            <a:extLst>
              <a:ext uri="{FF2B5EF4-FFF2-40B4-BE49-F238E27FC236}">
                <a16:creationId xmlns:a16="http://schemas.microsoft.com/office/drawing/2014/main" id="{DA49330D-A0EC-3658-01B9-19F0F807B4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57600" y="5279167"/>
            <a:ext cx="914400" cy="914400"/>
          </a:xfrm>
          <a:prstGeom prst="rect">
            <a:avLst/>
          </a:prstGeom>
        </p:spPr>
      </p:pic>
      <p:pic>
        <p:nvPicPr>
          <p:cNvPr id="7" name="Graphic 6" descr="Tea with solid fill">
            <a:extLst>
              <a:ext uri="{FF2B5EF4-FFF2-40B4-BE49-F238E27FC236}">
                <a16:creationId xmlns:a16="http://schemas.microsoft.com/office/drawing/2014/main" id="{92FFCF67-E0F3-93ED-277E-C180A65863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709550" y="5279167"/>
            <a:ext cx="914400" cy="914400"/>
          </a:xfrm>
          <a:prstGeom prst="rect">
            <a:avLst/>
          </a:prstGeom>
        </p:spPr>
      </p:pic>
    </p:spTree>
    <p:extLst>
      <p:ext uri="{BB962C8B-B14F-4D97-AF65-F5344CB8AC3E}">
        <p14:creationId xmlns:p14="http://schemas.microsoft.com/office/powerpoint/2010/main" val="2419575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B5D5E2-F8AB-C85D-99A3-1EA6704388C9}"/>
              </a:ext>
            </a:extLst>
          </p:cNvPr>
          <p:cNvSpPr>
            <a:spLocks noGrp="1"/>
          </p:cNvSpPr>
          <p:nvPr>
            <p:ph type="title"/>
          </p:nvPr>
        </p:nvSpPr>
        <p:spPr>
          <a:xfrm>
            <a:off x="630936" y="640823"/>
            <a:ext cx="3419856" cy="5583148"/>
          </a:xfrm>
        </p:spPr>
        <p:txBody>
          <a:bodyPr anchor="ctr">
            <a:normAutofit/>
          </a:bodyPr>
          <a:lstStyle/>
          <a:p>
            <a:r>
              <a:rPr lang="en-IE" sz="5400"/>
              <a:t>How would you calculate the area of this shape?</a:t>
            </a:r>
          </a:p>
        </p:txBody>
      </p:sp>
      <p:sp>
        <p:nvSpPr>
          <p:cNvPr id="14"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aph with blue lines and dots&#10;&#10;Description automatically generated">
            <a:extLst>
              <a:ext uri="{FF2B5EF4-FFF2-40B4-BE49-F238E27FC236}">
                <a16:creationId xmlns:a16="http://schemas.microsoft.com/office/drawing/2014/main" id="{71306D2E-D7BB-FF2B-8198-FFF6133AF72F}"/>
              </a:ext>
            </a:extLst>
          </p:cNvPr>
          <p:cNvPicPr>
            <a:picLocks noChangeAspect="1"/>
          </p:cNvPicPr>
          <p:nvPr/>
        </p:nvPicPr>
        <p:blipFill>
          <a:blip r:embed="rId3"/>
          <a:stretch>
            <a:fillRect/>
          </a:stretch>
        </p:blipFill>
        <p:spPr>
          <a:xfrm>
            <a:off x="4654296" y="630936"/>
            <a:ext cx="6468814" cy="3913632"/>
          </a:xfrm>
          <a:prstGeom prst="rect">
            <a:avLst/>
          </a:prstGeom>
        </p:spPr>
      </p:pic>
      <p:sp>
        <p:nvSpPr>
          <p:cNvPr id="9" name="Content Placeholder 8">
            <a:extLst>
              <a:ext uri="{FF2B5EF4-FFF2-40B4-BE49-F238E27FC236}">
                <a16:creationId xmlns:a16="http://schemas.microsoft.com/office/drawing/2014/main" id="{185217F6-8A08-6894-8FDC-0B3F47816608}"/>
              </a:ext>
            </a:extLst>
          </p:cNvPr>
          <p:cNvSpPr>
            <a:spLocks noGrp="1"/>
          </p:cNvSpPr>
          <p:nvPr>
            <p:ph idx="1"/>
          </p:nvPr>
        </p:nvSpPr>
        <p:spPr>
          <a:xfrm>
            <a:off x="4654296" y="4798577"/>
            <a:ext cx="6894576" cy="1428487"/>
          </a:xfrm>
        </p:spPr>
        <p:txBody>
          <a:bodyPr anchor="t">
            <a:normAutofit/>
          </a:bodyPr>
          <a:lstStyle/>
          <a:p>
            <a:pPr marL="0" indent="0">
              <a:buClr>
                <a:srgbClr val="C00000"/>
              </a:buClr>
              <a:buNone/>
            </a:pPr>
            <a:endParaRPr lang="en-US" sz="2200" dirty="0"/>
          </a:p>
          <a:p>
            <a:pPr>
              <a:buClr>
                <a:srgbClr val="C00000"/>
              </a:buClr>
              <a:buFont typeface="System Font Regular"/>
              <a:buChar char="✖"/>
            </a:pPr>
            <a:r>
              <a:rPr lang="en-US" sz="2200" dirty="0"/>
              <a:t>No Numbers; No counting</a:t>
            </a:r>
          </a:p>
          <a:p>
            <a:pPr>
              <a:buFont typeface="System Font Regular"/>
              <a:buChar char="✓"/>
            </a:pPr>
            <a:r>
              <a:rPr lang="en-US" sz="2200" dirty="0"/>
              <a:t>Tell me the strategy</a:t>
            </a:r>
          </a:p>
        </p:txBody>
      </p:sp>
    </p:spTree>
    <p:extLst>
      <p:ext uri="{BB962C8B-B14F-4D97-AF65-F5344CB8AC3E}">
        <p14:creationId xmlns:p14="http://schemas.microsoft.com/office/powerpoint/2010/main" val="170567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aper with writing on it&#10;&#10;Description automatically generated">
            <a:extLst>
              <a:ext uri="{FF2B5EF4-FFF2-40B4-BE49-F238E27FC236}">
                <a16:creationId xmlns:a16="http://schemas.microsoft.com/office/drawing/2014/main" id="{4CF2AA63-5962-57AF-03D9-9C6C05AED698}"/>
              </a:ext>
            </a:extLst>
          </p:cNvPr>
          <p:cNvPicPr>
            <a:picLocks noChangeAspect="1"/>
          </p:cNvPicPr>
          <p:nvPr/>
        </p:nvPicPr>
        <p:blipFill rotWithShape="1">
          <a:blip r:embed="rId2"/>
          <a:srcRect b="4997"/>
          <a:stretch/>
        </p:blipFill>
        <p:spPr>
          <a:xfrm rot="5400000">
            <a:off x="3190154" y="1358528"/>
            <a:ext cx="5811691" cy="4140943"/>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2949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 puzzle with one red piece">
            <a:extLst>
              <a:ext uri="{FF2B5EF4-FFF2-40B4-BE49-F238E27FC236}">
                <a16:creationId xmlns:a16="http://schemas.microsoft.com/office/drawing/2014/main" id="{ACE9C54A-B75E-7526-ED28-842045243910}"/>
              </a:ext>
            </a:extLst>
          </p:cNvPr>
          <p:cNvPicPr>
            <a:picLocks noChangeAspect="1"/>
          </p:cNvPicPr>
          <p:nvPr/>
        </p:nvPicPr>
        <p:blipFill rotWithShape="1">
          <a:blip r:embed="rId3"/>
          <a:srcRect l="28615" r="27010"/>
          <a:stretch/>
        </p:blipFill>
        <p:spPr>
          <a:xfrm>
            <a:off x="-1" y="-2"/>
            <a:ext cx="5410198" cy="6858002"/>
          </a:xfrm>
          <a:prstGeom prst="rect">
            <a:avLst/>
          </a:prstGeom>
        </p:spPr>
      </p:pic>
      <p:sp>
        <p:nvSpPr>
          <p:cNvPr id="2" name="Title 1">
            <a:extLst>
              <a:ext uri="{FF2B5EF4-FFF2-40B4-BE49-F238E27FC236}">
                <a16:creationId xmlns:a16="http://schemas.microsoft.com/office/drawing/2014/main" id="{EB615955-6B78-E8BA-BE4D-C23A10F34BF8}"/>
              </a:ext>
            </a:extLst>
          </p:cNvPr>
          <p:cNvSpPr>
            <a:spLocks noGrp="1"/>
          </p:cNvSpPr>
          <p:nvPr>
            <p:ph type="title"/>
          </p:nvPr>
        </p:nvSpPr>
        <p:spPr>
          <a:xfrm>
            <a:off x="6115317" y="405685"/>
            <a:ext cx="5464968" cy="1559301"/>
          </a:xfrm>
        </p:spPr>
        <p:txBody>
          <a:bodyPr>
            <a:normAutofit/>
          </a:bodyPr>
          <a:lstStyle/>
          <a:p>
            <a:r>
              <a:rPr lang="en-IE" sz="4000"/>
              <a:t>Teaching Through Problem Solving</a:t>
            </a:r>
          </a:p>
        </p:txBody>
      </p:sp>
      <p:sp>
        <p:nvSpPr>
          <p:cNvPr id="3" name="Content Placeholder 2">
            <a:extLst>
              <a:ext uri="{FF2B5EF4-FFF2-40B4-BE49-F238E27FC236}">
                <a16:creationId xmlns:a16="http://schemas.microsoft.com/office/drawing/2014/main" id="{C89FD77A-8077-2404-A36E-D3B49136FC3B}"/>
              </a:ext>
            </a:extLst>
          </p:cNvPr>
          <p:cNvSpPr>
            <a:spLocks noGrp="1"/>
          </p:cNvSpPr>
          <p:nvPr>
            <p:ph idx="1"/>
          </p:nvPr>
        </p:nvSpPr>
        <p:spPr>
          <a:xfrm>
            <a:off x="6076684" y="1964986"/>
            <a:ext cx="5285973" cy="4275092"/>
          </a:xfrm>
        </p:spPr>
        <p:txBody>
          <a:bodyPr anchor="ctr">
            <a:normAutofit/>
          </a:bodyPr>
          <a:lstStyle/>
          <a:p>
            <a:r>
              <a:rPr lang="en-IE" sz="1900" dirty="0"/>
              <a:t>Teaching Through Problem Solving (TTP) or Structured Problem Solving (SPS) is the predominant pedagogical approach to teaching maths in Japan.</a:t>
            </a:r>
            <a:r>
              <a:rPr lang="en-IE" sz="1900" b="1" dirty="0"/>
              <a:t> </a:t>
            </a:r>
            <a:r>
              <a:rPr lang="en-IE" sz="1900" dirty="0"/>
              <a:t>It follows a well-defined structure:</a:t>
            </a:r>
          </a:p>
          <a:p>
            <a:pPr marL="914400" lvl="1" indent="-457200">
              <a:buFont typeface="+mj-lt"/>
              <a:buAutoNum type="arabicPeriod"/>
            </a:pPr>
            <a:r>
              <a:rPr lang="en-IE" sz="1900" dirty="0"/>
              <a:t>Grasp The Problem</a:t>
            </a:r>
          </a:p>
          <a:p>
            <a:pPr marL="914400" lvl="1" indent="-457200">
              <a:buFont typeface="+mj-lt"/>
              <a:buAutoNum type="arabicPeriod"/>
            </a:pPr>
            <a:r>
              <a:rPr lang="en-IE" sz="1900" dirty="0"/>
              <a:t>Try to Solve</a:t>
            </a:r>
          </a:p>
          <a:p>
            <a:pPr marL="914400" lvl="1" indent="-457200">
              <a:buFont typeface="+mj-lt"/>
              <a:buAutoNum type="arabicPeriod"/>
            </a:pPr>
            <a:r>
              <a:rPr lang="en-IE" sz="1900" dirty="0"/>
              <a:t>Present and Discuss</a:t>
            </a:r>
          </a:p>
          <a:p>
            <a:pPr marL="914400" lvl="1" indent="-457200">
              <a:buFont typeface="+mj-lt"/>
              <a:buAutoNum type="arabicPeriod"/>
            </a:pPr>
            <a:r>
              <a:rPr lang="en-IE" sz="1900" dirty="0"/>
              <a:t>Summarise and Reflect</a:t>
            </a:r>
          </a:p>
        </p:txBody>
      </p:sp>
      <p:sp>
        <p:nvSpPr>
          <p:cNvPr id="4" name="TextBox 3">
            <a:extLst>
              <a:ext uri="{FF2B5EF4-FFF2-40B4-BE49-F238E27FC236}">
                <a16:creationId xmlns:a16="http://schemas.microsoft.com/office/drawing/2014/main" id="{2EB2A273-24DB-9E97-CE0B-11C6C226FDF5}"/>
              </a:ext>
            </a:extLst>
          </p:cNvPr>
          <p:cNvSpPr txBox="1"/>
          <p:nvPr/>
        </p:nvSpPr>
        <p:spPr>
          <a:xfrm>
            <a:off x="9516651" y="6537266"/>
            <a:ext cx="2675348" cy="276999"/>
          </a:xfrm>
          <a:prstGeom prst="rect">
            <a:avLst/>
          </a:prstGeom>
          <a:noFill/>
        </p:spPr>
        <p:txBody>
          <a:bodyPr wrap="none" rtlCol="0">
            <a:spAutoFit/>
          </a:bodyPr>
          <a:lstStyle/>
          <a:p>
            <a:r>
              <a:rPr lang="en-IE" sz="1200" dirty="0">
                <a:hlinkClick r:id="rId4"/>
              </a:rPr>
              <a:t>The Lesson Study Group at Mills College</a:t>
            </a:r>
            <a:endParaRPr lang="en-IE" sz="1200" dirty="0"/>
          </a:p>
        </p:txBody>
      </p:sp>
    </p:spTree>
    <p:extLst>
      <p:ext uri="{BB962C8B-B14F-4D97-AF65-F5344CB8AC3E}">
        <p14:creationId xmlns:p14="http://schemas.microsoft.com/office/powerpoint/2010/main" val="362963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Isosceles Triangle 2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text&#10;&#10;Description automatically generated">
            <a:extLst>
              <a:ext uri="{FF2B5EF4-FFF2-40B4-BE49-F238E27FC236}">
                <a16:creationId xmlns:a16="http://schemas.microsoft.com/office/drawing/2014/main" id="{9B0412DF-2D7C-E970-88AB-FD8DD67BEB23}"/>
              </a:ext>
            </a:extLst>
          </p:cNvPr>
          <p:cNvPicPr>
            <a:picLocks noChangeAspect="1"/>
          </p:cNvPicPr>
          <p:nvPr/>
        </p:nvPicPr>
        <p:blipFill>
          <a:blip r:embed="rId2"/>
          <a:stretch>
            <a:fillRect/>
          </a:stretch>
        </p:blipFill>
        <p:spPr>
          <a:xfrm>
            <a:off x="643467" y="1779610"/>
            <a:ext cx="10905066" cy="3298779"/>
          </a:xfrm>
          <a:prstGeom prst="rect">
            <a:avLst/>
          </a:prstGeom>
          <a:ln>
            <a:noFill/>
          </a:ln>
        </p:spPr>
      </p:pic>
      <p:sp>
        <p:nvSpPr>
          <p:cNvPr id="31" name="Isosceles Triangle 3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78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22" name="Freeform: Shape 2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white paper with blue text&#10;&#10;Description automatically generated">
            <a:extLst>
              <a:ext uri="{FF2B5EF4-FFF2-40B4-BE49-F238E27FC236}">
                <a16:creationId xmlns:a16="http://schemas.microsoft.com/office/drawing/2014/main" id="{D2E89DAF-1EF8-2156-AF84-4DA6A3992B7D}"/>
              </a:ext>
            </a:extLst>
          </p:cNvPr>
          <p:cNvPicPr>
            <a:picLocks noChangeAspect="1"/>
          </p:cNvPicPr>
          <p:nvPr/>
        </p:nvPicPr>
        <p:blipFill>
          <a:blip r:embed="rId2"/>
          <a:stretch>
            <a:fillRect/>
          </a:stretch>
        </p:blipFill>
        <p:spPr>
          <a:xfrm>
            <a:off x="643467" y="1588770"/>
            <a:ext cx="10905066" cy="3680458"/>
          </a:xfrm>
          <a:prstGeom prst="rect">
            <a:avLst/>
          </a:prstGeom>
          <a:ln>
            <a:noFill/>
          </a:ln>
        </p:spPr>
      </p:pic>
    </p:spTree>
    <p:extLst>
      <p:ext uri="{BB962C8B-B14F-4D97-AF65-F5344CB8AC3E}">
        <p14:creationId xmlns:p14="http://schemas.microsoft.com/office/powerpoint/2010/main" val="2532527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graph&#10;&#10;Description automatically generated">
            <a:extLst>
              <a:ext uri="{FF2B5EF4-FFF2-40B4-BE49-F238E27FC236}">
                <a16:creationId xmlns:a16="http://schemas.microsoft.com/office/drawing/2014/main" id="{F5C7CE63-B449-95C2-C843-A563327FF646}"/>
              </a:ext>
            </a:extLst>
          </p:cNvPr>
          <p:cNvPicPr>
            <a:picLocks noChangeAspect="1"/>
          </p:cNvPicPr>
          <p:nvPr/>
        </p:nvPicPr>
        <p:blipFill>
          <a:blip r:embed="rId2"/>
          <a:stretch>
            <a:fillRect/>
          </a:stretch>
        </p:blipFill>
        <p:spPr>
          <a:xfrm>
            <a:off x="1165853" y="643467"/>
            <a:ext cx="9860293" cy="5571066"/>
          </a:xfrm>
          <a:prstGeom prst="rect">
            <a:avLst/>
          </a:prstGeom>
        </p:spPr>
      </p:pic>
    </p:spTree>
    <p:extLst>
      <p:ext uri="{BB962C8B-B14F-4D97-AF65-F5344CB8AC3E}">
        <p14:creationId xmlns:p14="http://schemas.microsoft.com/office/powerpoint/2010/main" val="51605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D5E2-F8AB-C85D-99A3-1EA6704388C9}"/>
              </a:ext>
            </a:extLst>
          </p:cNvPr>
          <p:cNvSpPr>
            <a:spLocks noGrp="1"/>
          </p:cNvSpPr>
          <p:nvPr>
            <p:ph type="title"/>
          </p:nvPr>
        </p:nvSpPr>
        <p:spPr>
          <a:xfrm>
            <a:off x="630936" y="640823"/>
            <a:ext cx="3853978" cy="5583148"/>
          </a:xfrm>
        </p:spPr>
        <p:txBody>
          <a:bodyPr anchor="ctr">
            <a:normAutofit/>
          </a:bodyPr>
          <a:lstStyle/>
          <a:p>
            <a:r>
              <a:rPr lang="en-IE" sz="5400" dirty="0"/>
              <a:t>How suitable was this task?</a:t>
            </a:r>
          </a:p>
        </p:txBody>
      </p:sp>
      <p:pic>
        <p:nvPicPr>
          <p:cNvPr id="5" name="Content Placeholder 4" descr="A graph with blue lines and dots&#10;&#10;Description automatically generated">
            <a:extLst>
              <a:ext uri="{FF2B5EF4-FFF2-40B4-BE49-F238E27FC236}">
                <a16:creationId xmlns:a16="http://schemas.microsoft.com/office/drawing/2014/main" id="{71306D2E-D7BB-FF2B-8198-FFF6133AF72F}"/>
              </a:ext>
            </a:extLst>
          </p:cNvPr>
          <p:cNvPicPr>
            <a:picLocks noChangeAspect="1"/>
          </p:cNvPicPr>
          <p:nvPr/>
        </p:nvPicPr>
        <p:blipFill>
          <a:blip r:embed="rId3"/>
          <a:stretch>
            <a:fillRect/>
          </a:stretch>
        </p:blipFill>
        <p:spPr>
          <a:xfrm>
            <a:off x="4654296" y="630936"/>
            <a:ext cx="6468814" cy="3913632"/>
          </a:xfrm>
          <a:prstGeom prst="rect">
            <a:avLst/>
          </a:prstGeom>
        </p:spPr>
      </p:pic>
      <p:sp>
        <p:nvSpPr>
          <p:cNvPr id="9" name="Content Placeholder 8">
            <a:extLst>
              <a:ext uri="{FF2B5EF4-FFF2-40B4-BE49-F238E27FC236}">
                <a16:creationId xmlns:a16="http://schemas.microsoft.com/office/drawing/2014/main" id="{185217F6-8A08-6894-8FDC-0B3F47816608}"/>
              </a:ext>
            </a:extLst>
          </p:cNvPr>
          <p:cNvSpPr>
            <a:spLocks noGrp="1"/>
          </p:cNvSpPr>
          <p:nvPr>
            <p:ph idx="1"/>
          </p:nvPr>
        </p:nvSpPr>
        <p:spPr>
          <a:xfrm>
            <a:off x="4654296" y="4798577"/>
            <a:ext cx="6894576" cy="1428487"/>
          </a:xfrm>
        </p:spPr>
        <p:txBody>
          <a:bodyPr anchor="t">
            <a:normAutofit/>
          </a:bodyPr>
          <a:lstStyle/>
          <a:p>
            <a:r>
              <a:rPr lang="en-US" sz="2200" dirty="0"/>
              <a:t>What features does this problem have or lack?</a:t>
            </a:r>
          </a:p>
          <a:p>
            <a:r>
              <a:rPr lang="en-US" sz="2200" dirty="0"/>
              <a:t>What properties have been included or omitted?</a:t>
            </a:r>
          </a:p>
          <a:p>
            <a:r>
              <a:rPr lang="en-US" sz="2200" dirty="0"/>
              <a:t>What is the significance of these decisions?</a:t>
            </a:r>
          </a:p>
        </p:txBody>
      </p:sp>
    </p:spTree>
    <p:extLst>
      <p:ext uri="{BB962C8B-B14F-4D97-AF65-F5344CB8AC3E}">
        <p14:creationId xmlns:p14="http://schemas.microsoft.com/office/powerpoint/2010/main" val="2284233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1662</TotalTime>
  <Words>536</Words>
  <Application>Microsoft Macintosh PowerPoint</Application>
  <PresentationFormat>Widescreen</PresentationFormat>
  <Paragraphs>82</Paragraphs>
  <Slides>18</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Cambria Math</vt:lpstr>
      <vt:lpstr>System Font Regular</vt:lpstr>
      <vt:lpstr>Office Theme</vt:lpstr>
      <vt:lpstr>Teaching Through Problem Solving (TTP)</vt:lpstr>
      <vt:lpstr>Outline for the session (50 mins)</vt:lpstr>
      <vt:lpstr>How would you calculate the area of this shape?</vt:lpstr>
      <vt:lpstr>PowerPoint Presentation</vt:lpstr>
      <vt:lpstr>Teaching Through Problem Solving</vt:lpstr>
      <vt:lpstr>PowerPoint Presentation</vt:lpstr>
      <vt:lpstr>PowerPoint Presentation</vt:lpstr>
      <vt:lpstr>PowerPoint Presentation</vt:lpstr>
      <vt:lpstr>How suitable was this task?</vt:lpstr>
      <vt:lpstr>What can we add to this task?</vt:lpstr>
      <vt:lpstr>PowerPoint Presentation</vt:lpstr>
      <vt:lpstr>PowerPoint Presentation</vt:lpstr>
      <vt:lpstr>How would a TTP approach work in your setting?</vt:lpstr>
      <vt:lpstr>For the remainder of this workshop</vt:lpstr>
      <vt:lpstr>What’s your problem!?</vt:lpstr>
      <vt:lpstr>What’s your problem!?</vt:lpstr>
      <vt:lpstr>Development</vt:lpstr>
      <vt:lpstr>Your turn!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 Community of Practice to improve students’ learning in mathematics</dc:title>
  <dc:creator>Diarmaid Hyland</dc:creator>
  <cp:lastModifiedBy>Diarmaid Hyland</cp:lastModifiedBy>
  <cp:revision>87</cp:revision>
  <cp:lastPrinted>2024-02-23T14:11:07Z</cp:lastPrinted>
  <dcterms:created xsi:type="dcterms:W3CDTF">2023-07-05T10:25:25Z</dcterms:created>
  <dcterms:modified xsi:type="dcterms:W3CDTF">2024-02-26T11:22:45Z</dcterms:modified>
</cp:coreProperties>
</file>