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Lst>
  <p:sldSz cx="18288000" cy="10287000"/>
  <p:notesSz cx="6858000" cy="9144000"/>
  <p:embeddedFontLst>
    <p:embeddedFont>
      <p:font typeface="Canva Sans" panose="020B0604020202020204" charset="0"/>
      <p:regular r:id="rId73"/>
    </p:embeddedFont>
    <p:embeddedFont>
      <p:font typeface="Canva Sans Bold" panose="020B0604020202020204" charset="0"/>
      <p:regular r:id="rId74"/>
    </p:embeddedFont>
    <p:embeddedFont>
      <p:font typeface="League Spartan" panose="020B0604020202020204" charset="0"/>
      <p:regular r:id="rId75"/>
    </p:embeddedFont>
    <p:embeddedFont>
      <p:font typeface="Montserrat" panose="00000500000000000000" pitchFamily="2" charset="0"/>
      <p:regular r:id="rId76"/>
    </p:embeddedFont>
    <p:embeddedFont>
      <p:font typeface="Montserrat Bold" panose="020B0604020202020204" charset="0"/>
      <p:regular r:id="rId77"/>
    </p:embeddedFont>
    <p:embeddedFont>
      <p:font typeface="Montserrat Bold Italics" panose="020B0604020202020204" charset="0"/>
      <p:regular r:id="rId78"/>
    </p:embeddedFont>
    <p:embeddedFont>
      <p:font typeface="Montserrat Classic" panose="020B0604020202020204" charset="0"/>
      <p:regular r:id="rId79"/>
    </p:embeddedFont>
    <p:embeddedFont>
      <p:font typeface="Montserrat Classic Bold" panose="020B0604020202020204" charset="0"/>
      <p:regular r:id="rId80"/>
    </p:embeddedFont>
    <p:embeddedFont>
      <p:font typeface="Montserrat Italics" panose="020B0604020202020204" charset="0"/>
      <p:regular r:id="rId81"/>
    </p:embeddedFont>
    <p:embeddedFont>
      <p:font typeface="Montserrat Semi-Bold" panose="020B0604020202020204" charset="0"/>
      <p:regular r:id="rId82"/>
    </p:embeddedFont>
    <p:embeddedFont>
      <p:font typeface="Montserrat Semi-Bold Italics" panose="020B0604020202020204" charset="0"/>
      <p:regular r:id="rId8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2" d="100"/>
          <a:sy n="52" d="100"/>
        </p:scale>
        <p:origin x="220" y="1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2.fntdata"/><Relationship Id="rId79" Type="http://schemas.openxmlformats.org/officeDocument/2006/relationships/font" Target="fonts/font7.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8.fntdata"/><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3.fntdata"/><Relationship Id="rId83"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1.fntdata"/><Relationship Id="rId78" Type="http://schemas.openxmlformats.org/officeDocument/2006/relationships/font" Target="fonts/font6.fntdata"/><Relationship Id="rId81" Type="http://schemas.openxmlformats.org/officeDocument/2006/relationships/font" Target="fonts/font9.fntdata"/><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4.fntdata"/><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font" Target="fonts/font10.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jpeg"/></Relationships>
</file>

<file path=ppt/slides/_rels/slide1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jpe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slides/_rels/slide1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55.jpeg"/><Relationship Id="rId7" Type="http://schemas.openxmlformats.org/officeDocument/2006/relationships/image" Target="../media/image59.png"/><Relationship Id="rId2" Type="http://schemas.openxmlformats.org/officeDocument/2006/relationships/image" Target="../media/image54.jpeg"/><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 Id="rId9"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65.jpeg"/></Relationships>
</file>

<file path=ppt/slides/_rels/slide1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2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7.xml"/><Relationship Id="rId4" Type="http://schemas.openxmlformats.org/officeDocument/2006/relationships/image" Target="../media/image89.jpeg"/></Relationships>
</file>

<file path=ppt/slides/_rels/slide35.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7.xml"/><Relationship Id="rId4" Type="http://schemas.openxmlformats.org/officeDocument/2006/relationships/image" Target="../media/image93.jpeg"/></Relationships>
</file>

<file path=ppt/slides/_rels/slide3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7.xml"/><Relationship Id="rId4" Type="http://schemas.openxmlformats.org/officeDocument/2006/relationships/image" Target="../media/image96.jpeg"/></Relationships>
</file>

<file path=ppt/slides/_rels/slide38.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7.xml"/><Relationship Id="rId4" Type="http://schemas.openxmlformats.org/officeDocument/2006/relationships/image" Target="../media/image105.jpeg"/></Relationships>
</file>

<file path=ppt/slides/_rels/slide44.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7.xml"/><Relationship Id="rId4" Type="http://schemas.openxmlformats.org/officeDocument/2006/relationships/image" Target="../media/image108.jpeg"/></Relationships>
</file>

<file path=ppt/slides/_rels/slide45.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png"/><Relationship Id="rId7" Type="http://schemas.openxmlformats.org/officeDocument/2006/relationships/image" Target="../media/image20.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50.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60.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30.png"/><Relationship Id="rId7" Type="http://schemas.openxmlformats.org/officeDocument/2006/relationships/image" Target="../media/image18.jpeg"/><Relationship Id="rId2" Type="http://schemas.openxmlformats.org/officeDocument/2006/relationships/image" Target="../media/image129.png"/><Relationship Id="rId1" Type="http://schemas.openxmlformats.org/officeDocument/2006/relationships/slideLayout" Target="../slideLayouts/slideLayout7.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68.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7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E2A2F"/>
        </a:solidFill>
        <a:effectLst/>
      </p:bgPr>
    </p:bg>
    <p:spTree>
      <p:nvGrpSpPr>
        <p:cNvPr id="1" name=""/>
        <p:cNvGrpSpPr/>
        <p:nvPr/>
      </p:nvGrpSpPr>
      <p:grpSpPr>
        <a:xfrm>
          <a:off x="0" y="0"/>
          <a:ext cx="0" cy="0"/>
          <a:chOff x="0" y="0"/>
          <a:chExt cx="0" cy="0"/>
        </a:xfrm>
      </p:grpSpPr>
      <p:grpSp>
        <p:nvGrpSpPr>
          <p:cNvPr id="2" name="Group 2"/>
          <p:cNvGrpSpPr/>
          <p:nvPr/>
        </p:nvGrpSpPr>
        <p:grpSpPr>
          <a:xfrm>
            <a:off x="3020687" y="0"/>
            <a:ext cx="7518142" cy="10287000"/>
            <a:chOff x="0" y="0"/>
            <a:chExt cx="445520" cy="609600"/>
          </a:xfrm>
        </p:grpSpPr>
        <p:sp>
          <p:nvSpPr>
            <p:cNvPr id="3" name="Freeform 3"/>
            <p:cNvSpPr/>
            <p:nvPr/>
          </p:nvSpPr>
          <p:spPr>
            <a:xfrm>
              <a:off x="0" y="0"/>
              <a:ext cx="445520" cy="609600"/>
            </a:xfrm>
            <a:custGeom>
              <a:avLst/>
              <a:gdLst/>
              <a:ahLst/>
              <a:cxnLst/>
              <a:rect l="l" t="t" r="r" b="b"/>
              <a:pathLst>
                <a:path w="445520" h="609600">
                  <a:moveTo>
                    <a:pt x="242320" y="0"/>
                  </a:moveTo>
                  <a:lnTo>
                    <a:pt x="0" y="0"/>
                  </a:lnTo>
                  <a:lnTo>
                    <a:pt x="203200" y="609600"/>
                  </a:lnTo>
                  <a:lnTo>
                    <a:pt x="445520" y="609600"/>
                  </a:lnTo>
                  <a:lnTo>
                    <a:pt x="242320" y="0"/>
                  </a:lnTo>
                  <a:close/>
                </a:path>
              </a:pathLst>
            </a:custGeom>
            <a:solidFill>
              <a:srgbClr val="2E2B2C"/>
            </a:solidFill>
          </p:spPr>
          <p:txBody>
            <a:bodyPr/>
            <a:lstStyle/>
            <a:p>
              <a:endParaRPr lang="en-IE"/>
            </a:p>
          </p:txBody>
        </p:sp>
        <p:sp>
          <p:nvSpPr>
            <p:cNvPr id="4" name="TextBox 4"/>
            <p:cNvSpPr txBox="1"/>
            <p:nvPr/>
          </p:nvSpPr>
          <p:spPr>
            <a:xfrm>
              <a:off x="101600" y="-38100"/>
              <a:ext cx="24232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2566866" y="4349139"/>
            <a:ext cx="5448309" cy="5937861"/>
            <a:chOff x="0" y="0"/>
            <a:chExt cx="7264413" cy="7917148"/>
          </a:xfrm>
        </p:grpSpPr>
        <p:pic>
          <p:nvPicPr>
            <p:cNvPr id="6" name="Picture 6"/>
            <p:cNvPicPr>
              <a:picLocks noChangeAspect="1"/>
            </p:cNvPicPr>
            <p:nvPr/>
          </p:nvPicPr>
          <p:blipFill>
            <a:blip r:embed="rId2"/>
            <a:srcRect l="5907" r="5907"/>
            <a:stretch>
              <a:fillRect/>
            </a:stretch>
          </p:blipFill>
          <p:spPr>
            <a:xfrm>
              <a:off x="0" y="0"/>
              <a:ext cx="7264413" cy="7917148"/>
            </a:xfrm>
            <a:prstGeom prst="rect">
              <a:avLst/>
            </a:prstGeom>
          </p:spPr>
        </p:pic>
      </p:grpSp>
      <p:grpSp>
        <p:nvGrpSpPr>
          <p:cNvPr id="7" name="Group 7"/>
          <p:cNvGrpSpPr/>
          <p:nvPr/>
        </p:nvGrpSpPr>
        <p:grpSpPr>
          <a:xfrm>
            <a:off x="16363685" y="0"/>
            <a:ext cx="4563783" cy="6244580"/>
            <a:chOff x="0" y="0"/>
            <a:chExt cx="445520" cy="609600"/>
          </a:xfrm>
        </p:grpSpPr>
        <p:sp>
          <p:nvSpPr>
            <p:cNvPr id="8" name="Freeform 8"/>
            <p:cNvSpPr/>
            <p:nvPr/>
          </p:nvSpPr>
          <p:spPr>
            <a:xfrm>
              <a:off x="0" y="0"/>
              <a:ext cx="445520" cy="609600"/>
            </a:xfrm>
            <a:custGeom>
              <a:avLst/>
              <a:gdLst/>
              <a:ahLst/>
              <a:cxnLst/>
              <a:rect l="l" t="t" r="r" b="b"/>
              <a:pathLst>
                <a:path w="445520" h="609600">
                  <a:moveTo>
                    <a:pt x="242320" y="0"/>
                  </a:moveTo>
                  <a:lnTo>
                    <a:pt x="0" y="0"/>
                  </a:lnTo>
                  <a:lnTo>
                    <a:pt x="203200" y="609600"/>
                  </a:lnTo>
                  <a:lnTo>
                    <a:pt x="445520" y="609600"/>
                  </a:lnTo>
                  <a:lnTo>
                    <a:pt x="242320" y="0"/>
                  </a:lnTo>
                  <a:close/>
                </a:path>
              </a:pathLst>
            </a:custGeom>
            <a:solidFill>
              <a:srgbClr val="2E2B2C"/>
            </a:solidFill>
          </p:spPr>
          <p:txBody>
            <a:bodyPr/>
            <a:lstStyle/>
            <a:p>
              <a:endParaRPr lang="en-IE"/>
            </a:p>
          </p:txBody>
        </p:sp>
        <p:sp>
          <p:nvSpPr>
            <p:cNvPr id="9" name="TextBox 9"/>
            <p:cNvSpPr txBox="1"/>
            <p:nvPr/>
          </p:nvSpPr>
          <p:spPr>
            <a:xfrm>
              <a:off x="101600" y="-38100"/>
              <a:ext cx="24232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p:cNvGrpSpPr/>
          <p:nvPr/>
        </p:nvGrpSpPr>
        <p:grpSpPr>
          <a:xfrm rot="-10800000">
            <a:off x="-477883" y="-3721394"/>
            <a:ext cx="3013166" cy="4664918"/>
            <a:chOff x="0" y="0"/>
            <a:chExt cx="812800" cy="1258359"/>
          </a:xfrm>
        </p:grpSpPr>
        <p:sp>
          <p:nvSpPr>
            <p:cNvPr id="11" name="Freeform 11"/>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291B25"/>
            </a:solidFill>
          </p:spPr>
          <p:txBody>
            <a:bodyPr/>
            <a:lstStyle/>
            <a:p>
              <a:endParaRPr lang="en-IE"/>
            </a:p>
          </p:txBody>
        </p:sp>
        <p:sp>
          <p:nvSpPr>
            <p:cNvPr id="12" name="TextBox 12"/>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rot="-10800000">
            <a:off x="-1506583" y="-2469359"/>
            <a:ext cx="3013166" cy="4664918"/>
            <a:chOff x="0" y="0"/>
            <a:chExt cx="812800" cy="1258359"/>
          </a:xfrm>
        </p:grpSpPr>
        <p:sp>
          <p:nvSpPr>
            <p:cNvPr id="14" name="Freeform 14"/>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txBody>
            <a:bodyPr/>
            <a:lstStyle/>
            <a:p>
              <a:endParaRPr lang="en-IE"/>
            </a:p>
          </p:txBody>
        </p:sp>
        <p:sp>
          <p:nvSpPr>
            <p:cNvPr id="15" name="TextBox 15"/>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rot="-10800000">
            <a:off x="16781417" y="-3636218"/>
            <a:ext cx="3013166" cy="4664918"/>
            <a:chOff x="0" y="0"/>
            <a:chExt cx="812800" cy="1258359"/>
          </a:xfrm>
        </p:grpSpPr>
        <p:sp>
          <p:nvSpPr>
            <p:cNvPr id="17" name="Freeform 17"/>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291B25"/>
            </a:solidFill>
          </p:spPr>
          <p:txBody>
            <a:bodyPr/>
            <a:lstStyle/>
            <a:p>
              <a:endParaRPr lang="en-IE"/>
            </a:p>
          </p:txBody>
        </p:sp>
        <p:sp>
          <p:nvSpPr>
            <p:cNvPr id="18" name="TextBox 18"/>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659585" y="7485698"/>
            <a:ext cx="5363002" cy="1309326"/>
          </a:xfrm>
          <a:prstGeom prst="rect">
            <a:avLst/>
          </a:prstGeom>
        </p:spPr>
        <p:txBody>
          <a:bodyPr lIns="0" tIns="0" rIns="0" bIns="0" rtlCol="0" anchor="t">
            <a:spAutoFit/>
          </a:bodyPr>
          <a:lstStyle/>
          <a:p>
            <a:pPr>
              <a:lnSpc>
                <a:spcPts val="10782"/>
              </a:lnSpc>
            </a:pPr>
            <a:r>
              <a:rPr lang="en-US" sz="7701">
                <a:solidFill>
                  <a:srgbClr val="FFFFFF"/>
                </a:solidFill>
                <a:latin typeface="League Spartan"/>
              </a:rPr>
              <a:t>WELCOME</a:t>
            </a:r>
          </a:p>
        </p:txBody>
      </p:sp>
      <p:sp>
        <p:nvSpPr>
          <p:cNvPr id="20" name="TextBox 20"/>
          <p:cNvSpPr txBox="1"/>
          <p:nvPr/>
        </p:nvSpPr>
        <p:spPr>
          <a:xfrm>
            <a:off x="374130" y="1256192"/>
            <a:ext cx="15100406" cy="3259457"/>
          </a:xfrm>
          <a:prstGeom prst="rect">
            <a:avLst/>
          </a:prstGeom>
        </p:spPr>
        <p:txBody>
          <a:bodyPr lIns="0" tIns="0" rIns="0" bIns="0" rtlCol="0" anchor="t">
            <a:spAutoFit/>
          </a:bodyPr>
          <a:lstStyle/>
          <a:p>
            <a:pPr algn="ctr">
              <a:lnSpc>
                <a:spcPts val="8539"/>
              </a:lnSpc>
            </a:pPr>
            <a:r>
              <a:rPr lang="en-US" sz="6099">
                <a:solidFill>
                  <a:srgbClr val="FFFFFF"/>
                </a:solidFill>
                <a:latin typeface="Montserrat Bold"/>
              </a:rPr>
              <a:t>Celebrating 60 years </a:t>
            </a:r>
          </a:p>
          <a:p>
            <a:pPr algn="ctr">
              <a:lnSpc>
                <a:spcPts val="8539"/>
              </a:lnSpc>
            </a:pPr>
            <a:r>
              <a:rPr lang="en-US" sz="6099">
                <a:solidFill>
                  <a:srgbClr val="FFFFFF"/>
                </a:solidFill>
                <a:latin typeface="Montserrat Bold"/>
              </a:rPr>
              <a:t>of the </a:t>
            </a:r>
          </a:p>
          <a:p>
            <a:pPr>
              <a:lnSpc>
                <a:spcPts val="9099"/>
              </a:lnSpc>
            </a:pPr>
            <a:r>
              <a:rPr lang="en-US" sz="6499">
                <a:solidFill>
                  <a:srgbClr val="FFFFFF"/>
                </a:solidFill>
                <a:latin typeface="Montserrat Bold"/>
              </a:rPr>
              <a:t>Irish Maths Teachers Association</a:t>
            </a:r>
          </a:p>
        </p:txBody>
      </p:sp>
      <p:sp>
        <p:nvSpPr>
          <p:cNvPr id="21" name="TextBox 21"/>
          <p:cNvSpPr txBox="1"/>
          <p:nvPr/>
        </p:nvSpPr>
        <p:spPr>
          <a:xfrm>
            <a:off x="659585" y="8934673"/>
            <a:ext cx="4410943" cy="580579"/>
          </a:xfrm>
          <a:prstGeom prst="rect">
            <a:avLst/>
          </a:prstGeom>
        </p:spPr>
        <p:txBody>
          <a:bodyPr lIns="0" tIns="0" rIns="0" bIns="0" rtlCol="0" anchor="t">
            <a:spAutoFit/>
          </a:bodyPr>
          <a:lstStyle/>
          <a:p>
            <a:pPr>
              <a:lnSpc>
                <a:spcPts val="4749"/>
              </a:lnSpc>
            </a:pPr>
            <a:r>
              <a:rPr lang="en-US" sz="3392">
                <a:solidFill>
                  <a:srgbClr val="FFFFFF"/>
                </a:solidFill>
                <a:latin typeface="Montserrat Semi-Bold"/>
              </a:rPr>
              <a:t>Castleknock Hotel</a:t>
            </a:r>
          </a:p>
        </p:txBody>
      </p:sp>
      <p:sp>
        <p:nvSpPr>
          <p:cNvPr id="22" name="TextBox 22"/>
          <p:cNvSpPr txBox="1"/>
          <p:nvPr/>
        </p:nvSpPr>
        <p:spPr>
          <a:xfrm>
            <a:off x="659585" y="5515239"/>
            <a:ext cx="5767023" cy="1315806"/>
          </a:xfrm>
          <a:prstGeom prst="rect">
            <a:avLst/>
          </a:prstGeom>
        </p:spPr>
        <p:txBody>
          <a:bodyPr lIns="0" tIns="0" rIns="0" bIns="0" rtlCol="0" anchor="t">
            <a:spAutoFit/>
          </a:bodyPr>
          <a:lstStyle/>
          <a:p>
            <a:pPr>
              <a:lnSpc>
                <a:spcPts val="10782"/>
              </a:lnSpc>
            </a:pPr>
            <a:r>
              <a:rPr lang="en-US" sz="7701">
                <a:solidFill>
                  <a:srgbClr val="FFFFFF"/>
                </a:solidFill>
                <a:latin typeface="League Spartan"/>
              </a:rPr>
              <a:t>1964-2024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60820"/>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477883" y="-3082302"/>
            <a:ext cx="3013166" cy="4664918"/>
            <a:chOff x="0" y="0"/>
            <a:chExt cx="812800" cy="1258359"/>
          </a:xfrm>
        </p:grpSpPr>
        <p:sp>
          <p:nvSpPr>
            <p:cNvPr id="3" name="Freeform 3"/>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C1F25"/>
            </a:solidFill>
          </p:spPr>
          <p:txBody>
            <a:bodyPr/>
            <a:lstStyle/>
            <a:p>
              <a:endParaRPr lang="en-IE"/>
            </a:p>
          </p:txBody>
        </p:sp>
        <p:sp>
          <p:nvSpPr>
            <p:cNvPr id="4" name="TextBox 4"/>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0800000">
            <a:off x="-1506583" y="-1830267"/>
            <a:ext cx="3013166" cy="4664918"/>
            <a:chOff x="0" y="0"/>
            <a:chExt cx="812800" cy="1258359"/>
          </a:xfrm>
        </p:grpSpPr>
        <p:sp>
          <p:nvSpPr>
            <p:cNvPr id="6" name="Freeform 6"/>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C1F25"/>
            </a:solidFill>
          </p:spPr>
          <p:txBody>
            <a:bodyPr/>
            <a:lstStyle/>
            <a:p>
              <a:endParaRPr lang="en-IE"/>
            </a:p>
          </p:txBody>
        </p:sp>
        <p:sp>
          <p:nvSpPr>
            <p:cNvPr id="7" name="TextBox 7"/>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9144000" y="1028700"/>
            <a:ext cx="4648785" cy="4025847"/>
            <a:chOff x="0" y="0"/>
            <a:chExt cx="6350000" cy="5499100"/>
          </a:xfrm>
        </p:grpSpPr>
        <p:sp>
          <p:nvSpPr>
            <p:cNvPr id="9" name="Freeform 9"/>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2"/>
              <a:stretch>
                <a:fillRect t="-31654" b="-31654"/>
              </a:stretch>
            </a:blipFill>
          </p:spPr>
          <p:txBody>
            <a:bodyPr/>
            <a:lstStyle/>
            <a:p>
              <a:endParaRPr lang="en-IE"/>
            </a:p>
          </p:txBody>
        </p:sp>
      </p:grpSp>
      <p:grpSp>
        <p:nvGrpSpPr>
          <p:cNvPr id="10" name="Group 10"/>
          <p:cNvGrpSpPr/>
          <p:nvPr/>
        </p:nvGrpSpPr>
        <p:grpSpPr>
          <a:xfrm>
            <a:off x="12787701" y="3137387"/>
            <a:ext cx="4648785" cy="4025847"/>
            <a:chOff x="0" y="0"/>
            <a:chExt cx="6350000" cy="5499100"/>
          </a:xfrm>
        </p:grpSpPr>
        <p:sp>
          <p:nvSpPr>
            <p:cNvPr id="11" name="Freeform 11"/>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3"/>
              <a:stretch>
                <a:fillRect t="-31606" b="-31606"/>
              </a:stretch>
            </a:blipFill>
          </p:spPr>
          <p:txBody>
            <a:bodyPr/>
            <a:lstStyle/>
            <a:p>
              <a:endParaRPr lang="en-IE"/>
            </a:p>
          </p:txBody>
        </p:sp>
      </p:grpSp>
      <p:grpSp>
        <p:nvGrpSpPr>
          <p:cNvPr id="12" name="Group 12"/>
          <p:cNvGrpSpPr/>
          <p:nvPr/>
        </p:nvGrpSpPr>
        <p:grpSpPr>
          <a:xfrm>
            <a:off x="9144000" y="5232453"/>
            <a:ext cx="4648785" cy="4025847"/>
            <a:chOff x="0" y="0"/>
            <a:chExt cx="6350000" cy="5499100"/>
          </a:xfrm>
        </p:grpSpPr>
        <p:sp>
          <p:nvSpPr>
            <p:cNvPr id="13" name="Freeform 13"/>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4"/>
              <a:stretch>
                <a:fillRect t="-31654" b="-31654"/>
              </a:stretch>
            </a:blipFill>
          </p:spPr>
          <p:txBody>
            <a:bodyPr/>
            <a:lstStyle/>
            <a:p>
              <a:endParaRPr lang="en-IE"/>
            </a:p>
          </p:txBody>
        </p:sp>
      </p:grpSp>
      <p:grpSp>
        <p:nvGrpSpPr>
          <p:cNvPr id="14" name="Group 14"/>
          <p:cNvGrpSpPr/>
          <p:nvPr/>
        </p:nvGrpSpPr>
        <p:grpSpPr>
          <a:xfrm>
            <a:off x="15847612" y="8812769"/>
            <a:ext cx="3013166" cy="4664918"/>
            <a:chOff x="0" y="0"/>
            <a:chExt cx="812800" cy="1258359"/>
          </a:xfrm>
        </p:grpSpPr>
        <p:sp>
          <p:nvSpPr>
            <p:cNvPr id="15" name="Freeform 15"/>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txBody>
            <a:bodyPr/>
            <a:lstStyle/>
            <a:p>
              <a:endParaRPr lang="en-IE"/>
            </a:p>
          </p:txBody>
        </p:sp>
        <p:sp>
          <p:nvSpPr>
            <p:cNvPr id="16" name="TextBox 16"/>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6876312" y="7560734"/>
            <a:ext cx="3013166" cy="4664918"/>
            <a:chOff x="0" y="0"/>
            <a:chExt cx="812800" cy="1258359"/>
          </a:xfrm>
        </p:grpSpPr>
        <p:sp>
          <p:nvSpPr>
            <p:cNvPr id="18" name="Freeform 18"/>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txBody>
            <a:bodyPr/>
            <a:lstStyle/>
            <a:p>
              <a:endParaRPr lang="en-IE"/>
            </a:p>
          </p:txBody>
        </p:sp>
        <p:sp>
          <p:nvSpPr>
            <p:cNvPr id="19" name="TextBox 19"/>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sp>
        <p:nvSpPr>
          <p:cNvPr id="20" name="Freeform 20"/>
          <p:cNvSpPr/>
          <p:nvPr/>
        </p:nvSpPr>
        <p:spPr>
          <a:xfrm>
            <a:off x="302198" y="4590870"/>
            <a:ext cx="8001537" cy="4000768"/>
          </a:xfrm>
          <a:custGeom>
            <a:avLst/>
            <a:gdLst/>
            <a:ahLst/>
            <a:cxnLst/>
            <a:rect l="l" t="t" r="r" b="b"/>
            <a:pathLst>
              <a:path w="8001537" h="4000768">
                <a:moveTo>
                  <a:pt x="0" y="0"/>
                </a:moveTo>
                <a:lnTo>
                  <a:pt x="8001537" y="0"/>
                </a:lnTo>
                <a:lnTo>
                  <a:pt x="8001537" y="4000768"/>
                </a:lnTo>
                <a:lnTo>
                  <a:pt x="0" y="4000768"/>
                </a:lnTo>
                <a:lnTo>
                  <a:pt x="0" y="0"/>
                </a:lnTo>
                <a:close/>
              </a:path>
            </a:pathLst>
          </a:custGeom>
          <a:blipFill>
            <a:blip r:embed="rId5"/>
            <a:stretch>
              <a:fillRect/>
            </a:stretch>
          </a:blipFill>
        </p:spPr>
        <p:txBody>
          <a:bodyPr/>
          <a:lstStyle/>
          <a:p>
            <a:endParaRPr lang="en-IE"/>
          </a:p>
        </p:txBody>
      </p:sp>
      <p:sp>
        <p:nvSpPr>
          <p:cNvPr id="21" name="TextBox 21"/>
          <p:cNvSpPr txBox="1"/>
          <p:nvPr/>
        </p:nvSpPr>
        <p:spPr>
          <a:xfrm>
            <a:off x="1028700" y="1882896"/>
            <a:ext cx="7275035" cy="1739855"/>
          </a:xfrm>
          <a:prstGeom prst="rect">
            <a:avLst/>
          </a:prstGeom>
        </p:spPr>
        <p:txBody>
          <a:bodyPr lIns="0" tIns="0" rIns="0" bIns="0" rtlCol="0" anchor="t">
            <a:spAutoFit/>
          </a:bodyPr>
          <a:lstStyle/>
          <a:p>
            <a:pPr>
              <a:lnSpc>
                <a:spcPts val="7002"/>
              </a:lnSpc>
            </a:pPr>
            <a:r>
              <a:rPr lang="en-US" sz="5001">
                <a:solidFill>
                  <a:srgbClr val="EE2A2F"/>
                </a:solidFill>
                <a:latin typeface="League Spartan"/>
              </a:rPr>
              <a:t>THANKS TO OUR MANY SPONSORS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txBody>
          <a:bodyPr/>
          <a:lstStyle/>
          <a:p>
            <a:endParaRPr lang="en-IE"/>
          </a:p>
        </p:txBody>
      </p:sp>
      <p:grpSp>
        <p:nvGrpSpPr>
          <p:cNvPr id="3" name="Group 3"/>
          <p:cNvGrpSpPr/>
          <p:nvPr/>
        </p:nvGrpSpPr>
        <p:grpSpPr>
          <a:xfrm>
            <a:off x="16187738" y="0"/>
            <a:ext cx="4200525" cy="10319068"/>
            <a:chOff x="0" y="0"/>
            <a:chExt cx="406400" cy="998368"/>
          </a:xfrm>
        </p:grpSpPr>
        <p:sp>
          <p:nvSpPr>
            <p:cNvPr id="4" name="Freeform 4"/>
            <p:cNvSpPr/>
            <p:nvPr/>
          </p:nvSpPr>
          <p:spPr>
            <a:xfrm>
              <a:off x="0" y="0"/>
              <a:ext cx="406400" cy="998368"/>
            </a:xfrm>
            <a:custGeom>
              <a:avLst/>
              <a:gdLst/>
              <a:ahLst/>
              <a:cxnLst/>
              <a:rect l="l" t="t" r="r" b="b"/>
              <a:pathLst>
                <a:path w="406400" h="998368">
                  <a:moveTo>
                    <a:pt x="203200" y="0"/>
                  </a:moveTo>
                  <a:lnTo>
                    <a:pt x="203200" y="0"/>
                  </a:lnTo>
                  <a:lnTo>
                    <a:pt x="406400" y="998368"/>
                  </a:lnTo>
                  <a:lnTo>
                    <a:pt x="0" y="998368"/>
                  </a:lnTo>
                  <a:lnTo>
                    <a:pt x="203200" y="0"/>
                  </a:lnTo>
                  <a:close/>
                </a:path>
              </a:pathLst>
            </a:custGeom>
            <a:solidFill>
              <a:srgbClr val="FFCF00"/>
            </a:solidFill>
          </p:spPr>
          <p:txBody>
            <a:bodyPr/>
            <a:lstStyle/>
            <a:p>
              <a:endParaRPr lang="en-IE"/>
            </a:p>
          </p:txBody>
        </p:sp>
        <p:sp>
          <p:nvSpPr>
            <p:cNvPr id="5" name="TextBox 5"/>
            <p:cNvSpPr txBox="1"/>
            <p:nvPr/>
          </p:nvSpPr>
          <p:spPr>
            <a:xfrm>
              <a:off x="127000" y="-38100"/>
              <a:ext cx="152400" cy="1036468"/>
            </a:xfrm>
            <a:prstGeom prst="rect">
              <a:avLst/>
            </a:prstGeom>
          </p:spPr>
          <p:txBody>
            <a:bodyPr lIns="50800" tIns="50800" rIns="50800" bIns="50800" rtlCol="0" anchor="ctr"/>
            <a:lstStyle/>
            <a:p>
              <a:pPr algn="ctr">
                <a:lnSpc>
                  <a:spcPts val="2659"/>
                </a:lnSpc>
              </a:pPr>
              <a:endParaRPr/>
            </a:p>
          </p:txBody>
        </p:sp>
      </p:grpSp>
      <p:grpSp>
        <p:nvGrpSpPr>
          <p:cNvPr id="6" name="Group 6"/>
          <p:cNvGrpSpPr>
            <a:grpSpLocks noChangeAspect="1"/>
          </p:cNvGrpSpPr>
          <p:nvPr/>
        </p:nvGrpSpPr>
        <p:grpSpPr>
          <a:xfrm>
            <a:off x="10892575" y="0"/>
            <a:ext cx="7395425" cy="4159927"/>
            <a:chOff x="0" y="0"/>
            <a:chExt cx="6089457" cy="3425320"/>
          </a:xfrm>
        </p:grpSpPr>
        <p:sp>
          <p:nvSpPr>
            <p:cNvPr id="7" name="Freeform 7"/>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solidFill>
              <a:srgbClr val="F8F8F8"/>
            </a:solidFill>
          </p:spPr>
          <p:txBody>
            <a:bodyPr/>
            <a:lstStyle/>
            <a:p>
              <a:endParaRPr lang="en-IE"/>
            </a:p>
          </p:txBody>
        </p:sp>
        <p:sp>
          <p:nvSpPr>
            <p:cNvPr id="8" name="Freeform 8"/>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solidFill>
              <a:srgbClr val="000000">
                <a:alpha val="0"/>
              </a:srgbClr>
            </a:solidFill>
            <a:ln w="12700">
              <a:solidFill>
                <a:srgbClr val="000000"/>
              </a:solidFill>
            </a:ln>
          </p:spPr>
          <p:txBody>
            <a:bodyPr/>
            <a:lstStyle/>
            <a:p>
              <a:endParaRPr lang="en-IE"/>
            </a:p>
          </p:txBody>
        </p:sp>
      </p:grpSp>
      <p:sp>
        <p:nvSpPr>
          <p:cNvPr id="9" name="Freeform 9"/>
          <p:cNvSpPr/>
          <p:nvPr/>
        </p:nvSpPr>
        <p:spPr>
          <a:xfrm>
            <a:off x="10308364" y="16034"/>
            <a:ext cx="7979636" cy="10287000"/>
          </a:xfrm>
          <a:custGeom>
            <a:avLst/>
            <a:gdLst/>
            <a:ahLst/>
            <a:cxnLst/>
            <a:rect l="l" t="t" r="r" b="b"/>
            <a:pathLst>
              <a:path w="7979636" h="10287000">
                <a:moveTo>
                  <a:pt x="0" y="0"/>
                </a:moveTo>
                <a:lnTo>
                  <a:pt x="7979636" y="0"/>
                </a:lnTo>
                <a:lnTo>
                  <a:pt x="7979636" y="10287000"/>
                </a:lnTo>
                <a:lnTo>
                  <a:pt x="0" y="10287000"/>
                </a:lnTo>
                <a:lnTo>
                  <a:pt x="0" y="0"/>
                </a:lnTo>
                <a:close/>
              </a:path>
            </a:pathLst>
          </a:custGeom>
          <a:blipFill>
            <a:blip r:embed="rId3"/>
            <a:stretch>
              <a:fillRect/>
            </a:stretch>
          </a:blipFill>
        </p:spPr>
        <p:txBody>
          <a:bodyPr/>
          <a:lstStyle/>
          <a:p>
            <a:endParaRPr lang="en-IE"/>
          </a:p>
        </p:txBody>
      </p:sp>
      <p:sp>
        <p:nvSpPr>
          <p:cNvPr id="10" name="Freeform 10"/>
          <p:cNvSpPr/>
          <p:nvPr/>
        </p:nvSpPr>
        <p:spPr>
          <a:xfrm>
            <a:off x="409836" y="493126"/>
            <a:ext cx="8734164" cy="3173675"/>
          </a:xfrm>
          <a:custGeom>
            <a:avLst/>
            <a:gdLst/>
            <a:ahLst/>
            <a:cxnLst/>
            <a:rect l="l" t="t" r="r" b="b"/>
            <a:pathLst>
              <a:path w="8734164" h="3173675">
                <a:moveTo>
                  <a:pt x="0" y="0"/>
                </a:moveTo>
                <a:lnTo>
                  <a:pt x="8734164" y="0"/>
                </a:lnTo>
                <a:lnTo>
                  <a:pt x="8734164" y="3173675"/>
                </a:lnTo>
                <a:lnTo>
                  <a:pt x="0" y="3173675"/>
                </a:lnTo>
                <a:lnTo>
                  <a:pt x="0" y="0"/>
                </a:lnTo>
                <a:close/>
              </a:path>
            </a:pathLst>
          </a:custGeom>
          <a:blipFill>
            <a:blip r:embed="rId4"/>
            <a:stretch>
              <a:fillRect/>
            </a:stretch>
          </a:blipFill>
        </p:spPr>
        <p:txBody>
          <a:bodyPr/>
          <a:lstStyle/>
          <a:p>
            <a:endParaRPr lang="en-IE"/>
          </a:p>
        </p:txBody>
      </p:sp>
      <p:sp>
        <p:nvSpPr>
          <p:cNvPr id="11" name="Freeform 11"/>
          <p:cNvSpPr/>
          <p:nvPr/>
        </p:nvSpPr>
        <p:spPr>
          <a:xfrm>
            <a:off x="2869418" y="4159927"/>
            <a:ext cx="3814999" cy="3814999"/>
          </a:xfrm>
          <a:custGeom>
            <a:avLst/>
            <a:gdLst/>
            <a:ahLst/>
            <a:cxnLst/>
            <a:rect l="l" t="t" r="r" b="b"/>
            <a:pathLst>
              <a:path w="3814999" h="3814999">
                <a:moveTo>
                  <a:pt x="0" y="0"/>
                </a:moveTo>
                <a:lnTo>
                  <a:pt x="3814999" y="0"/>
                </a:lnTo>
                <a:lnTo>
                  <a:pt x="3814999" y="3814999"/>
                </a:lnTo>
                <a:lnTo>
                  <a:pt x="0" y="3814999"/>
                </a:lnTo>
                <a:lnTo>
                  <a:pt x="0" y="0"/>
                </a:lnTo>
                <a:close/>
              </a:path>
            </a:pathLst>
          </a:custGeom>
          <a:blipFill>
            <a:blip r:embed="rId5"/>
            <a:stretch>
              <a:fillRect/>
            </a:stretch>
          </a:blipFill>
        </p:spPr>
        <p:txBody>
          <a:bodyPr/>
          <a:lstStyle/>
          <a:p>
            <a:endParaRPr lang="en-IE"/>
          </a:p>
        </p:txBody>
      </p:sp>
      <p:sp>
        <p:nvSpPr>
          <p:cNvPr id="12" name="TextBox 12"/>
          <p:cNvSpPr txBox="1"/>
          <p:nvPr/>
        </p:nvSpPr>
        <p:spPr>
          <a:xfrm>
            <a:off x="1665782" y="8374976"/>
            <a:ext cx="6719775" cy="887095"/>
          </a:xfrm>
          <a:prstGeom prst="rect">
            <a:avLst/>
          </a:prstGeom>
        </p:spPr>
        <p:txBody>
          <a:bodyPr lIns="0" tIns="0" rIns="0" bIns="0" rtlCol="0" anchor="t">
            <a:spAutoFit/>
          </a:bodyPr>
          <a:lstStyle/>
          <a:p>
            <a:pPr algn="ctr">
              <a:lnSpc>
                <a:spcPts val="7279"/>
              </a:lnSpc>
            </a:pPr>
            <a:r>
              <a:rPr lang="en-US" sz="5199">
                <a:solidFill>
                  <a:srgbClr val="000000"/>
                </a:solidFill>
                <a:latin typeface="Canva Sans Bold"/>
              </a:rPr>
              <a:t>scan for programme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96143" y="0"/>
            <a:ext cx="14695714" cy="10287000"/>
          </a:xfrm>
          <a:custGeom>
            <a:avLst/>
            <a:gdLst/>
            <a:ahLst/>
            <a:cxnLst/>
            <a:rect l="l" t="t" r="r" b="b"/>
            <a:pathLst>
              <a:path w="14695714" h="10287000">
                <a:moveTo>
                  <a:pt x="0" y="0"/>
                </a:moveTo>
                <a:lnTo>
                  <a:pt x="14695714" y="0"/>
                </a:lnTo>
                <a:lnTo>
                  <a:pt x="14695714" y="10287000"/>
                </a:lnTo>
                <a:lnTo>
                  <a:pt x="0" y="10287000"/>
                </a:lnTo>
                <a:lnTo>
                  <a:pt x="0" y="0"/>
                </a:lnTo>
                <a:close/>
              </a:path>
            </a:pathLst>
          </a:custGeom>
          <a:blipFill>
            <a:blip r:embed="rId2"/>
            <a:stretch>
              <a:fillRect/>
            </a:stretch>
          </a:blipFill>
        </p:spPr>
        <p:txBody>
          <a:bodyPr/>
          <a:lstStyle/>
          <a:p>
            <a:endParaRPr lang="en-IE"/>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60820"/>
        </a:solidFill>
        <a:effectLst/>
      </p:bgPr>
    </p:bg>
    <p:spTree>
      <p:nvGrpSpPr>
        <p:cNvPr id="1" name=""/>
        <p:cNvGrpSpPr/>
        <p:nvPr/>
      </p:nvGrpSpPr>
      <p:grpSpPr>
        <a:xfrm>
          <a:off x="0" y="0"/>
          <a:ext cx="0" cy="0"/>
          <a:chOff x="0" y="0"/>
          <a:chExt cx="0" cy="0"/>
        </a:xfrm>
      </p:grpSpPr>
      <p:sp>
        <p:nvSpPr>
          <p:cNvPr id="2" name="Freeform 2"/>
          <p:cNvSpPr/>
          <p:nvPr/>
        </p:nvSpPr>
        <p:spPr>
          <a:xfrm>
            <a:off x="0" y="0"/>
            <a:ext cx="7299297" cy="10287000"/>
          </a:xfrm>
          <a:custGeom>
            <a:avLst/>
            <a:gdLst/>
            <a:ahLst/>
            <a:cxnLst/>
            <a:rect l="l" t="t" r="r" b="b"/>
            <a:pathLst>
              <a:path w="7299297" h="10287000">
                <a:moveTo>
                  <a:pt x="0" y="0"/>
                </a:moveTo>
                <a:lnTo>
                  <a:pt x="7299297" y="0"/>
                </a:lnTo>
                <a:lnTo>
                  <a:pt x="7299297" y="10287000"/>
                </a:lnTo>
                <a:lnTo>
                  <a:pt x="0" y="10287000"/>
                </a:lnTo>
                <a:lnTo>
                  <a:pt x="0" y="0"/>
                </a:lnTo>
                <a:close/>
              </a:path>
            </a:pathLst>
          </a:custGeom>
          <a:blipFill>
            <a:blip r:embed="rId2"/>
            <a:stretch>
              <a:fillRect/>
            </a:stretch>
          </a:blipFill>
        </p:spPr>
        <p:txBody>
          <a:bodyPr/>
          <a:lstStyle/>
          <a:p>
            <a:endParaRPr lang="en-IE"/>
          </a:p>
        </p:txBody>
      </p:sp>
      <p:sp>
        <p:nvSpPr>
          <p:cNvPr id="3" name="Freeform 3"/>
          <p:cNvSpPr/>
          <p:nvPr/>
        </p:nvSpPr>
        <p:spPr>
          <a:xfrm>
            <a:off x="8362165" y="565335"/>
            <a:ext cx="4774654" cy="2297802"/>
          </a:xfrm>
          <a:custGeom>
            <a:avLst/>
            <a:gdLst/>
            <a:ahLst/>
            <a:cxnLst/>
            <a:rect l="l" t="t" r="r" b="b"/>
            <a:pathLst>
              <a:path w="4774654" h="2297802">
                <a:moveTo>
                  <a:pt x="0" y="0"/>
                </a:moveTo>
                <a:lnTo>
                  <a:pt x="4774654" y="0"/>
                </a:lnTo>
                <a:lnTo>
                  <a:pt x="4774654" y="2297802"/>
                </a:lnTo>
                <a:lnTo>
                  <a:pt x="0" y="22978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E"/>
          </a:p>
        </p:txBody>
      </p:sp>
      <p:sp>
        <p:nvSpPr>
          <p:cNvPr id="4" name="Freeform 4"/>
          <p:cNvSpPr/>
          <p:nvPr/>
        </p:nvSpPr>
        <p:spPr>
          <a:xfrm>
            <a:off x="14745763" y="565335"/>
            <a:ext cx="2513537" cy="2240190"/>
          </a:xfrm>
          <a:custGeom>
            <a:avLst/>
            <a:gdLst/>
            <a:ahLst/>
            <a:cxnLst/>
            <a:rect l="l" t="t" r="r" b="b"/>
            <a:pathLst>
              <a:path w="2513537" h="2240190">
                <a:moveTo>
                  <a:pt x="0" y="0"/>
                </a:moveTo>
                <a:lnTo>
                  <a:pt x="2513537" y="0"/>
                </a:lnTo>
                <a:lnTo>
                  <a:pt x="2513537" y="2240190"/>
                </a:lnTo>
                <a:lnTo>
                  <a:pt x="0" y="224019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E"/>
          </a:p>
        </p:txBody>
      </p:sp>
      <p:sp>
        <p:nvSpPr>
          <p:cNvPr id="5" name="Freeform 5"/>
          <p:cNvSpPr/>
          <p:nvPr/>
        </p:nvSpPr>
        <p:spPr>
          <a:xfrm>
            <a:off x="8475369" y="3436008"/>
            <a:ext cx="9014395" cy="6419582"/>
          </a:xfrm>
          <a:custGeom>
            <a:avLst/>
            <a:gdLst/>
            <a:ahLst/>
            <a:cxnLst/>
            <a:rect l="l" t="t" r="r" b="b"/>
            <a:pathLst>
              <a:path w="9014395" h="6419582">
                <a:moveTo>
                  <a:pt x="0" y="0"/>
                </a:moveTo>
                <a:lnTo>
                  <a:pt x="9014395" y="0"/>
                </a:lnTo>
                <a:lnTo>
                  <a:pt x="9014395" y="6419582"/>
                </a:lnTo>
                <a:lnTo>
                  <a:pt x="0" y="6419582"/>
                </a:lnTo>
                <a:lnTo>
                  <a:pt x="0" y="0"/>
                </a:lnTo>
                <a:close/>
              </a:path>
            </a:pathLst>
          </a:custGeom>
          <a:blipFill>
            <a:blip r:embed="rId7"/>
            <a:stretch>
              <a:fillRect/>
            </a:stretch>
          </a:blipFill>
        </p:spPr>
        <p:txBody>
          <a:bodyPr/>
          <a:lstStyle/>
          <a:p>
            <a:endParaRPr lang="en-IE"/>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844263" y="544733"/>
            <a:ext cx="16480267" cy="9270150"/>
          </a:xfrm>
          <a:custGeom>
            <a:avLst/>
            <a:gdLst/>
            <a:ahLst/>
            <a:cxnLst/>
            <a:rect l="l" t="t" r="r" b="b"/>
            <a:pathLst>
              <a:path w="16480267" h="9270150">
                <a:moveTo>
                  <a:pt x="0" y="0"/>
                </a:moveTo>
                <a:lnTo>
                  <a:pt x="16480267" y="0"/>
                </a:lnTo>
                <a:lnTo>
                  <a:pt x="16480267" y="9270150"/>
                </a:lnTo>
                <a:lnTo>
                  <a:pt x="0" y="9270150"/>
                </a:lnTo>
                <a:lnTo>
                  <a:pt x="0" y="0"/>
                </a:lnTo>
                <a:close/>
              </a:path>
            </a:pathLst>
          </a:custGeom>
          <a:blipFill>
            <a:blip r:embed="rId2"/>
            <a:stretch>
              <a:fillRect/>
            </a:stretch>
          </a:blipFill>
        </p:spPr>
        <p:txBody>
          <a:bodyPr/>
          <a:lstStyle/>
          <a:p>
            <a:endParaRPr lang="en-IE"/>
          </a:p>
        </p:txBody>
      </p:sp>
      <p:grpSp>
        <p:nvGrpSpPr>
          <p:cNvPr id="3" name="Group 3"/>
          <p:cNvGrpSpPr/>
          <p:nvPr/>
        </p:nvGrpSpPr>
        <p:grpSpPr>
          <a:xfrm>
            <a:off x="16219890" y="6281501"/>
            <a:ext cx="3013166" cy="4664918"/>
            <a:chOff x="0" y="0"/>
            <a:chExt cx="812800" cy="1258359"/>
          </a:xfrm>
        </p:grpSpPr>
        <p:sp>
          <p:nvSpPr>
            <p:cNvPr id="4" name="Freeform 4"/>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txBody>
            <a:bodyPr/>
            <a:lstStyle/>
            <a:p>
              <a:endParaRPr lang="en-IE"/>
            </a:p>
          </p:txBody>
        </p:sp>
        <p:sp>
          <p:nvSpPr>
            <p:cNvPr id="5" name="TextBox 5"/>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4974860" y="7855388"/>
            <a:ext cx="3013166" cy="4664918"/>
            <a:chOff x="0" y="0"/>
            <a:chExt cx="812800" cy="1258359"/>
          </a:xfrm>
        </p:grpSpPr>
        <p:sp>
          <p:nvSpPr>
            <p:cNvPr id="7" name="Freeform 7"/>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txBody>
            <a:bodyPr/>
            <a:lstStyle/>
            <a:p>
              <a:endParaRPr lang="en-IE"/>
            </a:p>
          </p:txBody>
        </p:sp>
        <p:sp>
          <p:nvSpPr>
            <p:cNvPr id="8" name="TextBox 8"/>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0800000">
            <a:off x="-357296" y="-773335"/>
            <a:ext cx="3013166" cy="4664918"/>
            <a:chOff x="0" y="0"/>
            <a:chExt cx="812800" cy="1258359"/>
          </a:xfrm>
        </p:grpSpPr>
        <p:sp>
          <p:nvSpPr>
            <p:cNvPr id="10" name="Freeform 10"/>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txBody>
            <a:bodyPr/>
            <a:lstStyle/>
            <a:p>
              <a:endParaRPr lang="en-IE"/>
            </a:p>
          </p:txBody>
        </p:sp>
        <p:sp>
          <p:nvSpPr>
            <p:cNvPr id="11" name="TextBox 11"/>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0800000">
            <a:off x="1613693" y="0"/>
            <a:ext cx="1606649" cy="2487379"/>
            <a:chOff x="0" y="0"/>
            <a:chExt cx="812800" cy="1258359"/>
          </a:xfrm>
        </p:grpSpPr>
        <p:sp>
          <p:nvSpPr>
            <p:cNvPr id="13" name="Freeform 13"/>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txBody>
            <a:bodyPr/>
            <a:lstStyle/>
            <a:p>
              <a:endParaRPr lang="en-IE"/>
            </a:p>
          </p:txBody>
        </p:sp>
        <p:sp>
          <p:nvSpPr>
            <p:cNvPr id="14" name="TextBox 14"/>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7271924" cy="10287000"/>
          </a:xfrm>
          <a:custGeom>
            <a:avLst/>
            <a:gdLst/>
            <a:ahLst/>
            <a:cxnLst/>
            <a:rect l="l" t="t" r="r" b="b"/>
            <a:pathLst>
              <a:path w="7271924" h="10287000">
                <a:moveTo>
                  <a:pt x="0" y="0"/>
                </a:moveTo>
                <a:lnTo>
                  <a:pt x="7271924" y="0"/>
                </a:lnTo>
                <a:lnTo>
                  <a:pt x="7271924" y="10287000"/>
                </a:lnTo>
                <a:lnTo>
                  <a:pt x="0" y="10287000"/>
                </a:lnTo>
                <a:lnTo>
                  <a:pt x="0" y="0"/>
                </a:lnTo>
                <a:close/>
              </a:path>
            </a:pathLst>
          </a:custGeom>
          <a:blipFill>
            <a:blip r:embed="rId2"/>
            <a:stretch>
              <a:fillRect/>
            </a:stretch>
          </a:blipFill>
        </p:spPr>
        <p:txBody>
          <a:bodyPr/>
          <a:lstStyle/>
          <a:p>
            <a:endParaRPr lang="en-IE"/>
          </a:p>
        </p:txBody>
      </p:sp>
      <p:sp>
        <p:nvSpPr>
          <p:cNvPr id="3" name="TextBox 3"/>
          <p:cNvSpPr txBox="1"/>
          <p:nvPr/>
        </p:nvSpPr>
        <p:spPr>
          <a:xfrm>
            <a:off x="9701639" y="265835"/>
            <a:ext cx="6604417" cy="762865"/>
          </a:xfrm>
          <a:prstGeom prst="rect">
            <a:avLst/>
          </a:prstGeom>
        </p:spPr>
        <p:txBody>
          <a:bodyPr lIns="0" tIns="0" rIns="0" bIns="0" rtlCol="0" anchor="t">
            <a:spAutoFit/>
          </a:bodyPr>
          <a:lstStyle/>
          <a:p>
            <a:pPr algn="ctr">
              <a:lnSpc>
                <a:spcPts val="6156"/>
              </a:lnSpc>
            </a:pPr>
            <a:r>
              <a:rPr lang="en-US" sz="4397">
                <a:solidFill>
                  <a:srgbClr val="FFFFFF"/>
                </a:solidFill>
                <a:latin typeface="Canva Sans Bold"/>
              </a:rPr>
              <a:t>A Reflective Association</a:t>
            </a:r>
          </a:p>
        </p:txBody>
      </p:sp>
      <p:sp>
        <p:nvSpPr>
          <p:cNvPr id="4" name="TextBox 4"/>
          <p:cNvSpPr txBox="1"/>
          <p:nvPr/>
        </p:nvSpPr>
        <p:spPr>
          <a:xfrm>
            <a:off x="8579120" y="1654810"/>
            <a:ext cx="8849455" cy="8406130"/>
          </a:xfrm>
          <a:prstGeom prst="rect">
            <a:avLst/>
          </a:prstGeom>
        </p:spPr>
        <p:txBody>
          <a:bodyPr lIns="0" tIns="0" rIns="0" bIns="0" rtlCol="0" anchor="t">
            <a:spAutoFit/>
          </a:bodyPr>
          <a:lstStyle/>
          <a:p>
            <a:pPr algn="ctr">
              <a:lnSpc>
                <a:spcPts val="3920"/>
              </a:lnSpc>
            </a:pPr>
            <a:r>
              <a:rPr lang="en-US" sz="2800">
                <a:solidFill>
                  <a:srgbClr val="FFFFFF"/>
                </a:solidFill>
                <a:latin typeface="Canva Sans"/>
              </a:rPr>
              <a:t>As part of the Team Maths Final 2022, we hosted a Review &amp; Reflection of the work of the IMTA post-Covid and used it as an opportunity to take stock, asses what we have done and see where we are going as an organisation. </a:t>
            </a:r>
          </a:p>
          <a:p>
            <a:pPr algn="ctr">
              <a:lnSpc>
                <a:spcPts val="3920"/>
              </a:lnSpc>
            </a:pPr>
            <a:endParaRPr lang="en-US" sz="2800">
              <a:solidFill>
                <a:srgbClr val="FFFFFF"/>
              </a:solidFill>
              <a:latin typeface="Canva Sans"/>
            </a:endParaRPr>
          </a:p>
          <a:p>
            <a:pPr algn="ctr">
              <a:lnSpc>
                <a:spcPts val="3920"/>
              </a:lnSpc>
            </a:pPr>
            <a:r>
              <a:rPr lang="en-US" sz="2800">
                <a:solidFill>
                  <a:srgbClr val="FFFFFF"/>
                </a:solidFill>
                <a:latin typeface="Canva Sans"/>
              </a:rPr>
              <a:t>We had a blended session with participants face to face answering some thought-provoking questions coupled with members contributing via Zoom. </a:t>
            </a:r>
          </a:p>
          <a:p>
            <a:pPr algn="ctr">
              <a:lnSpc>
                <a:spcPts val="3920"/>
              </a:lnSpc>
            </a:pPr>
            <a:endParaRPr lang="en-US" sz="2800">
              <a:solidFill>
                <a:srgbClr val="FFFFFF"/>
              </a:solidFill>
              <a:latin typeface="Canva Sans"/>
            </a:endParaRPr>
          </a:p>
          <a:p>
            <a:pPr algn="ctr">
              <a:lnSpc>
                <a:spcPts val="3920"/>
              </a:lnSpc>
            </a:pPr>
            <a:r>
              <a:rPr lang="en-US" sz="2800">
                <a:solidFill>
                  <a:srgbClr val="FFFFFF"/>
                </a:solidFill>
                <a:latin typeface="Canva Sans"/>
              </a:rPr>
              <a:t>We used Mentimeter to gather answers to questions which both asked us what we do well, what we need to keep and more importantly where we fall down, in terms of our aims and objectives as set out in our constitution. </a:t>
            </a:r>
          </a:p>
          <a:p>
            <a:pPr algn="ctr">
              <a:lnSpc>
                <a:spcPts val="3920"/>
              </a:lnSpc>
            </a:pPr>
            <a:endParaRPr lang="en-US" sz="2800">
              <a:solidFill>
                <a:srgbClr val="FFFFFF"/>
              </a:solidFill>
              <a:latin typeface="Canva Sans"/>
            </a:endParaRPr>
          </a:p>
          <a:p>
            <a:pPr algn="ctr">
              <a:lnSpc>
                <a:spcPts val="3920"/>
              </a:lnSpc>
            </a:pPr>
            <a:endParaRPr lang="en-US" sz="2800">
              <a:solidFill>
                <a:srgbClr val="FFFFFF"/>
              </a:solidFill>
              <a:latin typeface="Canva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263870" y="195170"/>
            <a:ext cx="5364122" cy="3185827"/>
          </a:xfrm>
          <a:custGeom>
            <a:avLst/>
            <a:gdLst/>
            <a:ahLst/>
            <a:cxnLst/>
            <a:rect l="l" t="t" r="r" b="b"/>
            <a:pathLst>
              <a:path w="5364122" h="3185827">
                <a:moveTo>
                  <a:pt x="0" y="0"/>
                </a:moveTo>
                <a:lnTo>
                  <a:pt x="5364122" y="0"/>
                </a:lnTo>
                <a:lnTo>
                  <a:pt x="5364122" y="3185827"/>
                </a:lnTo>
                <a:lnTo>
                  <a:pt x="0" y="3185827"/>
                </a:lnTo>
                <a:lnTo>
                  <a:pt x="0" y="0"/>
                </a:lnTo>
                <a:close/>
              </a:path>
            </a:pathLst>
          </a:custGeom>
          <a:blipFill>
            <a:blip r:embed="rId2"/>
            <a:stretch>
              <a:fillRect/>
            </a:stretch>
          </a:blipFill>
        </p:spPr>
        <p:txBody>
          <a:bodyPr/>
          <a:lstStyle/>
          <a:p>
            <a:endParaRPr lang="en-IE"/>
          </a:p>
        </p:txBody>
      </p:sp>
      <p:sp>
        <p:nvSpPr>
          <p:cNvPr id="3" name="Freeform 3"/>
          <p:cNvSpPr/>
          <p:nvPr/>
        </p:nvSpPr>
        <p:spPr>
          <a:xfrm>
            <a:off x="13217703" y="399557"/>
            <a:ext cx="4990344" cy="3150154"/>
          </a:xfrm>
          <a:custGeom>
            <a:avLst/>
            <a:gdLst/>
            <a:ahLst/>
            <a:cxnLst/>
            <a:rect l="l" t="t" r="r" b="b"/>
            <a:pathLst>
              <a:path w="4990344" h="3150154">
                <a:moveTo>
                  <a:pt x="0" y="0"/>
                </a:moveTo>
                <a:lnTo>
                  <a:pt x="4990344" y="0"/>
                </a:lnTo>
                <a:lnTo>
                  <a:pt x="4990344" y="3150155"/>
                </a:lnTo>
                <a:lnTo>
                  <a:pt x="0" y="3150155"/>
                </a:lnTo>
                <a:lnTo>
                  <a:pt x="0" y="0"/>
                </a:lnTo>
                <a:close/>
              </a:path>
            </a:pathLst>
          </a:custGeom>
          <a:blipFill>
            <a:blip r:embed="rId3"/>
            <a:stretch>
              <a:fillRect/>
            </a:stretch>
          </a:blipFill>
        </p:spPr>
        <p:txBody>
          <a:bodyPr/>
          <a:lstStyle/>
          <a:p>
            <a:endParaRPr lang="en-IE"/>
          </a:p>
        </p:txBody>
      </p:sp>
      <p:sp>
        <p:nvSpPr>
          <p:cNvPr id="4" name="Freeform 4"/>
          <p:cNvSpPr/>
          <p:nvPr/>
        </p:nvSpPr>
        <p:spPr>
          <a:xfrm>
            <a:off x="263870" y="3767844"/>
            <a:ext cx="5364122" cy="3198702"/>
          </a:xfrm>
          <a:custGeom>
            <a:avLst/>
            <a:gdLst/>
            <a:ahLst/>
            <a:cxnLst/>
            <a:rect l="l" t="t" r="r" b="b"/>
            <a:pathLst>
              <a:path w="5364122" h="3198702">
                <a:moveTo>
                  <a:pt x="0" y="0"/>
                </a:moveTo>
                <a:lnTo>
                  <a:pt x="5364122" y="0"/>
                </a:lnTo>
                <a:lnTo>
                  <a:pt x="5364122" y="3198702"/>
                </a:lnTo>
                <a:lnTo>
                  <a:pt x="0" y="3198702"/>
                </a:lnTo>
                <a:lnTo>
                  <a:pt x="0" y="0"/>
                </a:lnTo>
                <a:close/>
              </a:path>
            </a:pathLst>
          </a:custGeom>
          <a:blipFill>
            <a:blip r:embed="rId4"/>
            <a:stretch>
              <a:fillRect/>
            </a:stretch>
          </a:blipFill>
        </p:spPr>
        <p:txBody>
          <a:bodyPr/>
          <a:lstStyle/>
          <a:p>
            <a:endParaRPr lang="en-IE"/>
          </a:p>
        </p:txBody>
      </p:sp>
      <p:sp>
        <p:nvSpPr>
          <p:cNvPr id="5" name="Freeform 5"/>
          <p:cNvSpPr/>
          <p:nvPr/>
        </p:nvSpPr>
        <p:spPr>
          <a:xfrm>
            <a:off x="13217703" y="3893551"/>
            <a:ext cx="4810782" cy="3584022"/>
          </a:xfrm>
          <a:custGeom>
            <a:avLst/>
            <a:gdLst/>
            <a:ahLst/>
            <a:cxnLst/>
            <a:rect l="l" t="t" r="r" b="b"/>
            <a:pathLst>
              <a:path w="4810782" h="3584022">
                <a:moveTo>
                  <a:pt x="0" y="0"/>
                </a:moveTo>
                <a:lnTo>
                  <a:pt x="4810782" y="0"/>
                </a:lnTo>
                <a:lnTo>
                  <a:pt x="4810782" y="3584022"/>
                </a:lnTo>
                <a:lnTo>
                  <a:pt x="0" y="3584022"/>
                </a:lnTo>
                <a:lnTo>
                  <a:pt x="0" y="0"/>
                </a:lnTo>
                <a:close/>
              </a:path>
            </a:pathLst>
          </a:custGeom>
          <a:blipFill>
            <a:blip r:embed="rId5"/>
            <a:stretch>
              <a:fillRect b="-2464"/>
            </a:stretch>
          </a:blipFill>
        </p:spPr>
        <p:txBody>
          <a:bodyPr/>
          <a:lstStyle/>
          <a:p>
            <a:endParaRPr lang="en-IE"/>
          </a:p>
        </p:txBody>
      </p:sp>
      <p:sp>
        <p:nvSpPr>
          <p:cNvPr id="6" name="Freeform 6"/>
          <p:cNvSpPr/>
          <p:nvPr/>
        </p:nvSpPr>
        <p:spPr>
          <a:xfrm>
            <a:off x="6655017" y="2109186"/>
            <a:ext cx="4852257" cy="4857360"/>
          </a:xfrm>
          <a:custGeom>
            <a:avLst/>
            <a:gdLst/>
            <a:ahLst/>
            <a:cxnLst/>
            <a:rect l="l" t="t" r="r" b="b"/>
            <a:pathLst>
              <a:path w="4852257" h="4857360">
                <a:moveTo>
                  <a:pt x="0" y="0"/>
                </a:moveTo>
                <a:lnTo>
                  <a:pt x="4852258" y="0"/>
                </a:lnTo>
                <a:lnTo>
                  <a:pt x="4852258" y="4857360"/>
                </a:lnTo>
                <a:lnTo>
                  <a:pt x="0" y="4857360"/>
                </a:lnTo>
                <a:lnTo>
                  <a:pt x="0" y="0"/>
                </a:lnTo>
                <a:close/>
              </a:path>
            </a:pathLst>
          </a:custGeom>
          <a:blipFill>
            <a:blip r:embed="rId6"/>
            <a:stretch>
              <a:fillRect/>
            </a:stretch>
          </a:blipFill>
        </p:spPr>
        <p:txBody>
          <a:bodyPr/>
          <a:lstStyle/>
          <a:p>
            <a:endParaRPr lang="en-IE"/>
          </a:p>
        </p:txBody>
      </p:sp>
      <p:sp>
        <p:nvSpPr>
          <p:cNvPr id="7" name="Freeform 7"/>
          <p:cNvSpPr/>
          <p:nvPr/>
        </p:nvSpPr>
        <p:spPr>
          <a:xfrm>
            <a:off x="11384030" y="499871"/>
            <a:ext cx="1589809" cy="1297682"/>
          </a:xfrm>
          <a:custGeom>
            <a:avLst/>
            <a:gdLst/>
            <a:ahLst/>
            <a:cxnLst/>
            <a:rect l="l" t="t" r="r" b="b"/>
            <a:pathLst>
              <a:path w="1589809" h="1297682">
                <a:moveTo>
                  <a:pt x="0" y="0"/>
                </a:moveTo>
                <a:lnTo>
                  <a:pt x="1589809" y="0"/>
                </a:lnTo>
                <a:lnTo>
                  <a:pt x="1589809" y="1297681"/>
                </a:lnTo>
                <a:lnTo>
                  <a:pt x="0" y="129768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IE"/>
          </a:p>
        </p:txBody>
      </p:sp>
      <p:grpSp>
        <p:nvGrpSpPr>
          <p:cNvPr id="8" name="Group 8"/>
          <p:cNvGrpSpPr/>
          <p:nvPr/>
        </p:nvGrpSpPr>
        <p:grpSpPr>
          <a:xfrm>
            <a:off x="11384030" y="6700526"/>
            <a:ext cx="3013166" cy="4664918"/>
            <a:chOff x="0" y="0"/>
            <a:chExt cx="812800" cy="1258359"/>
          </a:xfrm>
        </p:grpSpPr>
        <p:sp>
          <p:nvSpPr>
            <p:cNvPr id="9" name="Freeform 9"/>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txBody>
            <a:bodyPr/>
            <a:lstStyle/>
            <a:p>
              <a:endParaRPr lang="en-IE"/>
            </a:p>
          </p:txBody>
        </p:sp>
        <p:sp>
          <p:nvSpPr>
            <p:cNvPr id="10" name="TextBox 10"/>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2806404" y="8211559"/>
            <a:ext cx="3013166" cy="4664918"/>
            <a:chOff x="0" y="0"/>
            <a:chExt cx="812800" cy="1258359"/>
          </a:xfrm>
        </p:grpSpPr>
        <p:sp>
          <p:nvSpPr>
            <p:cNvPr id="12" name="Freeform 12"/>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txBody>
            <a:bodyPr/>
            <a:lstStyle/>
            <a:p>
              <a:endParaRPr lang="en-IE"/>
            </a:p>
          </p:txBody>
        </p:sp>
        <p:sp>
          <p:nvSpPr>
            <p:cNvPr id="13" name="TextBox 13"/>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8297953" y="7367544"/>
            <a:ext cx="2842213" cy="2731615"/>
          </a:xfrm>
          <a:custGeom>
            <a:avLst/>
            <a:gdLst/>
            <a:ahLst/>
            <a:cxnLst/>
            <a:rect l="l" t="t" r="r" b="b"/>
            <a:pathLst>
              <a:path w="2842213" h="2731615">
                <a:moveTo>
                  <a:pt x="0" y="0"/>
                </a:moveTo>
                <a:lnTo>
                  <a:pt x="2842213" y="0"/>
                </a:lnTo>
                <a:lnTo>
                  <a:pt x="2842213" y="2731615"/>
                </a:lnTo>
                <a:lnTo>
                  <a:pt x="0" y="2731615"/>
                </a:lnTo>
                <a:lnTo>
                  <a:pt x="0" y="0"/>
                </a:lnTo>
                <a:close/>
              </a:path>
            </a:pathLst>
          </a:custGeom>
          <a:blipFill>
            <a:blip r:embed="rId9"/>
            <a:stretch>
              <a:fillRect/>
            </a:stretch>
          </a:blipFill>
        </p:spPr>
        <p:txBody>
          <a:bodyPr/>
          <a:lstStyle/>
          <a:p>
            <a:endParaRPr lang="en-IE"/>
          </a:p>
        </p:txBody>
      </p:sp>
      <p:sp>
        <p:nvSpPr>
          <p:cNvPr id="15" name="TextBox 15"/>
          <p:cNvSpPr txBox="1"/>
          <p:nvPr/>
        </p:nvSpPr>
        <p:spPr>
          <a:xfrm>
            <a:off x="7147834" y="376046"/>
            <a:ext cx="3992331" cy="1116806"/>
          </a:xfrm>
          <a:prstGeom prst="rect">
            <a:avLst/>
          </a:prstGeom>
        </p:spPr>
        <p:txBody>
          <a:bodyPr lIns="0" tIns="0" rIns="0" bIns="0" rtlCol="0" anchor="t">
            <a:spAutoFit/>
          </a:bodyPr>
          <a:lstStyle/>
          <a:p>
            <a:pPr algn="ctr">
              <a:lnSpc>
                <a:spcPts val="9163"/>
              </a:lnSpc>
            </a:pPr>
            <a:r>
              <a:rPr lang="en-US" sz="6545">
                <a:solidFill>
                  <a:srgbClr val="FFFFFF"/>
                </a:solidFill>
                <a:latin typeface="Canva Sans Bold"/>
              </a:rPr>
              <a:t>Advocacy</a:t>
            </a:r>
          </a:p>
        </p:txBody>
      </p:sp>
      <p:sp>
        <p:nvSpPr>
          <p:cNvPr id="16" name="TextBox 16"/>
          <p:cNvSpPr txBox="1"/>
          <p:nvPr/>
        </p:nvSpPr>
        <p:spPr>
          <a:xfrm>
            <a:off x="686153" y="7605653"/>
            <a:ext cx="6607671" cy="1811020"/>
          </a:xfrm>
          <a:prstGeom prst="rect">
            <a:avLst/>
          </a:prstGeom>
        </p:spPr>
        <p:txBody>
          <a:bodyPr lIns="0" tIns="0" rIns="0" bIns="0" rtlCol="0" anchor="t">
            <a:spAutoFit/>
          </a:bodyPr>
          <a:lstStyle/>
          <a:p>
            <a:pPr algn="ctr">
              <a:lnSpc>
                <a:spcPts val="7279"/>
              </a:lnSpc>
            </a:pPr>
            <a:r>
              <a:rPr lang="en-US" sz="5199">
                <a:solidFill>
                  <a:srgbClr val="FFFFFF"/>
                </a:solidFill>
                <a:latin typeface="Canva Sans Bold"/>
              </a:rPr>
              <a:t>Gathering Views of </a:t>
            </a:r>
          </a:p>
          <a:p>
            <a:pPr algn="ctr">
              <a:lnSpc>
                <a:spcPts val="7279"/>
              </a:lnSpc>
            </a:pPr>
            <a:r>
              <a:rPr lang="en-US" sz="5199">
                <a:solidFill>
                  <a:srgbClr val="FFFFFF"/>
                </a:solidFill>
                <a:latin typeface="Canva Sans Bold"/>
              </a:rPr>
              <a:t>Teachers &amp; Students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03445" y="1672478"/>
            <a:ext cx="7636819" cy="7585822"/>
          </a:xfrm>
          <a:custGeom>
            <a:avLst/>
            <a:gdLst/>
            <a:ahLst/>
            <a:cxnLst/>
            <a:rect l="l" t="t" r="r" b="b"/>
            <a:pathLst>
              <a:path w="7636819" h="7585822">
                <a:moveTo>
                  <a:pt x="0" y="0"/>
                </a:moveTo>
                <a:lnTo>
                  <a:pt x="7636819" y="0"/>
                </a:lnTo>
                <a:lnTo>
                  <a:pt x="7636819" y="7585822"/>
                </a:lnTo>
                <a:lnTo>
                  <a:pt x="0" y="7585822"/>
                </a:lnTo>
                <a:lnTo>
                  <a:pt x="0" y="0"/>
                </a:lnTo>
                <a:close/>
              </a:path>
            </a:pathLst>
          </a:custGeom>
          <a:blipFill>
            <a:blip r:embed="rId2"/>
            <a:stretch>
              <a:fillRect/>
            </a:stretch>
          </a:blipFill>
        </p:spPr>
        <p:txBody>
          <a:bodyPr/>
          <a:lstStyle/>
          <a:p>
            <a:endParaRPr lang="en-IE"/>
          </a:p>
        </p:txBody>
      </p:sp>
      <p:sp>
        <p:nvSpPr>
          <p:cNvPr id="3" name="Freeform 3"/>
          <p:cNvSpPr/>
          <p:nvPr/>
        </p:nvSpPr>
        <p:spPr>
          <a:xfrm>
            <a:off x="8017310" y="2683148"/>
            <a:ext cx="9976332" cy="6575152"/>
          </a:xfrm>
          <a:custGeom>
            <a:avLst/>
            <a:gdLst/>
            <a:ahLst/>
            <a:cxnLst/>
            <a:rect l="l" t="t" r="r" b="b"/>
            <a:pathLst>
              <a:path w="9976332" h="6575152">
                <a:moveTo>
                  <a:pt x="0" y="0"/>
                </a:moveTo>
                <a:lnTo>
                  <a:pt x="9976332" y="0"/>
                </a:lnTo>
                <a:lnTo>
                  <a:pt x="9976332" y="6575152"/>
                </a:lnTo>
                <a:lnTo>
                  <a:pt x="0" y="6575152"/>
                </a:lnTo>
                <a:lnTo>
                  <a:pt x="0" y="0"/>
                </a:lnTo>
                <a:close/>
              </a:path>
            </a:pathLst>
          </a:custGeom>
          <a:blipFill>
            <a:blip r:embed="rId3"/>
            <a:stretch>
              <a:fillRect t="-105" b="-105"/>
            </a:stretch>
          </a:blipFill>
        </p:spPr>
        <p:txBody>
          <a:bodyPr/>
          <a:lstStyle/>
          <a:p>
            <a:endParaRPr lang="en-IE"/>
          </a:p>
        </p:txBody>
      </p:sp>
      <p:sp>
        <p:nvSpPr>
          <p:cNvPr id="4" name="Freeform 4"/>
          <p:cNvSpPr/>
          <p:nvPr/>
        </p:nvSpPr>
        <p:spPr>
          <a:xfrm>
            <a:off x="15391310" y="114511"/>
            <a:ext cx="2602331" cy="2501068"/>
          </a:xfrm>
          <a:custGeom>
            <a:avLst/>
            <a:gdLst/>
            <a:ahLst/>
            <a:cxnLst/>
            <a:rect l="l" t="t" r="r" b="b"/>
            <a:pathLst>
              <a:path w="2602331" h="2501068">
                <a:moveTo>
                  <a:pt x="0" y="0"/>
                </a:moveTo>
                <a:lnTo>
                  <a:pt x="2602332" y="0"/>
                </a:lnTo>
                <a:lnTo>
                  <a:pt x="2602332" y="2501068"/>
                </a:lnTo>
                <a:lnTo>
                  <a:pt x="0" y="2501068"/>
                </a:lnTo>
                <a:lnTo>
                  <a:pt x="0" y="0"/>
                </a:lnTo>
                <a:close/>
              </a:path>
            </a:pathLst>
          </a:custGeom>
          <a:blipFill>
            <a:blip r:embed="rId4"/>
            <a:stretch>
              <a:fillRect/>
            </a:stretch>
          </a:blipFill>
        </p:spPr>
        <p:txBody>
          <a:bodyPr/>
          <a:lstStyle/>
          <a:p>
            <a:endParaRPr lang="en-IE"/>
          </a:p>
        </p:txBody>
      </p:sp>
      <p:sp>
        <p:nvSpPr>
          <p:cNvPr id="5" name="TextBox 5"/>
          <p:cNvSpPr txBox="1"/>
          <p:nvPr/>
        </p:nvSpPr>
        <p:spPr>
          <a:xfrm>
            <a:off x="4069536" y="490449"/>
            <a:ext cx="7895548" cy="631339"/>
          </a:xfrm>
          <a:prstGeom prst="rect">
            <a:avLst/>
          </a:prstGeom>
        </p:spPr>
        <p:txBody>
          <a:bodyPr lIns="0" tIns="0" rIns="0" bIns="0" rtlCol="0" anchor="t">
            <a:spAutoFit/>
          </a:bodyPr>
          <a:lstStyle/>
          <a:p>
            <a:pPr algn="ctr">
              <a:lnSpc>
                <a:spcPts val="5101"/>
              </a:lnSpc>
            </a:pPr>
            <a:r>
              <a:rPr lang="en-US" sz="3644">
                <a:solidFill>
                  <a:srgbClr val="FFFFFF"/>
                </a:solidFill>
                <a:latin typeface="Canva Sans Bold"/>
              </a:rPr>
              <a:t>Recent IMTA submissions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369115" y="240727"/>
            <a:ext cx="6535170" cy="4795242"/>
          </a:xfrm>
          <a:custGeom>
            <a:avLst/>
            <a:gdLst/>
            <a:ahLst/>
            <a:cxnLst/>
            <a:rect l="l" t="t" r="r" b="b"/>
            <a:pathLst>
              <a:path w="6535170" h="4795242">
                <a:moveTo>
                  <a:pt x="0" y="0"/>
                </a:moveTo>
                <a:lnTo>
                  <a:pt x="6535170" y="0"/>
                </a:lnTo>
                <a:lnTo>
                  <a:pt x="6535170" y="4795242"/>
                </a:lnTo>
                <a:lnTo>
                  <a:pt x="0" y="4795242"/>
                </a:lnTo>
                <a:lnTo>
                  <a:pt x="0" y="0"/>
                </a:lnTo>
                <a:close/>
              </a:path>
            </a:pathLst>
          </a:custGeom>
          <a:blipFill>
            <a:blip r:embed="rId2"/>
            <a:stretch>
              <a:fillRect/>
            </a:stretch>
          </a:blipFill>
        </p:spPr>
        <p:txBody>
          <a:bodyPr/>
          <a:lstStyle/>
          <a:p>
            <a:endParaRPr lang="en-IE"/>
          </a:p>
        </p:txBody>
      </p:sp>
      <p:sp>
        <p:nvSpPr>
          <p:cNvPr id="3" name="Freeform 3"/>
          <p:cNvSpPr/>
          <p:nvPr/>
        </p:nvSpPr>
        <p:spPr>
          <a:xfrm>
            <a:off x="369115" y="5358873"/>
            <a:ext cx="6535170" cy="4806337"/>
          </a:xfrm>
          <a:custGeom>
            <a:avLst/>
            <a:gdLst/>
            <a:ahLst/>
            <a:cxnLst/>
            <a:rect l="l" t="t" r="r" b="b"/>
            <a:pathLst>
              <a:path w="6535170" h="4806337">
                <a:moveTo>
                  <a:pt x="0" y="0"/>
                </a:moveTo>
                <a:lnTo>
                  <a:pt x="6535170" y="0"/>
                </a:lnTo>
                <a:lnTo>
                  <a:pt x="6535170" y="4806337"/>
                </a:lnTo>
                <a:lnTo>
                  <a:pt x="0" y="4806337"/>
                </a:lnTo>
                <a:lnTo>
                  <a:pt x="0" y="0"/>
                </a:lnTo>
                <a:close/>
              </a:path>
            </a:pathLst>
          </a:custGeom>
          <a:blipFill>
            <a:blip r:embed="rId3"/>
            <a:stretch>
              <a:fillRect/>
            </a:stretch>
          </a:blipFill>
        </p:spPr>
        <p:txBody>
          <a:bodyPr/>
          <a:lstStyle/>
          <a:p>
            <a:endParaRPr lang="en-IE"/>
          </a:p>
        </p:txBody>
      </p:sp>
      <p:sp>
        <p:nvSpPr>
          <p:cNvPr id="4" name="Freeform 4"/>
          <p:cNvSpPr/>
          <p:nvPr/>
        </p:nvSpPr>
        <p:spPr>
          <a:xfrm>
            <a:off x="7320221" y="240727"/>
            <a:ext cx="6909921" cy="9924482"/>
          </a:xfrm>
          <a:custGeom>
            <a:avLst/>
            <a:gdLst/>
            <a:ahLst/>
            <a:cxnLst/>
            <a:rect l="l" t="t" r="r" b="b"/>
            <a:pathLst>
              <a:path w="6909921" h="9924482">
                <a:moveTo>
                  <a:pt x="0" y="0"/>
                </a:moveTo>
                <a:lnTo>
                  <a:pt x="6909920" y="0"/>
                </a:lnTo>
                <a:lnTo>
                  <a:pt x="6909920" y="9924483"/>
                </a:lnTo>
                <a:lnTo>
                  <a:pt x="0" y="9924483"/>
                </a:lnTo>
                <a:lnTo>
                  <a:pt x="0" y="0"/>
                </a:lnTo>
                <a:close/>
              </a:path>
            </a:pathLst>
          </a:custGeom>
          <a:blipFill>
            <a:blip r:embed="rId4"/>
            <a:stretch>
              <a:fillRect/>
            </a:stretch>
          </a:blipFill>
        </p:spPr>
        <p:txBody>
          <a:bodyPr/>
          <a:lstStyle/>
          <a:p>
            <a:endParaRPr lang="en-IE"/>
          </a:p>
        </p:txBody>
      </p:sp>
      <p:sp>
        <p:nvSpPr>
          <p:cNvPr id="5" name="Freeform 5"/>
          <p:cNvSpPr/>
          <p:nvPr/>
        </p:nvSpPr>
        <p:spPr>
          <a:xfrm>
            <a:off x="14646077" y="2760818"/>
            <a:ext cx="3574023" cy="4765364"/>
          </a:xfrm>
          <a:custGeom>
            <a:avLst/>
            <a:gdLst/>
            <a:ahLst/>
            <a:cxnLst/>
            <a:rect l="l" t="t" r="r" b="b"/>
            <a:pathLst>
              <a:path w="3574023" h="4765364">
                <a:moveTo>
                  <a:pt x="0" y="0"/>
                </a:moveTo>
                <a:lnTo>
                  <a:pt x="3574023" y="0"/>
                </a:lnTo>
                <a:lnTo>
                  <a:pt x="3574023" y="4765364"/>
                </a:lnTo>
                <a:lnTo>
                  <a:pt x="0" y="4765364"/>
                </a:lnTo>
                <a:lnTo>
                  <a:pt x="0" y="0"/>
                </a:lnTo>
                <a:close/>
              </a:path>
            </a:pathLst>
          </a:custGeom>
          <a:blipFill>
            <a:blip r:embed="rId5"/>
            <a:stretch>
              <a:fillRect/>
            </a:stretch>
          </a:blipFill>
        </p:spPr>
        <p:txBody>
          <a:bodyPr/>
          <a:lstStyle/>
          <a:p>
            <a:endParaRPr lang="en-IE"/>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9701032" cy="10287000"/>
          </a:xfrm>
          <a:custGeom>
            <a:avLst/>
            <a:gdLst/>
            <a:ahLst/>
            <a:cxnLst/>
            <a:rect l="l" t="t" r="r" b="b"/>
            <a:pathLst>
              <a:path w="9701032" h="10287000">
                <a:moveTo>
                  <a:pt x="0" y="0"/>
                </a:moveTo>
                <a:lnTo>
                  <a:pt x="9701032" y="0"/>
                </a:lnTo>
                <a:lnTo>
                  <a:pt x="9701032" y="10287000"/>
                </a:lnTo>
                <a:lnTo>
                  <a:pt x="0" y="10287000"/>
                </a:lnTo>
                <a:lnTo>
                  <a:pt x="0" y="0"/>
                </a:lnTo>
                <a:close/>
              </a:path>
            </a:pathLst>
          </a:custGeom>
          <a:blipFill>
            <a:blip r:embed="rId2"/>
            <a:stretch>
              <a:fillRect/>
            </a:stretch>
          </a:blipFill>
        </p:spPr>
        <p:txBody>
          <a:bodyPr/>
          <a:lstStyle/>
          <a:p>
            <a:endParaRPr lang="en-IE"/>
          </a:p>
        </p:txBody>
      </p:sp>
      <p:sp>
        <p:nvSpPr>
          <p:cNvPr id="3" name="Freeform 3"/>
          <p:cNvSpPr/>
          <p:nvPr/>
        </p:nvSpPr>
        <p:spPr>
          <a:xfrm>
            <a:off x="10208555" y="0"/>
            <a:ext cx="6925079" cy="5066849"/>
          </a:xfrm>
          <a:custGeom>
            <a:avLst/>
            <a:gdLst/>
            <a:ahLst/>
            <a:cxnLst/>
            <a:rect l="l" t="t" r="r" b="b"/>
            <a:pathLst>
              <a:path w="6925079" h="5066849">
                <a:moveTo>
                  <a:pt x="0" y="0"/>
                </a:moveTo>
                <a:lnTo>
                  <a:pt x="6925078" y="0"/>
                </a:lnTo>
                <a:lnTo>
                  <a:pt x="6925078" y="5066849"/>
                </a:lnTo>
                <a:lnTo>
                  <a:pt x="0" y="5066849"/>
                </a:lnTo>
                <a:lnTo>
                  <a:pt x="0" y="0"/>
                </a:lnTo>
                <a:close/>
              </a:path>
            </a:pathLst>
          </a:custGeom>
          <a:blipFill>
            <a:blip r:embed="rId3"/>
            <a:stretch>
              <a:fillRect/>
            </a:stretch>
          </a:blipFill>
        </p:spPr>
        <p:txBody>
          <a:bodyPr/>
          <a:lstStyle/>
          <a:p>
            <a:endParaRPr lang="en-IE"/>
          </a:p>
        </p:txBody>
      </p:sp>
      <p:sp>
        <p:nvSpPr>
          <p:cNvPr id="4" name="Freeform 4"/>
          <p:cNvSpPr/>
          <p:nvPr/>
        </p:nvSpPr>
        <p:spPr>
          <a:xfrm>
            <a:off x="10302655" y="5289156"/>
            <a:ext cx="6559670" cy="4997844"/>
          </a:xfrm>
          <a:custGeom>
            <a:avLst/>
            <a:gdLst/>
            <a:ahLst/>
            <a:cxnLst/>
            <a:rect l="l" t="t" r="r" b="b"/>
            <a:pathLst>
              <a:path w="6559670" h="4997844">
                <a:moveTo>
                  <a:pt x="0" y="0"/>
                </a:moveTo>
                <a:lnTo>
                  <a:pt x="6559670" y="0"/>
                </a:lnTo>
                <a:lnTo>
                  <a:pt x="6559670" y="4997844"/>
                </a:lnTo>
                <a:lnTo>
                  <a:pt x="0" y="4997844"/>
                </a:lnTo>
                <a:lnTo>
                  <a:pt x="0" y="0"/>
                </a:lnTo>
                <a:close/>
              </a:path>
            </a:pathLst>
          </a:custGeom>
          <a:blipFill>
            <a:blip r:embed="rId4"/>
            <a:stretch>
              <a:fillRect/>
            </a:stretch>
          </a:blipFill>
        </p:spPr>
        <p:txBody>
          <a:bodyPr/>
          <a:lstStyle/>
          <a:p>
            <a:endParaRPr lang="en-I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txBody>
          <a:bodyPr/>
          <a:lstStyle/>
          <a:p>
            <a:endParaRPr lang="en-IE"/>
          </a:p>
        </p:txBody>
      </p:sp>
      <p:grpSp>
        <p:nvGrpSpPr>
          <p:cNvPr id="3" name="Group 3"/>
          <p:cNvGrpSpPr/>
          <p:nvPr/>
        </p:nvGrpSpPr>
        <p:grpSpPr>
          <a:xfrm>
            <a:off x="0" y="0"/>
            <a:ext cx="18288000" cy="1958357"/>
            <a:chOff x="0" y="0"/>
            <a:chExt cx="4816593" cy="515781"/>
          </a:xfrm>
        </p:grpSpPr>
        <p:sp>
          <p:nvSpPr>
            <p:cNvPr id="4" name="Freeform 4"/>
            <p:cNvSpPr/>
            <p:nvPr/>
          </p:nvSpPr>
          <p:spPr>
            <a:xfrm>
              <a:off x="0" y="0"/>
              <a:ext cx="4816592" cy="515781"/>
            </a:xfrm>
            <a:custGeom>
              <a:avLst/>
              <a:gdLst/>
              <a:ahLst/>
              <a:cxnLst/>
              <a:rect l="l" t="t" r="r" b="b"/>
              <a:pathLst>
                <a:path w="4816592" h="515781">
                  <a:moveTo>
                    <a:pt x="0" y="0"/>
                  </a:moveTo>
                  <a:lnTo>
                    <a:pt x="4816592" y="0"/>
                  </a:lnTo>
                  <a:lnTo>
                    <a:pt x="4816592" y="515781"/>
                  </a:lnTo>
                  <a:lnTo>
                    <a:pt x="0" y="515781"/>
                  </a:lnTo>
                  <a:close/>
                </a:path>
              </a:pathLst>
            </a:custGeom>
            <a:solidFill>
              <a:srgbClr val="060820"/>
            </a:solidFill>
          </p:spPr>
          <p:txBody>
            <a:bodyPr/>
            <a:lstStyle/>
            <a:p>
              <a:endParaRPr lang="en-IE"/>
            </a:p>
          </p:txBody>
        </p:sp>
        <p:sp>
          <p:nvSpPr>
            <p:cNvPr id="5" name="TextBox 5"/>
            <p:cNvSpPr txBox="1"/>
            <p:nvPr/>
          </p:nvSpPr>
          <p:spPr>
            <a:xfrm>
              <a:off x="0" y="-38100"/>
              <a:ext cx="4816593" cy="553881"/>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4206325" y="6222977"/>
            <a:ext cx="3532013" cy="3035323"/>
            <a:chOff x="0" y="0"/>
            <a:chExt cx="812800" cy="698500"/>
          </a:xfrm>
        </p:grpSpPr>
        <p:sp>
          <p:nvSpPr>
            <p:cNvPr id="7" name="Freeform 7"/>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EC1F25"/>
            </a:solidFill>
          </p:spPr>
          <p:txBody>
            <a:bodyPr/>
            <a:lstStyle/>
            <a:p>
              <a:endParaRPr lang="en-IE"/>
            </a:p>
          </p:txBody>
        </p:sp>
        <p:sp>
          <p:nvSpPr>
            <p:cNvPr id="8" name="TextBox 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7385782" y="4705315"/>
            <a:ext cx="3532013" cy="3035323"/>
            <a:chOff x="0" y="0"/>
            <a:chExt cx="812800" cy="698500"/>
          </a:xfrm>
        </p:grpSpPr>
        <p:sp>
          <p:nvSpPr>
            <p:cNvPr id="10" name="Freeform 10"/>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60820"/>
            </a:solidFill>
          </p:spPr>
          <p:txBody>
            <a:bodyPr/>
            <a:lstStyle/>
            <a:p>
              <a:endParaRPr lang="en-IE"/>
            </a:p>
          </p:txBody>
        </p:sp>
        <p:sp>
          <p:nvSpPr>
            <p:cNvPr id="11" name="TextBox 11"/>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0546237" y="6222977"/>
            <a:ext cx="3532013" cy="3035323"/>
            <a:chOff x="0" y="0"/>
            <a:chExt cx="812800" cy="698500"/>
          </a:xfrm>
        </p:grpSpPr>
        <p:sp>
          <p:nvSpPr>
            <p:cNvPr id="13" name="Freeform 1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EC1F25"/>
            </a:solidFill>
          </p:spPr>
          <p:txBody>
            <a:bodyPr/>
            <a:lstStyle/>
            <a:p>
              <a:endParaRPr lang="en-IE"/>
            </a:p>
          </p:txBody>
        </p:sp>
        <p:sp>
          <p:nvSpPr>
            <p:cNvPr id="14" name="TextBox 1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3753654" y="4705315"/>
            <a:ext cx="3532013" cy="3035323"/>
            <a:chOff x="0" y="0"/>
            <a:chExt cx="812800" cy="698500"/>
          </a:xfrm>
        </p:grpSpPr>
        <p:sp>
          <p:nvSpPr>
            <p:cNvPr id="16" name="Freeform 16"/>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60820"/>
            </a:solidFill>
          </p:spPr>
          <p:txBody>
            <a:bodyPr/>
            <a:lstStyle/>
            <a:p>
              <a:endParaRPr lang="en-IE"/>
            </a:p>
          </p:txBody>
        </p:sp>
        <p:sp>
          <p:nvSpPr>
            <p:cNvPr id="17" name="TextBox 1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038821" y="4705315"/>
            <a:ext cx="3532013" cy="3035323"/>
            <a:chOff x="0" y="0"/>
            <a:chExt cx="812800" cy="698500"/>
          </a:xfrm>
        </p:grpSpPr>
        <p:sp>
          <p:nvSpPr>
            <p:cNvPr id="19" name="Freeform 19"/>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60820"/>
            </a:solidFill>
          </p:spPr>
          <p:txBody>
            <a:bodyPr/>
            <a:lstStyle/>
            <a:p>
              <a:endParaRPr lang="en-IE"/>
            </a:p>
          </p:txBody>
        </p:sp>
        <p:sp>
          <p:nvSpPr>
            <p:cNvPr id="20" name="TextBox 20"/>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21" name="Freeform 21"/>
          <p:cNvSpPr/>
          <p:nvPr/>
        </p:nvSpPr>
        <p:spPr>
          <a:xfrm>
            <a:off x="908768" y="521274"/>
            <a:ext cx="1267823" cy="1218488"/>
          </a:xfrm>
          <a:custGeom>
            <a:avLst/>
            <a:gdLst/>
            <a:ahLst/>
            <a:cxnLst/>
            <a:rect l="l" t="t" r="r" b="b"/>
            <a:pathLst>
              <a:path w="1267823" h="1218488">
                <a:moveTo>
                  <a:pt x="0" y="0"/>
                </a:moveTo>
                <a:lnTo>
                  <a:pt x="1267823" y="0"/>
                </a:lnTo>
                <a:lnTo>
                  <a:pt x="1267823" y="1218488"/>
                </a:lnTo>
                <a:lnTo>
                  <a:pt x="0" y="1218488"/>
                </a:lnTo>
                <a:lnTo>
                  <a:pt x="0" y="0"/>
                </a:lnTo>
                <a:close/>
              </a:path>
            </a:pathLst>
          </a:custGeom>
          <a:blipFill>
            <a:blip r:embed="rId3"/>
            <a:stretch>
              <a:fillRect/>
            </a:stretch>
          </a:blipFill>
        </p:spPr>
        <p:txBody>
          <a:bodyPr/>
          <a:lstStyle/>
          <a:p>
            <a:endParaRPr lang="en-IE"/>
          </a:p>
        </p:txBody>
      </p:sp>
      <p:sp>
        <p:nvSpPr>
          <p:cNvPr id="22" name="TextBox 22"/>
          <p:cNvSpPr txBox="1"/>
          <p:nvPr/>
        </p:nvSpPr>
        <p:spPr>
          <a:xfrm>
            <a:off x="2342742" y="644376"/>
            <a:ext cx="3159162" cy="309661"/>
          </a:xfrm>
          <a:prstGeom prst="rect">
            <a:avLst/>
          </a:prstGeom>
        </p:spPr>
        <p:txBody>
          <a:bodyPr lIns="0" tIns="0" rIns="0" bIns="0" rtlCol="0" anchor="t">
            <a:spAutoFit/>
          </a:bodyPr>
          <a:lstStyle/>
          <a:p>
            <a:pPr>
              <a:lnSpc>
                <a:spcPts val="2509"/>
              </a:lnSpc>
            </a:pPr>
            <a:r>
              <a:rPr lang="en-US" sz="1792">
                <a:solidFill>
                  <a:srgbClr val="FFFFFF"/>
                </a:solidFill>
                <a:latin typeface="Montserrat Semi-Bold"/>
              </a:rPr>
              <a:t>www.imta.ie</a:t>
            </a:r>
          </a:p>
        </p:txBody>
      </p:sp>
      <p:sp>
        <p:nvSpPr>
          <p:cNvPr id="23" name="TextBox 23"/>
          <p:cNvSpPr txBox="1"/>
          <p:nvPr/>
        </p:nvSpPr>
        <p:spPr>
          <a:xfrm>
            <a:off x="2342742" y="828962"/>
            <a:ext cx="3159162" cy="545961"/>
          </a:xfrm>
          <a:prstGeom prst="rect">
            <a:avLst/>
          </a:prstGeom>
        </p:spPr>
        <p:txBody>
          <a:bodyPr lIns="0" tIns="0" rIns="0" bIns="0" rtlCol="0" anchor="t">
            <a:spAutoFit/>
          </a:bodyPr>
          <a:lstStyle/>
          <a:p>
            <a:pPr>
              <a:lnSpc>
                <a:spcPts val="4517"/>
              </a:lnSpc>
            </a:pPr>
            <a:r>
              <a:rPr lang="en-US" sz="3226">
                <a:solidFill>
                  <a:srgbClr val="FFFFFF"/>
                </a:solidFill>
                <a:latin typeface="Montserrat Semi-Bold"/>
              </a:rPr>
              <a:t>IMTA in 2024</a:t>
            </a:r>
          </a:p>
        </p:txBody>
      </p:sp>
      <p:sp>
        <p:nvSpPr>
          <p:cNvPr id="24" name="TextBox 24"/>
          <p:cNvSpPr txBox="1"/>
          <p:nvPr/>
        </p:nvSpPr>
        <p:spPr>
          <a:xfrm>
            <a:off x="908768" y="5414340"/>
            <a:ext cx="3792117" cy="949833"/>
          </a:xfrm>
          <a:prstGeom prst="rect">
            <a:avLst/>
          </a:prstGeom>
        </p:spPr>
        <p:txBody>
          <a:bodyPr lIns="0" tIns="0" rIns="0" bIns="0" rtlCol="0" anchor="t">
            <a:spAutoFit/>
          </a:bodyPr>
          <a:lstStyle/>
          <a:p>
            <a:pPr algn="ctr">
              <a:lnSpc>
                <a:spcPts val="7655"/>
              </a:lnSpc>
            </a:pPr>
            <a:r>
              <a:rPr lang="en-US" sz="5799">
                <a:solidFill>
                  <a:srgbClr val="FFFFFF"/>
                </a:solidFill>
                <a:latin typeface="Montserrat Classic"/>
              </a:rPr>
              <a:t>2444</a:t>
            </a:r>
          </a:p>
        </p:txBody>
      </p:sp>
      <p:sp>
        <p:nvSpPr>
          <p:cNvPr id="25" name="TextBox 25"/>
          <p:cNvSpPr txBox="1"/>
          <p:nvPr/>
        </p:nvSpPr>
        <p:spPr>
          <a:xfrm>
            <a:off x="888215" y="6259398"/>
            <a:ext cx="3792117" cy="471805"/>
          </a:xfrm>
          <a:prstGeom prst="rect">
            <a:avLst/>
          </a:prstGeom>
        </p:spPr>
        <p:txBody>
          <a:bodyPr lIns="0" tIns="0" rIns="0" bIns="0" rtlCol="0" anchor="t">
            <a:spAutoFit/>
          </a:bodyPr>
          <a:lstStyle/>
          <a:p>
            <a:pPr algn="ctr">
              <a:lnSpc>
                <a:spcPts val="3920"/>
              </a:lnSpc>
              <a:spcBef>
                <a:spcPct val="0"/>
              </a:spcBef>
            </a:pPr>
            <a:r>
              <a:rPr lang="en-US" sz="2800">
                <a:solidFill>
                  <a:srgbClr val="FFFFFF"/>
                </a:solidFill>
                <a:latin typeface="Montserrat"/>
              </a:rPr>
              <a:t>MEMBERS</a:t>
            </a:r>
          </a:p>
        </p:txBody>
      </p:sp>
      <p:sp>
        <p:nvSpPr>
          <p:cNvPr id="26" name="TextBox 26"/>
          <p:cNvSpPr txBox="1"/>
          <p:nvPr/>
        </p:nvSpPr>
        <p:spPr>
          <a:xfrm>
            <a:off x="4076273" y="6932002"/>
            <a:ext cx="3792117" cy="949833"/>
          </a:xfrm>
          <a:prstGeom prst="rect">
            <a:avLst/>
          </a:prstGeom>
        </p:spPr>
        <p:txBody>
          <a:bodyPr lIns="0" tIns="0" rIns="0" bIns="0" rtlCol="0" anchor="t">
            <a:spAutoFit/>
          </a:bodyPr>
          <a:lstStyle/>
          <a:p>
            <a:pPr algn="ctr">
              <a:lnSpc>
                <a:spcPts val="7655"/>
              </a:lnSpc>
            </a:pPr>
            <a:r>
              <a:rPr lang="en-US" sz="5799">
                <a:solidFill>
                  <a:srgbClr val="FFFFFF"/>
                </a:solidFill>
                <a:latin typeface="Montserrat Classic"/>
              </a:rPr>
              <a:t>417</a:t>
            </a:r>
          </a:p>
        </p:txBody>
      </p:sp>
      <p:sp>
        <p:nvSpPr>
          <p:cNvPr id="27" name="TextBox 27"/>
          <p:cNvSpPr txBox="1"/>
          <p:nvPr/>
        </p:nvSpPr>
        <p:spPr>
          <a:xfrm>
            <a:off x="4076273" y="7767535"/>
            <a:ext cx="3792117" cy="481330"/>
          </a:xfrm>
          <a:prstGeom prst="rect">
            <a:avLst/>
          </a:prstGeom>
        </p:spPr>
        <p:txBody>
          <a:bodyPr lIns="0" tIns="0" rIns="0" bIns="0" rtlCol="0" anchor="t">
            <a:spAutoFit/>
          </a:bodyPr>
          <a:lstStyle/>
          <a:p>
            <a:pPr algn="ctr">
              <a:lnSpc>
                <a:spcPts val="3920"/>
              </a:lnSpc>
              <a:spcBef>
                <a:spcPct val="0"/>
              </a:spcBef>
            </a:pPr>
            <a:r>
              <a:rPr lang="en-US" sz="2800">
                <a:solidFill>
                  <a:srgbClr val="FFFFFF"/>
                </a:solidFill>
                <a:latin typeface="Montserrat Classic"/>
              </a:rPr>
              <a:t>SCHOOLS</a:t>
            </a:r>
          </a:p>
        </p:txBody>
      </p:sp>
      <p:sp>
        <p:nvSpPr>
          <p:cNvPr id="28" name="TextBox 28"/>
          <p:cNvSpPr txBox="1"/>
          <p:nvPr/>
        </p:nvSpPr>
        <p:spPr>
          <a:xfrm>
            <a:off x="7276703" y="5414340"/>
            <a:ext cx="3792117" cy="949833"/>
          </a:xfrm>
          <a:prstGeom prst="rect">
            <a:avLst/>
          </a:prstGeom>
        </p:spPr>
        <p:txBody>
          <a:bodyPr lIns="0" tIns="0" rIns="0" bIns="0" rtlCol="0" anchor="t">
            <a:spAutoFit/>
          </a:bodyPr>
          <a:lstStyle/>
          <a:p>
            <a:pPr algn="ctr">
              <a:lnSpc>
                <a:spcPts val="7655"/>
              </a:lnSpc>
            </a:pPr>
            <a:r>
              <a:rPr lang="en-US" sz="5799">
                <a:solidFill>
                  <a:srgbClr val="FFFFFF"/>
                </a:solidFill>
                <a:latin typeface="Montserrat Classic"/>
              </a:rPr>
              <a:t>&gt;57%</a:t>
            </a:r>
          </a:p>
        </p:txBody>
      </p:sp>
      <p:sp>
        <p:nvSpPr>
          <p:cNvPr id="29" name="TextBox 29"/>
          <p:cNvSpPr txBox="1"/>
          <p:nvPr/>
        </p:nvSpPr>
        <p:spPr>
          <a:xfrm>
            <a:off x="7276703" y="6268923"/>
            <a:ext cx="3792117" cy="989964"/>
          </a:xfrm>
          <a:prstGeom prst="rect">
            <a:avLst/>
          </a:prstGeom>
        </p:spPr>
        <p:txBody>
          <a:bodyPr lIns="0" tIns="0" rIns="0" bIns="0" rtlCol="0" anchor="t">
            <a:spAutoFit/>
          </a:bodyPr>
          <a:lstStyle/>
          <a:p>
            <a:pPr algn="ctr">
              <a:lnSpc>
                <a:spcPts val="2660"/>
              </a:lnSpc>
            </a:pPr>
            <a:r>
              <a:rPr lang="en-US" sz="1900">
                <a:solidFill>
                  <a:srgbClr val="FFFFFF"/>
                </a:solidFill>
                <a:latin typeface="Montserrat"/>
              </a:rPr>
              <a:t>OF SCHOOLS </a:t>
            </a:r>
          </a:p>
          <a:p>
            <a:pPr algn="ctr">
              <a:lnSpc>
                <a:spcPts val="2660"/>
              </a:lnSpc>
            </a:pPr>
            <a:r>
              <a:rPr lang="en-US" sz="1900">
                <a:solidFill>
                  <a:srgbClr val="FFFFFF"/>
                </a:solidFill>
                <a:latin typeface="Montserrat"/>
              </a:rPr>
              <a:t>NATIONWIDE </a:t>
            </a:r>
          </a:p>
          <a:p>
            <a:pPr algn="ctr">
              <a:lnSpc>
                <a:spcPts val="2660"/>
              </a:lnSpc>
              <a:spcBef>
                <a:spcPct val="0"/>
              </a:spcBef>
            </a:pPr>
            <a:r>
              <a:rPr lang="en-US" sz="1900">
                <a:solidFill>
                  <a:srgbClr val="FFFFFF"/>
                </a:solidFill>
                <a:latin typeface="Montserrat"/>
              </a:rPr>
              <a:t>ARE MEMBERS</a:t>
            </a:r>
          </a:p>
        </p:txBody>
      </p:sp>
      <p:sp>
        <p:nvSpPr>
          <p:cNvPr id="30" name="TextBox 30"/>
          <p:cNvSpPr txBox="1"/>
          <p:nvPr/>
        </p:nvSpPr>
        <p:spPr>
          <a:xfrm>
            <a:off x="10436738" y="6932002"/>
            <a:ext cx="3792117" cy="949833"/>
          </a:xfrm>
          <a:prstGeom prst="rect">
            <a:avLst/>
          </a:prstGeom>
        </p:spPr>
        <p:txBody>
          <a:bodyPr lIns="0" tIns="0" rIns="0" bIns="0" rtlCol="0" anchor="t">
            <a:spAutoFit/>
          </a:bodyPr>
          <a:lstStyle/>
          <a:p>
            <a:pPr algn="ctr">
              <a:lnSpc>
                <a:spcPts val="7655"/>
              </a:lnSpc>
            </a:pPr>
            <a:r>
              <a:rPr lang="en-US" sz="5799">
                <a:solidFill>
                  <a:srgbClr val="FFFFFF"/>
                </a:solidFill>
                <a:latin typeface="Montserrat Classic"/>
              </a:rPr>
              <a:t>263,981</a:t>
            </a:r>
          </a:p>
        </p:txBody>
      </p:sp>
      <p:sp>
        <p:nvSpPr>
          <p:cNvPr id="31" name="TextBox 31"/>
          <p:cNvSpPr txBox="1"/>
          <p:nvPr/>
        </p:nvSpPr>
        <p:spPr>
          <a:xfrm>
            <a:off x="10436738" y="7786585"/>
            <a:ext cx="3792117" cy="656589"/>
          </a:xfrm>
          <a:prstGeom prst="rect">
            <a:avLst/>
          </a:prstGeom>
        </p:spPr>
        <p:txBody>
          <a:bodyPr lIns="0" tIns="0" rIns="0" bIns="0" rtlCol="0" anchor="t">
            <a:spAutoFit/>
          </a:bodyPr>
          <a:lstStyle/>
          <a:p>
            <a:pPr algn="ctr">
              <a:lnSpc>
                <a:spcPts val="2660"/>
              </a:lnSpc>
            </a:pPr>
            <a:r>
              <a:rPr lang="en-US" sz="1900">
                <a:solidFill>
                  <a:srgbClr val="FFFFFF"/>
                </a:solidFill>
                <a:latin typeface="Montserrat Classic"/>
              </a:rPr>
              <a:t>STUDENTS SUPPORTED </a:t>
            </a:r>
          </a:p>
          <a:p>
            <a:pPr algn="ctr">
              <a:lnSpc>
                <a:spcPts val="2660"/>
              </a:lnSpc>
              <a:spcBef>
                <a:spcPct val="0"/>
              </a:spcBef>
            </a:pPr>
            <a:r>
              <a:rPr lang="en-US" sz="1900">
                <a:solidFill>
                  <a:srgbClr val="FFFFFF"/>
                </a:solidFill>
                <a:latin typeface="Montserrat Classic"/>
              </a:rPr>
              <a:t>BY IMTA MEMBERS</a:t>
            </a:r>
          </a:p>
        </p:txBody>
      </p:sp>
      <p:sp>
        <p:nvSpPr>
          <p:cNvPr id="32" name="TextBox 32"/>
          <p:cNvSpPr txBox="1"/>
          <p:nvPr/>
        </p:nvSpPr>
        <p:spPr>
          <a:xfrm>
            <a:off x="14078249" y="5810782"/>
            <a:ext cx="3085679" cy="786289"/>
          </a:xfrm>
          <a:prstGeom prst="rect">
            <a:avLst/>
          </a:prstGeom>
        </p:spPr>
        <p:txBody>
          <a:bodyPr lIns="0" tIns="0" rIns="0" bIns="0" rtlCol="0" anchor="t">
            <a:spAutoFit/>
          </a:bodyPr>
          <a:lstStyle/>
          <a:p>
            <a:pPr algn="ctr">
              <a:lnSpc>
                <a:spcPts val="3189"/>
              </a:lnSpc>
            </a:pPr>
            <a:r>
              <a:rPr lang="en-US" sz="2278">
                <a:solidFill>
                  <a:srgbClr val="FFFFFF"/>
                </a:solidFill>
                <a:latin typeface="Montserrat"/>
              </a:rPr>
              <a:t>WHERE TO </a:t>
            </a:r>
          </a:p>
          <a:p>
            <a:pPr algn="ctr">
              <a:lnSpc>
                <a:spcPts val="3189"/>
              </a:lnSpc>
              <a:spcBef>
                <a:spcPct val="0"/>
              </a:spcBef>
            </a:pPr>
            <a:r>
              <a:rPr lang="en-US" sz="2278">
                <a:solidFill>
                  <a:srgbClr val="FFFFFF"/>
                </a:solidFill>
                <a:latin typeface="Montserrat"/>
              </a:rPr>
              <a:t>IN 2064?</a:t>
            </a:r>
          </a:p>
        </p:txBody>
      </p:sp>
      <p:sp>
        <p:nvSpPr>
          <p:cNvPr id="33" name="TextBox 33"/>
          <p:cNvSpPr txBox="1"/>
          <p:nvPr/>
        </p:nvSpPr>
        <p:spPr>
          <a:xfrm>
            <a:off x="1028700" y="2711999"/>
            <a:ext cx="16267088" cy="548258"/>
          </a:xfrm>
          <a:prstGeom prst="rect">
            <a:avLst/>
          </a:prstGeom>
        </p:spPr>
        <p:txBody>
          <a:bodyPr lIns="0" tIns="0" rIns="0" bIns="0" rtlCol="0" anchor="t">
            <a:spAutoFit/>
          </a:bodyPr>
          <a:lstStyle/>
          <a:p>
            <a:pPr>
              <a:lnSpc>
                <a:spcPts val="4488"/>
              </a:lnSpc>
            </a:pPr>
            <a:r>
              <a:rPr lang="en-US" sz="3400">
                <a:solidFill>
                  <a:srgbClr val="060820"/>
                </a:solidFill>
                <a:latin typeface="Montserrat Classic Bold"/>
              </a:rPr>
              <a:t>The IMTA celebrates its 60th birthday in 2024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272747" y="0"/>
            <a:ext cx="17742506" cy="10287000"/>
          </a:xfrm>
          <a:custGeom>
            <a:avLst/>
            <a:gdLst/>
            <a:ahLst/>
            <a:cxnLst/>
            <a:rect l="l" t="t" r="r" b="b"/>
            <a:pathLst>
              <a:path w="17742506" h="10287000">
                <a:moveTo>
                  <a:pt x="0" y="0"/>
                </a:moveTo>
                <a:lnTo>
                  <a:pt x="17742506" y="0"/>
                </a:lnTo>
                <a:lnTo>
                  <a:pt x="17742506" y="10287000"/>
                </a:lnTo>
                <a:lnTo>
                  <a:pt x="0" y="10287000"/>
                </a:lnTo>
                <a:lnTo>
                  <a:pt x="0" y="0"/>
                </a:lnTo>
                <a:close/>
              </a:path>
            </a:pathLst>
          </a:custGeom>
          <a:blipFill>
            <a:blip r:embed="rId2"/>
            <a:stretch>
              <a:fillRect/>
            </a:stretch>
          </a:blipFill>
        </p:spPr>
        <p:txBody>
          <a:bodyPr/>
          <a:lstStyle/>
          <a:p>
            <a:endParaRPr lang="en-IE"/>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2375176" y="0"/>
            <a:ext cx="13279789" cy="10287000"/>
          </a:xfrm>
          <a:custGeom>
            <a:avLst/>
            <a:gdLst/>
            <a:ahLst/>
            <a:cxnLst/>
            <a:rect l="l" t="t" r="r" b="b"/>
            <a:pathLst>
              <a:path w="13279789" h="10287000">
                <a:moveTo>
                  <a:pt x="0" y="0"/>
                </a:moveTo>
                <a:lnTo>
                  <a:pt x="13279788" y="0"/>
                </a:lnTo>
                <a:lnTo>
                  <a:pt x="13279788" y="10287000"/>
                </a:lnTo>
                <a:lnTo>
                  <a:pt x="0" y="10287000"/>
                </a:lnTo>
                <a:lnTo>
                  <a:pt x="0" y="0"/>
                </a:lnTo>
                <a:close/>
              </a:path>
            </a:pathLst>
          </a:custGeom>
          <a:blipFill>
            <a:blip r:embed="rId2"/>
            <a:stretch>
              <a:fillRect/>
            </a:stretch>
          </a:blipFill>
        </p:spPr>
        <p:txBody>
          <a:bodyPr/>
          <a:lstStyle/>
          <a:p>
            <a:endParaRPr lang="en-IE"/>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6810851" cy="10287000"/>
          </a:xfrm>
          <a:custGeom>
            <a:avLst/>
            <a:gdLst/>
            <a:ahLst/>
            <a:cxnLst/>
            <a:rect l="l" t="t" r="r" b="b"/>
            <a:pathLst>
              <a:path w="6810851" h="10287000">
                <a:moveTo>
                  <a:pt x="0" y="0"/>
                </a:moveTo>
                <a:lnTo>
                  <a:pt x="6810851" y="0"/>
                </a:lnTo>
                <a:lnTo>
                  <a:pt x="6810851" y="10287000"/>
                </a:lnTo>
                <a:lnTo>
                  <a:pt x="0" y="10287000"/>
                </a:lnTo>
                <a:lnTo>
                  <a:pt x="0" y="0"/>
                </a:lnTo>
                <a:close/>
              </a:path>
            </a:pathLst>
          </a:custGeom>
          <a:blipFill>
            <a:blip r:embed="rId2"/>
            <a:stretch>
              <a:fillRect/>
            </a:stretch>
          </a:blipFill>
        </p:spPr>
        <p:txBody>
          <a:bodyPr/>
          <a:lstStyle/>
          <a:p>
            <a:endParaRPr lang="en-IE"/>
          </a:p>
        </p:txBody>
      </p:sp>
      <p:sp>
        <p:nvSpPr>
          <p:cNvPr id="3" name="Freeform 3"/>
          <p:cNvSpPr/>
          <p:nvPr/>
        </p:nvSpPr>
        <p:spPr>
          <a:xfrm>
            <a:off x="7868082" y="256776"/>
            <a:ext cx="9901961" cy="9490698"/>
          </a:xfrm>
          <a:custGeom>
            <a:avLst/>
            <a:gdLst/>
            <a:ahLst/>
            <a:cxnLst/>
            <a:rect l="l" t="t" r="r" b="b"/>
            <a:pathLst>
              <a:path w="9901961" h="9490698">
                <a:moveTo>
                  <a:pt x="0" y="0"/>
                </a:moveTo>
                <a:lnTo>
                  <a:pt x="9901961" y="0"/>
                </a:lnTo>
                <a:lnTo>
                  <a:pt x="9901961" y="9490697"/>
                </a:lnTo>
                <a:lnTo>
                  <a:pt x="0" y="9490697"/>
                </a:lnTo>
                <a:lnTo>
                  <a:pt x="0" y="0"/>
                </a:lnTo>
                <a:close/>
              </a:path>
            </a:pathLst>
          </a:custGeom>
          <a:blipFill>
            <a:blip r:embed="rId3"/>
            <a:stretch>
              <a:fillRect/>
            </a:stretch>
          </a:blipFill>
        </p:spPr>
        <p:txBody>
          <a:bodyPr/>
          <a:lstStyle/>
          <a:p>
            <a:endParaRPr lang="en-IE"/>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0638"/>
          </a:xfrm>
          <a:custGeom>
            <a:avLst/>
            <a:gdLst/>
            <a:ahLst/>
            <a:cxnLst/>
            <a:rect l="l" t="t" r="r" b="b"/>
            <a:pathLst>
              <a:path w="18288000" h="10280638">
                <a:moveTo>
                  <a:pt x="0" y="0"/>
                </a:moveTo>
                <a:lnTo>
                  <a:pt x="18288000" y="0"/>
                </a:lnTo>
                <a:lnTo>
                  <a:pt x="18288000" y="10280638"/>
                </a:lnTo>
                <a:lnTo>
                  <a:pt x="0" y="10280638"/>
                </a:lnTo>
                <a:lnTo>
                  <a:pt x="0" y="0"/>
                </a:lnTo>
                <a:close/>
              </a:path>
            </a:pathLst>
          </a:custGeom>
          <a:blipFill>
            <a:blip r:embed="rId2"/>
            <a:stretch>
              <a:fillRect/>
            </a:stretch>
          </a:blipFill>
        </p:spPr>
        <p:txBody>
          <a:bodyPr/>
          <a:lstStyle/>
          <a:p>
            <a:endParaRPr lang="en-IE"/>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5483686" cy="6716860"/>
          </a:xfrm>
          <a:custGeom>
            <a:avLst/>
            <a:gdLst/>
            <a:ahLst/>
            <a:cxnLst/>
            <a:rect l="l" t="t" r="r" b="b"/>
            <a:pathLst>
              <a:path w="5483686" h="6716860">
                <a:moveTo>
                  <a:pt x="0" y="0"/>
                </a:moveTo>
                <a:lnTo>
                  <a:pt x="5483686" y="0"/>
                </a:lnTo>
                <a:lnTo>
                  <a:pt x="5483686" y="6716860"/>
                </a:lnTo>
                <a:lnTo>
                  <a:pt x="0" y="6716860"/>
                </a:lnTo>
                <a:lnTo>
                  <a:pt x="0" y="0"/>
                </a:lnTo>
                <a:close/>
              </a:path>
            </a:pathLst>
          </a:custGeom>
          <a:blipFill>
            <a:blip r:embed="rId2"/>
            <a:stretch>
              <a:fillRect/>
            </a:stretch>
          </a:blipFill>
        </p:spPr>
        <p:txBody>
          <a:bodyPr/>
          <a:lstStyle/>
          <a:p>
            <a:endParaRPr lang="en-IE"/>
          </a:p>
        </p:txBody>
      </p:sp>
      <p:sp>
        <p:nvSpPr>
          <p:cNvPr id="3" name="Freeform 3"/>
          <p:cNvSpPr/>
          <p:nvPr/>
        </p:nvSpPr>
        <p:spPr>
          <a:xfrm>
            <a:off x="10119273" y="0"/>
            <a:ext cx="8168727" cy="6362257"/>
          </a:xfrm>
          <a:custGeom>
            <a:avLst/>
            <a:gdLst/>
            <a:ahLst/>
            <a:cxnLst/>
            <a:rect l="l" t="t" r="r" b="b"/>
            <a:pathLst>
              <a:path w="8168727" h="6362257">
                <a:moveTo>
                  <a:pt x="0" y="0"/>
                </a:moveTo>
                <a:lnTo>
                  <a:pt x="8168727" y="0"/>
                </a:lnTo>
                <a:lnTo>
                  <a:pt x="8168727" y="6362257"/>
                </a:lnTo>
                <a:lnTo>
                  <a:pt x="0" y="6362257"/>
                </a:lnTo>
                <a:lnTo>
                  <a:pt x="0" y="0"/>
                </a:lnTo>
                <a:close/>
              </a:path>
            </a:pathLst>
          </a:custGeom>
          <a:blipFill>
            <a:blip r:embed="rId3"/>
            <a:stretch>
              <a:fillRect/>
            </a:stretch>
          </a:blipFill>
        </p:spPr>
        <p:txBody>
          <a:bodyPr/>
          <a:lstStyle/>
          <a:p>
            <a:endParaRPr lang="en-IE"/>
          </a:p>
        </p:txBody>
      </p:sp>
      <p:sp>
        <p:nvSpPr>
          <p:cNvPr id="4" name="Freeform 4"/>
          <p:cNvSpPr/>
          <p:nvPr/>
        </p:nvSpPr>
        <p:spPr>
          <a:xfrm>
            <a:off x="5872700" y="4140826"/>
            <a:ext cx="5633674" cy="5152068"/>
          </a:xfrm>
          <a:custGeom>
            <a:avLst/>
            <a:gdLst/>
            <a:ahLst/>
            <a:cxnLst/>
            <a:rect l="l" t="t" r="r" b="b"/>
            <a:pathLst>
              <a:path w="5633674" h="5152068">
                <a:moveTo>
                  <a:pt x="0" y="0"/>
                </a:moveTo>
                <a:lnTo>
                  <a:pt x="5633674" y="0"/>
                </a:lnTo>
                <a:lnTo>
                  <a:pt x="5633674" y="5152067"/>
                </a:lnTo>
                <a:lnTo>
                  <a:pt x="0" y="5152067"/>
                </a:lnTo>
                <a:lnTo>
                  <a:pt x="0" y="0"/>
                </a:lnTo>
                <a:close/>
              </a:path>
            </a:pathLst>
          </a:custGeom>
          <a:blipFill>
            <a:blip r:embed="rId4"/>
            <a:stretch>
              <a:fillRect/>
            </a:stretch>
          </a:blipFill>
        </p:spPr>
        <p:txBody>
          <a:bodyPr/>
          <a:lstStyle/>
          <a:p>
            <a:endParaRPr lang="en-IE"/>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2631951" y="0"/>
            <a:ext cx="13257030" cy="10287000"/>
          </a:xfrm>
          <a:custGeom>
            <a:avLst/>
            <a:gdLst/>
            <a:ahLst/>
            <a:cxnLst/>
            <a:rect l="l" t="t" r="r" b="b"/>
            <a:pathLst>
              <a:path w="13257030" h="10287000">
                <a:moveTo>
                  <a:pt x="0" y="0"/>
                </a:moveTo>
                <a:lnTo>
                  <a:pt x="13257030" y="0"/>
                </a:lnTo>
                <a:lnTo>
                  <a:pt x="13257030" y="10287000"/>
                </a:lnTo>
                <a:lnTo>
                  <a:pt x="0" y="10287000"/>
                </a:lnTo>
                <a:lnTo>
                  <a:pt x="0" y="0"/>
                </a:lnTo>
                <a:close/>
              </a:path>
            </a:pathLst>
          </a:custGeom>
          <a:blipFill>
            <a:blip r:embed="rId2"/>
            <a:stretch>
              <a:fillRect/>
            </a:stretch>
          </a:blipFill>
        </p:spPr>
        <p:txBody>
          <a:bodyPr/>
          <a:lstStyle/>
          <a:p>
            <a:endParaRPr lang="en-IE"/>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028700" y="0"/>
            <a:ext cx="14848217" cy="10287000"/>
          </a:xfrm>
          <a:custGeom>
            <a:avLst/>
            <a:gdLst/>
            <a:ahLst/>
            <a:cxnLst/>
            <a:rect l="l" t="t" r="r" b="b"/>
            <a:pathLst>
              <a:path w="14848217" h="10287000">
                <a:moveTo>
                  <a:pt x="0" y="0"/>
                </a:moveTo>
                <a:lnTo>
                  <a:pt x="14848217" y="0"/>
                </a:lnTo>
                <a:lnTo>
                  <a:pt x="14848217" y="10287000"/>
                </a:lnTo>
                <a:lnTo>
                  <a:pt x="0" y="10287000"/>
                </a:lnTo>
                <a:lnTo>
                  <a:pt x="0" y="0"/>
                </a:lnTo>
                <a:close/>
              </a:path>
            </a:pathLst>
          </a:custGeom>
          <a:blipFill>
            <a:blip r:embed="rId2"/>
            <a:stretch>
              <a:fillRect/>
            </a:stretch>
          </a:blipFill>
        </p:spPr>
        <p:txBody>
          <a:bodyPr/>
          <a:lstStyle/>
          <a:p>
            <a:endParaRPr lang="en-IE"/>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973964" y="0"/>
            <a:ext cx="13716000" cy="10287000"/>
          </a:xfrm>
          <a:custGeom>
            <a:avLst/>
            <a:gdLst/>
            <a:ahLst/>
            <a:cxnLst/>
            <a:rect l="l" t="t" r="r" b="b"/>
            <a:pathLst>
              <a:path w="13716000" h="10287000">
                <a:moveTo>
                  <a:pt x="0" y="0"/>
                </a:moveTo>
                <a:lnTo>
                  <a:pt x="13716000" y="0"/>
                </a:lnTo>
                <a:lnTo>
                  <a:pt x="13716000" y="10287000"/>
                </a:lnTo>
                <a:lnTo>
                  <a:pt x="0" y="10287000"/>
                </a:lnTo>
                <a:lnTo>
                  <a:pt x="0" y="0"/>
                </a:lnTo>
                <a:close/>
              </a:path>
            </a:pathLst>
          </a:custGeom>
          <a:blipFill>
            <a:blip r:embed="rId2"/>
            <a:stretch>
              <a:fillRect/>
            </a:stretch>
          </a:blipFill>
        </p:spPr>
        <p:txBody>
          <a:bodyPr/>
          <a:lstStyle/>
          <a:p>
            <a:endParaRPr lang="en-IE"/>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3716000" h="10287000">
                <a:moveTo>
                  <a:pt x="0" y="0"/>
                </a:moveTo>
                <a:lnTo>
                  <a:pt x="13716000" y="0"/>
                </a:lnTo>
                <a:lnTo>
                  <a:pt x="13716000" y="10287000"/>
                </a:lnTo>
                <a:lnTo>
                  <a:pt x="0" y="10287000"/>
                </a:lnTo>
                <a:lnTo>
                  <a:pt x="0" y="0"/>
                </a:lnTo>
                <a:close/>
              </a:path>
            </a:pathLst>
          </a:custGeom>
          <a:blipFill>
            <a:blip r:embed="rId2"/>
            <a:stretch>
              <a:fillRect/>
            </a:stretch>
          </a:blipFill>
        </p:spPr>
        <p:txBody>
          <a:bodyPr/>
          <a:lstStyle/>
          <a:p>
            <a:endParaRPr lang="en-IE"/>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465406" y="1171539"/>
            <a:ext cx="11468554" cy="7002922"/>
          </a:xfrm>
          <a:custGeom>
            <a:avLst/>
            <a:gdLst/>
            <a:ahLst/>
            <a:cxnLst/>
            <a:rect l="l" t="t" r="r" b="b"/>
            <a:pathLst>
              <a:path w="11468554" h="7002922">
                <a:moveTo>
                  <a:pt x="0" y="0"/>
                </a:moveTo>
                <a:lnTo>
                  <a:pt x="11468554" y="0"/>
                </a:lnTo>
                <a:lnTo>
                  <a:pt x="11468554" y="7002923"/>
                </a:lnTo>
                <a:lnTo>
                  <a:pt x="0" y="7002923"/>
                </a:lnTo>
                <a:lnTo>
                  <a:pt x="0" y="0"/>
                </a:lnTo>
                <a:close/>
              </a:path>
            </a:pathLst>
          </a:custGeom>
          <a:blipFill>
            <a:blip r:embed="rId2"/>
            <a:stretch>
              <a:fillRect/>
            </a:stretch>
          </a:blipFill>
        </p:spPr>
        <p:txBody>
          <a:bodyPr/>
          <a:lstStyle/>
          <a:p>
            <a:endParaRPr lang="en-IE"/>
          </a:p>
        </p:txBody>
      </p:sp>
      <p:sp>
        <p:nvSpPr>
          <p:cNvPr id="3" name="Freeform 3"/>
          <p:cNvSpPr/>
          <p:nvPr/>
        </p:nvSpPr>
        <p:spPr>
          <a:xfrm>
            <a:off x="12657677" y="1171539"/>
            <a:ext cx="5105300" cy="7710963"/>
          </a:xfrm>
          <a:custGeom>
            <a:avLst/>
            <a:gdLst/>
            <a:ahLst/>
            <a:cxnLst/>
            <a:rect l="l" t="t" r="r" b="b"/>
            <a:pathLst>
              <a:path w="5105300" h="7710963">
                <a:moveTo>
                  <a:pt x="0" y="0"/>
                </a:moveTo>
                <a:lnTo>
                  <a:pt x="5105300" y="0"/>
                </a:lnTo>
                <a:lnTo>
                  <a:pt x="5105300" y="7710963"/>
                </a:lnTo>
                <a:lnTo>
                  <a:pt x="0" y="7710963"/>
                </a:lnTo>
                <a:lnTo>
                  <a:pt x="0" y="0"/>
                </a:lnTo>
                <a:close/>
              </a:path>
            </a:pathLst>
          </a:custGeom>
          <a:blipFill>
            <a:blip r:embed="rId3"/>
            <a:stretch>
              <a:fillRect/>
            </a:stretch>
          </a:blipFill>
        </p:spPr>
        <p:txBody>
          <a:bodyPr/>
          <a:lstStyle/>
          <a:p>
            <a:endParaRPr lang="en-I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0809282" y="219504"/>
            <a:ext cx="5720383" cy="7627178"/>
          </a:xfrm>
          <a:custGeom>
            <a:avLst/>
            <a:gdLst/>
            <a:ahLst/>
            <a:cxnLst/>
            <a:rect l="l" t="t" r="r" b="b"/>
            <a:pathLst>
              <a:path w="5720383" h="7627178">
                <a:moveTo>
                  <a:pt x="0" y="0"/>
                </a:moveTo>
                <a:lnTo>
                  <a:pt x="5720383" y="0"/>
                </a:lnTo>
                <a:lnTo>
                  <a:pt x="5720383" y="7627178"/>
                </a:lnTo>
                <a:lnTo>
                  <a:pt x="0" y="7627178"/>
                </a:lnTo>
                <a:lnTo>
                  <a:pt x="0" y="0"/>
                </a:lnTo>
                <a:close/>
              </a:path>
            </a:pathLst>
          </a:custGeom>
          <a:blipFill>
            <a:blip r:embed="rId2"/>
            <a:stretch>
              <a:fillRect/>
            </a:stretch>
          </a:blipFill>
        </p:spPr>
        <p:txBody>
          <a:bodyPr/>
          <a:lstStyle/>
          <a:p>
            <a:endParaRPr lang="en-IE"/>
          </a:p>
        </p:txBody>
      </p:sp>
      <p:grpSp>
        <p:nvGrpSpPr>
          <p:cNvPr id="3" name="Group 3"/>
          <p:cNvGrpSpPr/>
          <p:nvPr/>
        </p:nvGrpSpPr>
        <p:grpSpPr>
          <a:xfrm>
            <a:off x="14246134" y="5622082"/>
            <a:ext cx="3013166" cy="4664918"/>
            <a:chOff x="0" y="0"/>
            <a:chExt cx="812800" cy="1258359"/>
          </a:xfrm>
        </p:grpSpPr>
        <p:sp>
          <p:nvSpPr>
            <p:cNvPr id="4" name="Freeform 4"/>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txBody>
            <a:bodyPr/>
            <a:lstStyle/>
            <a:p>
              <a:endParaRPr lang="en-IE"/>
            </a:p>
          </p:txBody>
        </p:sp>
        <p:sp>
          <p:nvSpPr>
            <p:cNvPr id="5" name="TextBox 5"/>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5655776" y="7698253"/>
            <a:ext cx="3013166" cy="4664918"/>
            <a:chOff x="0" y="0"/>
            <a:chExt cx="812800" cy="1258359"/>
          </a:xfrm>
        </p:grpSpPr>
        <p:sp>
          <p:nvSpPr>
            <p:cNvPr id="7" name="Freeform 7"/>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txBody>
            <a:bodyPr/>
            <a:lstStyle/>
            <a:p>
              <a:endParaRPr lang="en-IE"/>
            </a:p>
          </p:txBody>
        </p:sp>
        <p:sp>
          <p:nvSpPr>
            <p:cNvPr id="8" name="TextBox 8"/>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295495" y="219504"/>
            <a:ext cx="3317721" cy="5011032"/>
          </a:xfrm>
          <a:custGeom>
            <a:avLst/>
            <a:gdLst/>
            <a:ahLst/>
            <a:cxnLst/>
            <a:rect l="l" t="t" r="r" b="b"/>
            <a:pathLst>
              <a:path w="3317721" h="5011032">
                <a:moveTo>
                  <a:pt x="0" y="0"/>
                </a:moveTo>
                <a:lnTo>
                  <a:pt x="3317720" y="0"/>
                </a:lnTo>
                <a:lnTo>
                  <a:pt x="3317720" y="5011032"/>
                </a:lnTo>
                <a:lnTo>
                  <a:pt x="0" y="5011032"/>
                </a:lnTo>
                <a:lnTo>
                  <a:pt x="0" y="0"/>
                </a:lnTo>
                <a:close/>
              </a:path>
            </a:pathLst>
          </a:custGeom>
          <a:blipFill>
            <a:blip r:embed="rId3"/>
            <a:stretch>
              <a:fillRect/>
            </a:stretch>
          </a:blipFill>
        </p:spPr>
        <p:txBody>
          <a:bodyPr/>
          <a:lstStyle/>
          <a:p>
            <a:endParaRPr lang="en-IE"/>
          </a:p>
        </p:txBody>
      </p:sp>
      <p:sp>
        <p:nvSpPr>
          <p:cNvPr id="10" name="Freeform 10"/>
          <p:cNvSpPr/>
          <p:nvPr/>
        </p:nvSpPr>
        <p:spPr>
          <a:xfrm>
            <a:off x="3990716" y="219504"/>
            <a:ext cx="6606371" cy="4373968"/>
          </a:xfrm>
          <a:custGeom>
            <a:avLst/>
            <a:gdLst/>
            <a:ahLst/>
            <a:cxnLst/>
            <a:rect l="l" t="t" r="r" b="b"/>
            <a:pathLst>
              <a:path w="6606371" h="4373968">
                <a:moveTo>
                  <a:pt x="0" y="0"/>
                </a:moveTo>
                <a:lnTo>
                  <a:pt x="6606371" y="0"/>
                </a:lnTo>
                <a:lnTo>
                  <a:pt x="6606371" y="4373968"/>
                </a:lnTo>
                <a:lnTo>
                  <a:pt x="0" y="4373968"/>
                </a:lnTo>
                <a:lnTo>
                  <a:pt x="0" y="0"/>
                </a:lnTo>
                <a:close/>
              </a:path>
            </a:pathLst>
          </a:custGeom>
          <a:blipFill>
            <a:blip r:embed="rId4"/>
            <a:stretch>
              <a:fillRect/>
            </a:stretch>
          </a:blipFill>
        </p:spPr>
        <p:txBody>
          <a:bodyPr/>
          <a:lstStyle/>
          <a:p>
            <a:endParaRPr lang="en-IE"/>
          </a:p>
        </p:txBody>
      </p:sp>
      <p:sp>
        <p:nvSpPr>
          <p:cNvPr id="11" name="Freeform 11"/>
          <p:cNvSpPr/>
          <p:nvPr/>
        </p:nvSpPr>
        <p:spPr>
          <a:xfrm>
            <a:off x="6220625" y="4837640"/>
            <a:ext cx="4103381" cy="5471175"/>
          </a:xfrm>
          <a:custGeom>
            <a:avLst/>
            <a:gdLst/>
            <a:ahLst/>
            <a:cxnLst/>
            <a:rect l="l" t="t" r="r" b="b"/>
            <a:pathLst>
              <a:path w="4103381" h="5471175">
                <a:moveTo>
                  <a:pt x="0" y="0"/>
                </a:moveTo>
                <a:lnTo>
                  <a:pt x="4103382" y="0"/>
                </a:lnTo>
                <a:lnTo>
                  <a:pt x="4103382" y="5471175"/>
                </a:lnTo>
                <a:lnTo>
                  <a:pt x="0" y="5471175"/>
                </a:lnTo>
                <a:lnTo>
                  <a:pt x="0" y="0"/>
                </a:lnTo>
                <a:close/>
              </a:path>
            </a:pathLst>
          </a:custGeom>
          <a:blipFill>
            <a:blip r:embed="rId5"/>
            <a:stretch>
              <a:fillRect/>
            </a:stretch>
          </a:blipFill>
        </p:spPr>
        <p:txBody>
          <a:bodyPr/>
          <a:lstStyle/>
          <a:p>
            <a:endParaRPr lang="en-IE"/>
          </a:p>
        </p:txBody>
      </p:sp>
      <p:sp>
        <p:nvSpPr>
          <p:cNvPr id="12" name="Freeform 12"/>
          <p:cNvSpPr/>
          <p:nvPr/>
        </p:nvSpPr>
        <p:spPr>
          <a:xfrm>
            <a:off x="2159063" y="5380561"/>
            <a:ext cx="2908304" cy="3877739"/>
          </a:xfrm>
          <a:custGeom>
            <a:avLst/>
            <a:gdLst/>
            <a:ahLst/>
            <a:cxnLst/>
            <a:rect l="l" t="t" r="r" b="b"/>
            <a:pathLst>
              <a:path w="2908304" h="3877739">
                <a:moveTo>
                  <a:pt x="0" y="0"/>
                </a:moveTo>
                <a:lnTo>
                  <a:pt x="2908305" y="0"/>
                </a:lnTo>
                <a:lnTo>
                  <a:pt x="2908305" y="3877739"/>
                </a:lnTo>
                <a:lnTo>
                  <a:pt x="0" y="3877739"/>
                </a:lnTo>
                <a:lnTo>
                  <a:pt x="0" y="0"/>
                </a:lnTo>
                <a:close/>
              </a:path>
            </a:pathLst>
          </a:custGeom>
          <a:blipFill>
            <a:blip r:embed="rId6"/>
            <a:stretch>
              <a:fillRect/>
            </a:stretch>
          </a:blipFill>
        </p:spPr>
        <p:txBody>
          <a:bodyPr/>
          <a:lstStyle/>
          <a:p>
            <a:endParaRPr lang="en-IE"/>
          </a:p>
        </p:txBody>
      </p:sp>
      <p:sp>
        <p:nvSpPr>
          <p:cNvPr id="13" name="TextBox 13"/>
          <p:cNvSpPr txBox="1"/>
          <p:nvPr/>
        </p:nvSpPr>
        <p:spPr>
          <a:xfrm>
            <a:off x="1028700" y="9143617"/>
            <a:ext cx="4154091" cy="887095"/>
          </a:xfrm>
          <a:prstGeom prst="rect">
            <a:avLst/>
          </a:prstGeom>
        </p:spPr>
        <p:txBody>
          <a:bodyPr lIns="0" tIns="0" rIns="0" bIns="0" rtlCol="0" anchor="t">
            <a:spAutoFit/>
          </a:bodyPr>
          <a:lstStyle/>
          <a:p>
            <a:pPr algn="ctr">
              <a:lnSpc>
                <a:spcPts val="7279"/>
              </a:lnSpc>
            </a:pPr>
            <a:r>
              <a:rPr lang="en-US" sz="5199">
                <a:solidFill>
                  <a:srgbClr val="FFFFFF"/>
                </a:solidFill>
                <a:latin typeface="Canva Sans Bold"/>
              </a:rPr>
              <a:t>Teacher CPD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028700" y="1028700"/>
            <a:ext cx="5105300" cy="7710963"/>
          </a:xfrm>
          <a:custGeom>
            <a:avLst/>
            <a:gdLst/>
            <a:ahLst/>
            <a:cxnLst/>
            <a:rect l="l" t="t" r="r" b="b"/>
            <a:pathLst>
              <a:path w="5105300" h="7710963">
                <a:moveTo>
                  <a:pt x="0" y="0"/>
                </a:moveTo>
                <a:lnTo>
                  <a:pt x="5105300" y="0"/>
                </a:lnTo>
                <a:lnTo>
                  <a:pt x="5105300" y="7710963"/>
                </a:lnTo>
                <a:lnTo>
                  <a:pt x="0" y="7710963"/>
                </a:lnTo>
                <a:lnTo>
                  <a:pt x="0" y="0"/>
                </a:lnTo>
                <a:close/>
              </a:path>
            </a:pathLst>
          </a:custGeom>
          <a:blipFill>
            <a:blip r:embed="rId2"/>
            <a:stretch>
              <a:fillRect/>
            </a:stretch>
          </a:blipFill>
        </p:spPr>
        <p:txBody>
          <a:bodyPr/>
          <a:lstStyle/>
          <a:p>
            <a:endParaRPr lang="en-IE"/>
          </a:p>
        </p:txBody>
      </p:sp>
      <p:sp>
        <p:nvSpPr>
          <p:cNvPr id="3" name="Freeform 3"/>
          <p:cNvSpPr/>
          <p:nvPr/>
        </p:nvSpPr>
        <p:spPr>
          <a:xfrm>
            <a:off x="6722097" y="1388740"/>
            <a:ext cx="11102716" cy="7350923"/>
          </a:xfrm>
          <a:custGeom>
            <a:avLst/>
            <a:gdLst/>
            <a:ahLst/>
            <a:cxnLst/>
            <a:rect l="l" t="t" r="r" b="b"/>
            <a:pathLst>
              <a:path w="11102716" h="7350923">
                <a:moveTo>
                  <a:pt x="0" y="0"/>
                </a:moveTo>
                <a:lnTo>
                  <a:pt x="11102715" y="0"/>
                </a:lnTo>
                <a:lnTo>
                  <a:pt x="11102715" y="7350923"/>
                </a:lnTo>
                <a:lnTo>
                  <a:pt x="0" y="7350923"/>
                </a:lnTo>
                <a:lnTo>
                  <a:pt x="0" y="0"/>
                </a:lnTo>
                <a:close/>
              </a:path>
            </a:pathLst>
          </a:custGeom>
          <a:blipFill>
            <a:blip r:embed="rId3"/>
            <a:stretch>
              <a:fillRect/>
            </a:stretch>
          </a:blipFill>
        </p:spPr>
        <p:txBody>
          <a:bodyPr/>
          <a:lstStyle/>
          <a:p>
            <a:endParaRPr lang="en-IE"/>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028700" y="1028700"/>
            <a:ext cx="5105300" cy="7710963"/>
          </a:xfrm>
          <a:custGeom>
            <a:avLst/>
            <a:gdLst/>
            <a:ahLst/>
            <a:cxnLst/>
            <a:rect l="l" t="t" r="r" b="b"/>
            <a:pathLst>
              <a:path w="5105300" h="7710963">
                <a:moveTo>
                  <a:pt x="0" y="0"/>
                </a:moveTo>
                <a:lnTo>
                  <a:pt x="5105300" y="0"/>
                </a:lnTo>
                <a:lnTo>
                  <a:pt x="5105300" y="7710963"/>
                </a:lnTo>
                <a:lnTo>
                  <a:pt x="0" y="7710963"/>
                </a:lnTo>
                <a:lnTo>
                  <a:pt x="0" y="0"/>
                </a:lnTo>
                <a:close/>
              </a:path>
            </a:pathLst>
          </a:custGeom>
          <a:blipFill>
            <a:blip r:embed="rId2"/>
            <a:stretch>
              <a:fillRect/>
            </a:stretch>
          </a:blipFill>
        </p:spPr>
        <p:txBody>
          <a:bodyPr/>
          <a:lstStyle/>
          <a:p>
            <a:endParaRPr lang="en-IE"/>
          </a:p>
        </p:txBody>
      </p:sp>
      <p:sp>
        <p:nvSpPr>
          <p:cNvPr id="3" name="Freeform 3"/>
          <p:cNvSpPr/>
          <p:nvPr/>
        </p:nvSpPr>
        <p:spPr>
          <a:xfrm>
            <a:off x="11437992" y="1028700"/>
            <a:ext cx="5105300" cy="7710963"/>
          </a:xfrm>
          <a:custGeom>
            <a:avLst/>
            <a:gdLst/>
            <a:ahLst/>
            <a:cxnLst/>
            <a:rect l="l" t="t" r="r" b="b"/>
            <a:pathLst>
              <a:path w="5105300" h="7710963">
                <a:moveTo>
                  <a:pt x="0" y="0"/>
                </a:moveTo>
                <a:lnTo>
                  <a:pt x="5105300" y="0"/>
                </a:lnTo>
                <a:lnTo>
                  <a:pt x="5105300" y="7710963"/>
                </a:lnTo>
                <a:lnTo>
                  <a:pt x="0" y="7710963"/>
                </a:lnTo>
                <a:lnTo>
                  <a:pt x="0" y="0"/>
                </a:lnTo>
                <a:close/>
              </a:path>
            </a:pathLst>
          </a:custGeom>
          <a:blipFill>
            <a:blip r:embed="rId3"/>
            <a:stretch>
              <a:fillRect/>
            </a:stretch>
          </a:blipFill>
        </p:spPr>
        <p:txBody>
          <a:bodyPr/>
          <a:lstStyle/>
          <a:p>
            <a:endParaRPr lang="en-IE"/>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2132230" y="743859"/>
            <a:ext cx="13290294" cy="8799282"/>
          </a:xfrm>
          <a:custGeom>
            <a:avLst/>
            <a:gdLst/>
            <a:ahLst/>
            <a:cxnLst/>
            <a:rect l="l" t="t" r="r" b="b"/>
            <a:pathLst>
              <a:path w="13290294" h="8799282">
                <a:moveTo>
                  <a:pt x="0" y="0"/>
                </a:moveTo>
                <a:lnTo>
                  <a:pt x="13290294" y="0"/>
                </a:lnTo>
                <a:lnTo>
                  <a:pt x="13290294" y="8799282"/>
                </a:lnTo>
                <a:lnTo>
                  <a:pt x="0" y="8799282"/>
                </a:lnTo>
                <a:lnTo>
                  <a:pt x="0" y="0"/>
                </a:lnTo>
                <a:close/>
              </a:path>
            </a:pathLst>
          </a:custGeom>
          <a:blipFill>
            <a:blip r:embed="rId2"/>
            <a:stretch>
              <a:fillRect/>
            </a:stretch>
          </a:blipFill>
        </p:spPr>
        <p:txBody>
          <a:bodyPr/>
          <a:lstStyle/>
          <a:p>
            <a:endParaRPr lang="en-IE"/>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3592642" y="1468038"/>
            <a:ext cx="11102716" cy="7350923"/>
          </a:xfrm>
          <a:custGeom>
            <a:avLst/>
            <a:gdLst/>
            <a:ahLst/>
            <a:cxnLst/>
            <a:rect l="l" t="t" r="r" b="b"/>
            <a:pathLst>
              <a:path w="11102716" h="7350923">
                <a:moveTo>
                  <a:pt x="0" y="0"/>
                </a:moveTo>
                <a:lnTo>
                  <a:pt x="11102716" y="0"/>
                </a:lnTo>
                <a:lnTo>
                  <a:pt x="11102716" y="7350924"/>
                </a:lnTo>
                <a:lnTo>
                  <a:pt x="0" y="7350924"/>
                </a:lnTo>
                <a:lnTo>
                  <a:pt x="0" y="0"/>
                </a:lnTo>
                <a:close/>
              </a:path>
            </a:pathLst>
          </a:custGeom>
          <a:blipFill>
            <a:blip r:embed="rId2"/>
            <a:stretch>
              <a:fillRect/>
            </a:stretch>
          </a:blipFill>
        </p:spPr>
        <p:txBody>
          <a:bodyPr/>
          <a:lstStyle/>
          <a:p>
            <a:endParaRPr lang="en-IE"/>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028700" y="1028700"/>
            <a:ext cx="5105300" cy="7710963"/>
          </a:xfrm>
          <a:custGeom>
            <a:avLst/>
            <a:gdLst/>
            <a:ahLst/>
            <a:cxnLst/>
            <a:rect l="l" t="t" r="r" b="b"/>
            <a:pathLst>
              <a:path w="5105300" h="7710963">
                <a:moveTo>
                  <a:pt x="0" y="0"/>
                </a:moveTo>
                <a:lnTo>
                  <a:pt x="5105300" y="0"/>
                </a:lnTo>
                <a:lnTo>
                  <a:pt x="5105300" y="7710963"/>
                </a:lnTo>
                <a:lnTo>
                  <a:pt x="0" y="7710963"/>
                </a:lnTo>
                <a:lnTo>
                  <a:pt x="0" y="0"/>
                </a:lnTo>
                <a:close/>
              </a:path>
            </a:pathLst>
          </a:custGeom>
          <a:blipFill>
            <a:blip r:embed="rId2"/>
            <a:stretch>
              <a:fillRect/>
            </a:stretch>
          </a:blipFill>
        </p:spPr>
        <p:txBody>
          <a:bodyPr/>
          <a:lstStyle/>
          <a:p>
            <a:endParaRPr lang="en-IE"/>
          </a:p>
        </p:txBody>
      </p:sp>
      <p:sp>
        <p:nvSpPr>
          <p:cNvPr id="3" name="Freeform 3"/>
          <p:cNvSpPr/>
          <p:nvPr/>
        </p:nvSpPr>
        <p:spPr>
          <a:xfrm>
            <a:off x="12154000" y="1028700"/>
            <a:ext cx="5105300" cy="7710963"/>
          </a:xfrm>
          <a:custGeom>
            <a:avLst/>
            <a:gdLst/>
            <a:ahLst/>
            <a:cxnLst/>
            <a:rect l="l" t="t" r="r" b="b"/>
            <a:pathLst>
              <a:path w="5105300" h="7710963">
                <a:moveTo>
                  <a:pt x="0" y="0"/>
                </a:moveTo>
                <a:lnTo>
                  <a:pt x="5105300" y="0"/>
                </a:lnTo>
                <a:lnTo>
                  <a:pt x="5105300" y="7710963"/>
                </a:lnTo>
                <a:lnTo>
                  <a:pt x="0" y="7710963"/>
                </a:lnTo>
                <a:lnTo>
                  <a:pt x="0" y="0"/>
                </a:lnTo>
                <a:close/>
              </a:path>
            </a:pathLst>
          </a:custGeom>
          <a:blipFill>
            <a:blip r:embed="rId3"/>
            <a:stretch>
              <a:fillRect/>
            </a:stretch>
          </a:blipFill>
        </p:spPr>
        <p:txBody>
          <a:bodyPr/>
          <a:lstStyle/>
          <a:p>
            <a:endParaRPr lang="en-IE"/>
          </a:p>
        </p:txBody>
      </p:sp>
      <p:sp>
        <p:nvSpPr>
          <p:cNvPr id="4" name="Freeform 4"/>
          <p:cNvSpPr/>
          <p:nvPr/>
        </p:nvSpPr>
        <p:spPr>
          <a:xfrm>
            <a:off x="6591350" y="1028700"/>
            <a:ext cx="5105300" cy="7710963"/>
          </a:xfrm>
          <a:custGeom>
            <a:avLst/>
            <a:gdLst/>
            <a:ahLst/>
            <a:cxnLst/>
            <a:rect l="l" t="t" r="r" b="b"/>
            <a:pathLst>
              <a:path w="5105300" h="7710963">
                <a:moveTo>
                  <a:pt x="0" y="0"/>
                </a:moveTo>
                <a:lnTo>
                  <a:pt x="5105300" y="0"/>
                </a:lnTo>
                <a:lnTo>
                  <a:pt x="5105300" y="7710963"/>
                </a:lnTo>
                <a:lnTo>
                  <a:pt x="0" y="7710963"/>
                </a:lnTo>
                <a:lnTo>
                  <a:pt x="0" y="0"/>
                </a:lnTo>
                <a:close/>
              </a:path>
            </a:pathLst>
          </a:custGeom>
          <a:blipFill>
            <a:blip r:embed="rId4"/>
            <a:stretch>
              <a:fillRect/>
            </a:stretch>
          </a:blipFill>
        </p:spPr>
        <p:txBody>
          <a:bodyPr/>
          <a:lstStyle/>
          <a:p>
            <a:endParaRPr lang="en-IE"/>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3592642" y="1468038"/>
            <a:ext cx="11102716" cy="7350923"/>
          </a:xfrm>
          <a:custGeom>
            <a:avLst/>
            <a:gdLst/>
            <a:ahLst/>
            <a:cxnLst/>
            <a:rect l="l" t="t" r="r" b="b"/>
            <a:pathLst>
              <a:path w="11102716" h="7350923">
                <a:moveTo>
                  <a:pt x="0" y="0"/>
                </a:moveTo>
                <a:lnTo>
                  <a:pt x="11102716" y="0"/>
                </a:lnTo>
                <a:lnTo>
                  <a:pt x="11102716" y="7350924"/>
                </a:lnTo>
                <a:lnTo>
                  <a:pt x="0" y="7350924"/>
                </a:lnTo>
                <a:lnTo>
                  <a:pt x="0" y="0"/>
                </a:lnTo>
                <a:close/>
              </a:path>
            </a:pathLst>
          </a:custGeom>
          <a:blipFill>
            <a:blip r:embed="rId2"/>
            <a:stretch>
              <a:fillRect/>
            </a:stretch>
          </a:blipFill>
        </p:spPr>
        <p:txBody>
          <a:bodyPr/>
          <a:lstStyle/>
          <a:p>
            <a:endParaRPr lang="en-IE"/>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028700" y="1143582"/>
            <a:ext cx="5105300" cy="7710963"/>
          </a:xfrm>
          <a:custGeom>
            <a:avLst/>
            <a:gdLst/>
            <a:ahLst/>
            <a:cxnLst/>
            <a:rect l="l" t="t" r="r" b="b"/>
            <a:pathLst>
              <a:path w="5105300" h="7710963">
                <a:moveTo>
                  <a:pt x="0" y="0"/>
                </a:moveTo>
                <a:lnTo>
                  <a:pt x="5105300" y="0"/>
                </a:lnTo>
                <a:lnTo>
                  <a:pt x="5105300" y="7710963"/>
                </a:lnTo>
                <a:lnTo>
                  <a:pt x="0" y="7710963"/>
                </a:lnTo>
                <a:lnTo>
                  <a:pt x="0" y="0"/>
                </a:lnTo>
                <a:close/>
              </a:path>
            </a:pathLst>
          </a:custGeom>
          <a:blipFill>
            <a:blip r:embed="rId2"/>
            <a:stretch>
              <a:fillRect/>
            </a:stretch>
          </a:blipFill>
        </p:spPr>
        <p:txBody>
          <a:bodyPr/>
          <a:lstStyle/>
          <a:p>
            <a:endParaRPr lang="en-IE"/>
          </a:p>
        </p:txBody>
      </p:sp>
      <p:sp>
        <p:nvSpPr>
          <p:cNvPr id="3" name="Freeform 3"/>
          <p:cNvSpPr/>
          <p:nvPr/>
        </p:nvSpPr>
        <p:spPr>
          <a:xfrm>
            <a:off x="6591350" y="1143582"/>
            <a:ext cx="5105300" cy="7710963"/>
          </a:xfrm>
          <a:custGeom>
            <a:avLst/>
            <a:gdLst/>
            <a:ahLst/>
            <a:cxnLst/>
            <a:rect l="l" t="t" r="r" b="b"/>
            <a:pathLst>
              <a:path w="5105300" h="7710963">
                <a:moveTo>
                  <a:pt x="0" y="0"/>
                </a:moveTo>
                <a:lnTo>
                  <a:pt x="5105300" y="0"/>
                </a:lnTo>
                <a:lnTo>
                  <a:pt x="5105300" y="7710963"/>
                </a:lnTo>
                <a:lnTo>
                  <a:pt x="0" y="7710963"/>
                </a:lnTo>
                <a:lnTo>
                  <a:pt x="0" y="0"/>
                </a:lnTo>
                <a:close/>
              </a:path>
            </a:pathLst>
          </a:custGeom>
          <a:blipFill>
            <a:blip r:embed="rId3"/>
            <a:stretch>
              <a:fillRect/>
            </a:stretch>
          </a:blipFill>
        </p:spPr>
        <p:txBody>
          <a:bodyPr/>
          <a:lstStyle/>
          <a:p>
            <a:endParaRPr lang="en-IE"/>
          </a:p>
        </p:txBody>
      </p:sp>
      <p:sp>
        <p:nvSpPr>
          <p:cNvPr id="4" name="Freeform 4"/>
          <p:cNvSpPr/>
          <p:nvPr/>
        </p:nvSpPr>
        <p:spPr>
          <a:xfrm>
            <a:off x="12713786" y="1143582"/>
            <a:ext cx="5105300" cy="7710963"/>
          </a:xfrm>
          <a:custGeom>
            <a:avLst/>
            <a:gdLst/>
            <a:ahLst/>
            <a:cxnLst/>
            <a:rect l="l" t="t" r="r" b="b"/>
            <a:pathLst>
              <a:path w="5105300" h="7710963">
                <a:moveTo>
                  <a:pt x="0" y="0"/>
                </a:moveTo>
                <a:lnTo>
                  <a:pt x="5105300" y="0"/>
                </a:lnTo>
                <a:lnTo>
                  <a:pt x="5105300" y="7710963"/>
                </a:lnTo>
                <a:lnTo>
                  <a:pt x="0" y="7710963"/>
                </a:lnTo>
                <a:lnTo>
                  <a:pt x="0" y="0"/>
                </a:lnTo>
                <a:close/>
              </a:path>
            </a:pathLst>
          </a:custGeom>
          <a:blipFill>
            <a:blip r:embed="rId4"/>
            <a:stretch>
              <a:fillRect/>
            </a:stretch>
          </a:blipFill>
        </p:spPr>
        <p:txBody>
          <a:bodyPr/>
          <a:lstStyle/>
          <a:p>
            <a:endParaRPr lang="en-IE"/>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028700" y="1028700"/>
            <a:ext cx="5105300" cy="7710963"/>
          </a:xfrm>
          <a:custGeom>
            <a:avLst/>
            <a:gdLst/>
            <a:ahLst/>
            <a:cxnLst/>
            <a:rect l="l" t="t" r="r" b="b"/>
            <a:pathLst>
              <a:path w="5105300" h="7710963">
                <a:moveTo>
                  <a:pt x="0" y="0"/>
                </a:moveTo>
                <a:lnTo>
                  <a:pt x="5105300" y="0"/>
                </a:lnTo>
                <a:lnTo>
                  <a:pt x="5105300" y="7710963"/>
                </a:lnTo>
                <a:lnTo>
                  <a:pt x="0" y="7710963"/>
                </a:lnTo>
                <a:lnTo>
                  <a:pt x="0" y="0"/>
                </a:lnTo>
                <a:close/>
              </a:path>
            </a:pathLst>
          </a:custGeom>
          <a:blipFill>
            <a:blip r:embed="rId2"/>
            <a:stretch>
              <a:fillRect/>
            </a:stretch>
          </a:blipFill>
        </p:spPr>
        <p:txBody>
          <a:bodyPr/>
          <a:lstStyle/>
          <a:p>
            <a:endParaRPr lang="en-IE"/>
          </a:p>
        </p:txBody>
      </p:sp>
      <p:sp>
        <p:nvSpPr>
          <p:cNvPr id="3" name="Freeform 3"/>
          <p:cNvSpPr/>
          <p:nvPr/>
        </p:nvSpPr>
        <p:spPr>
          <a:xfrm>
            <a:off x="6591350" y="1028700"/>
            <a:ext cx="5105300" cy="7710963"/>
          </a:xfrm>
          <a:custGeom>
            <a:avLst/>
            <a:gdLst/>
            <a:ahLst/>
            <a:cxnLst/>
            <a:rect l="l" t="t" r="r" b="b"/>
            <a:pathLst>
              <a:path w="5105300" h="7710963">
                <a:moveTo>
                  <a:pt x="0" y="0"/>
                </a:moveTo>
                <a:lnTo>
                  <a:pt x="5105300" y="0"/>
                </a:lnTo>
                <a:lnTo>
                  <a:pt x="5105300" y="7710963"/>
                </a:lnTo>
                <a:lnTo>
                  <a:pt x="0" y="7710963"/>
                </a:lnTo>
                <a:lnTo>
                  <a:pt x="0" y="0"/>
                </a:lnTo>
                <a:close/>
              </a:path>
            </a:pathLst>
          </a:custGeom>
          <a:blipFill>
            <a:blip r:embed="rId3"/>
            <a:stretch>
              <a:fillRect/>
            </a:stretch>
          </a:blipFill>
        </p:spPr>
        <p:txBody>
          <a:bodyPr/>
          <a:lstStyle/>
          <a:p>
            <a:endParaRPr lang="en-IE"/>
          </a:p>
        </p:txBody>
      </p:sp>
      <p:sp>
        <p:nvSpPr>
          <p:cNvPr id="4" name="Freeform 4"/>
          <p:cNvSpPr/>
          <p:nvPr/>
        </p:nvSpPr>
        <p:spPr>
          <a:xfrm>
            <a:off x="12153850" y="1028700"/>
            <a:ext cx="5105300" cy="7710963"/>
          </a:xfrm>
          <a:custGeom>
            <a:avLst/>
            <a:gdLst/>
            <a:ahLst/>
            <a:cxnLst/>
            <a:rect l="l" t="t" r="r" b="b"/>
            <a:pathLst>
              <a:path w="5105300" h="7710963">
                <a:moveTo>
                  <a:pt x="0" y="0"/>
                </a:moveTo>
                <a:lnTo>
                  <a:pt x="5105300" y="0"/>
                </a:lnTo>
                <a:lnTo>
                  <a:pt x="5105300" y="7710963"/>
                </a:lnTo>
                <a:lnTo>
                  <a:pt x="0" y="7710963"/>
                </a:lnTo>
                <a:lnTo>
                  <a:pt x="0" y="0"/>
                </a:lnTo>
                <a:close/>
              </a:path>
            </a:pathLst>
          </a:custGeom>
          <a:blipFill>
            <a:blip r:embed="rId4"/>
            <a:stretch>
              <a:fillRect/>
            </a:stretch>
          </a:blipFill>
        </p:spPr>
        <p:txBody>
          <a:bodyPr/>
          <a:lstStyle/>
          <a:p>
            <a:endParaRPr lang="en-IE"/>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474242" y="633508"/>
            <a:ext cx="13623639" cy="9019984"/>
          </a:xfrm>
          <a:custGeom>
            <a:avLst/>
            <a:gdLst/>
            <a:ahLst/>
            <a:cxnLst/>
            <a:rect l="l" t="t" r="r" b="b"/>
            <a:pathLst>
              <a:path w="13623639" h="9019984">
                <a:moveTo>
                  <a:pt x="0" y="0"/>
                </a:moveTo>
                <a:lnTo>
                  <a:pt x="13623639" y="0"/>
                </a:lnTo>
                <a:lnTo>
                  <a:pt x="13623639" y="9019984"/>
                </a:lnTo>
                <a:lnTo>
                  <a:pt x="0" y="9019984"/>
                </a:lnTo>
                <a:lnTo>
                  <a:pt x="0" y="0"/>
                </a:lnTo>
                <a:close/>
              </a:path>
            </a:pathLst>
          </a:custGeom>
          <a:blipFill>
            <a:blip r:embed="rId2"/>
            <a:stretch>
              <a:fillRect/>
            </a:stretch>
          </a:blipFill>
        </p:spPr>
        <p:txBody>
          <a:bodyPr/>
          <a:lstStyle/>
          <a:p>
            <a:endParaRPr lang="en-IE"/>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843357" y="662853"/>
            <a:ext cx="13534993" cy="8961293"/>
          </a:xfrm>
          <a:custGeom>
            <a:avLst/>
            <a:gdLst/>
            <a:ahLst/>
            <a:cxnLst/>
            <a:rect l="l" t="t" r="r" b="b"/>
            <a:pathLst>
              <a:path w="13534993" h="8961293">
                <a:moveTo>
                  <a:pt x="0" y="0"/>
                </a:moveTo>
                <a:lnTo>
                  <a:pt x="13534993" y="0"/>
                </a:lnTo>
                <a:lnTo>
                  <a:pt x="13534993" y="8961294"/>
                </a:lnTo>
                <a:lnTo>
                  <a:pt x="0" y="8961294"/>
                </a:lnTo>
                <a:lnTo>
                  <a:pt x="0" y="0"/>
                </a:lnTo>
                <a:close/>
              </a:path>
            </a:pathLst>
          </a:custGeom>
          <a:blipFill>
            <a:blip r:embed="rId2"/>
            <a:stretch>
              <a:fillRect/>
            </a:stretch>
          </a:blipFill>
        </p:spPr>
        <p:txBody>
          <a:bodyPr/>
          <a:lstStyle/>
          <a:p>
            <a:endParaRPr lang="en-I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4073659" cy="5636888"/>
          </a:xfrm>
          <a:custGeom>
            <a:avLst/>
            <a:gdLst/>
            <a:ahLst/>
            <a:cxnLst/>
            <a:rect l="l" t="t" r="r" b="b"/>
            <a:pathLst>
              <a:path w="4073659" h="5636888">
                <a:moveTo>
                  <a:pt x="0" y="0"/>
                </a:moveTo>
                <a:lnTo>
                  <a:pt x="4073659" y="0"/>
                </a:lnTo>
                <a:lnTo>
                  <a:pt x="4073659" y="5636888"/>
                </a:lnTo>
                <a:lnTo>
                  <a:pt x="0" y="5636888"/>
                </a:lnTo>
                <a:lnTo>
                  <a:pt x="0" y="0"/>
                </a:lnTo>
                <a:close/>
              </a:path>
            </a:pathLst>
          </a:custGeom>
          <a:blipFill>
            <a:blip r:embed="rId2"/>
            <a:stretch>
              <a:fillRect t="-1108" b="-1108"/>
            </a:stretch>
          </a:blipFill>
        </p:spPr>
        <p:txBody>
          <a:bodyPr/>
          <a:lstStyle/>
          <a:p>
            <a:endParaRPr lang="en-IE"/>
          </a:p>
        </p:txBody>
      </p:sp>
      <p:sp>
        <p:nvSpPr>
          <p:cNvPr id="3" name="Freeform 3"/>
          <p:cNvSpPr/>
          <p:nvPr/>
        </p:nvSpPr>
        <p:spPr>
          <a:xfrm>
            <a:off x="0" y="5993353"/>
            <a:ext cx="4293647" cy="4293647"/>
          </a:xfrm>
          <a:custGeom>
            <a:avLst/>
            <a:gdLst/>
            <a:ahLst/>
            <a:cxnLst/>
            <a:rect l="l" t="t" r="r" b="b"/>
            <a:pathLst>
              <a:path w="4293647" h="4293647">
                <a:moveTo>
                  <a:pt x="0" y="0"/>
                </a:moveTo>
                <a:lnTo>
                  <a:pt x="4293647" y="0"/>
                </a:lnTo>
                <a:lnTo>
                  <a:pt x="4293647" y="4293647"/>
                </a:lnTo>
                <a:lnTo>
                  <a:pt x="0" y="4293647"/>
                </a:lnTo>
                <a:lnTo>
                  <a:pt x="0" y="0"/>
                </a:lnTo>
                <a:close/>
              </a:path>
            </a:pathLst>
          </a:custGeom>
          <a:blipFill>
            <a:blip r:embed="rId3"/>
            <a:stretch>
              <a:fillRect/>
            </a:stretch>
          </a:blipFill>
        </p:spPr>
        <p:txBody>
          <a:bodyPr/>
          <a:lstStyle/>
          <a:p>
            <a:endParaRPr lang="en-IE"/>
          </a:p>
        </p:txBody>
      </p:sp>
      <p:sp>
        <p:nvSpPr>
          <p:cNvPr id="4" name="Freeform 4"/>
          <p:cNvSpPr/>
          <p:nvPr/>
        </p:nvSpPr>
        <p:spPr>
          <a:xfrm>
            <a:off x="4429830" y="5948013"/>
            <a:ext cx="4213983" cy="4213983"/>
          </a:xfrm>
          <a:custGeom>
            <a:avLst/>
            <a:gdLst/>
            <a:ahLst/>
            <a:cxnLst/>
            <a:rect l="l" t="t" r="r" b="b"/>
            <a:pathLst>
              <a:path w="4213983" h="4213983">
                <a:moveTo>
                  <a:pt x="0" y="0"/>
                </a:moveTo>
                <a:lnTo>
                  <a:pt x="4213983" y="0"/>
                </a:lnTo>
                <a:lnTo>
                  <a:pt x="4213983" y="4213983"/>
                </a:lnTo>
                <a:lnTo>
                  <a:pt x="0" y="4213983"/>
                </a:lnTo>
                <a:lnTo>
                  <a:pt x="0" y="0"/>
                </a:lnTo>
                <a:close/>
              </a:path>
            </a:pathLst>
          </a:custGeom>
          <a:blipFill>
            <a:blip r:embed="rId4"/>
            <a:stretch>
              <a:fillRect/>
            </a:stretch>
          </a:blipFill>
        </p:spPr>
        <p:txBody>
          <a:bodyPr/>
          <a:lstStyle/>
          <a:p>
            <a:endParaRPr lang="en-IE"/>
          </a:p>
        </p:txBody>
      </p:sp>
      <p:sp>
        <p:nvSpPr>
          <p:cNvPr id="5" name="Freeform 5"/>
          <p:cNvSpPr/>
          <p:nvPr/>
        </p:nvSpPr>
        <p:spPr>
          <a:xfrm>
            <a:off x="8699964" y="6716436"/>
            <a:ext cx="3870018" cy="3441696"/>
          </a:xfrm>
          <a:custGeom>
            <a:avLst/>
            <a:gdLst/>
            <a:ahLst/>
            <a:cxnLst/>
            <a:rect l="l" t="t" r="r" b="b"/>
            <a:pathLst>
              <a:path w="3870018" h="3441696">
                <a:moveTo>
                  <a:pt x="0" y="0"/>
                </a:moveTo>
                <a:lnTo>
                  <a:pt x="3870019" y="0"/>
                </a:lnTo>
                <a:lnTo>
                  <a:pt x="3870019" y="3441697"/>
                </a:lnTo>
                <a:lnTo>
                  <a:pt x="0" y="3441697"/>
                </a:lnTo>
                <a:lnTo>
                  <a:pt x="0" y="0"/>
                </a:lnTo>
                <a:close/>
              </a:path>
            </a:pathLst>
          </a:custGeom>
          <a:blipFill>
            <a:blip r:embed="rId5"/>
            <a:stretch>
              <a:fillRect/>
            </a:stretch>
          </a:blipFill>
        </p:spPr>
        <p:txBody>
          <a:bodyPr/>
          <a:lstStyle/>
          <a:p>
            <a:endParaRPr lang="en-IE"/>
          </a:p>
        </p:txBody>
      </p:sp>
      <p:sp>
        <p:nvSpPr>
          <p:cNvPr id="6" name="Freeform 6"/>
          <p:cNvSpPr/>
          <p:nvPr/>
        </p:nvSpPr>
        <p:spPr>
          <a:xfrm>
            <a:off x="11842233" y="3836302"/>
            <a:ext cx="6332149" cy="3561834"/>
          </a:xfrm>
          <a:custGeom>
            <a:avLst/>
            <a:gdLst/>
            <a:ahLst/>
            <a:cxnLst/>
            <a:rect l="l" t="t" r="r" b="b"/>
            <a:pathLst>
              <a:path w="6332149" h="3561834">
                <a:moveTo>
                  <a:pt x="0" y="0"/>
                </a:moveTo>
                <a:lnTo>
                  <a:pt x="6332148" y="0"/>
                </a:lnTo>
                <a:lnTo>
                  <a:pt x="6332148" y="3561834"/>
                </a:lnTo>
                <a:lnTo>
                  <a:pt x="0" y="3561834"/>
                </a:lnTo>
                <a:lnTo>
                  <a:pt x="0" y="0"/>
                </a:lnTo>
                <a:close/>
              </a:path>
            </a:pathLst>
          </a:custGeom>
          <a:blipFill>
            <a:blip r:embed="rId6"/>
            <a:stretch>
              <a:fillRect/>
            </a:stretch>
          </a:blipFill>
        </p:spPr>
        <p:txBody>
          <a:bodyPr/>
          <a:lstStyle/>
          <a:p>
            <a:endParaRPr lang="en-IE"/>
          </a:p>
        </p:txBody>
      </p:sp>
      <p:sp>
        <p:nvSpPr>
          <p:cNvPr id="7" name="Freeform 7"/>
          <p:cNvSpPr/>
          <p:nvPr/>
        </p:nvSpPr>
        <p:spPr>
          <a:xfrm>
            <a:off x="11842233" y="39517"/>
            <a:ext cx="6332149" cy="3561834"/>
          </a:xfrm>
          <a:custGeom>
            <a:avLst/>
            <a:gdLst/>
            <a:ahLst/>
            <a:cxnLst/>
            <a:rect l="l" t="t" r="r" b="b"/>
            <a:pathLst>
              <a:path w="6332149" h="3561834">
                <a:moveTo>
                  <a:pt x="0" y="0"/>
                </a:moveTo>
                <a:lnTo>
                  <a:pt x="6332148" y="0"/>
                </a:lnTo>
                <a:lnTo>
                  <a:pt x="6332148" y="3561834"/>
                </a:lnTo>
                <a:lnTo>
                  <a:pt x="0" y="3561834"/>
                </a:lnTo>
                <a:lnTo>
                  <a:pt x="0" y="0"/>
                </a:lnTo>
                <a:close/>
              </a:path>
            </a:pathLst>
          </a:custGeom>
          <a:blipFill>
            <a:blip r:embed="rId7"/>
            <a:stretch>
              <a:fillRect/>
            </a:stretch>
          </a:blipFill>
        </p:spPr>
        <p:txBody>
          <a:bodyPr/>
          <a:lstStyle/>
          <a:p>
            <a:endParaRPr lang="en-IE"/>
          </a:p>
        </p:txBody>
      </p:sp>
      <p:sp>
        <p:nvSpPr>
          <p:cNvPr id="8" name="Freeform 8"/>
          <p:cNvSpPr/>
          <p:nvPr/>
        </p:nvSpPr>
        <p:spPr>
          <a:xfrm>
            <a:off x="4429830" y="0"/>
            <a:ext cx="3355090" cy="5636888"/>
          </a:xfrm>
          <a:custGeom>
            <a:avLst/>
            <a:gdLst/>
            <a:ahLst/>
            <a:cxnLst/>
            <a:rect l="l" t="t" r="r" b="b"/>
            <a:pathLst>
              <a:path w="3355090" h="5636888">
                <a:moveTo>
                  <a:pt x="0" y="0"/>
                </a:moveTo>
                <a:lnTo>
                  <a:pt x="3355091" y="0"/>
                </a:lnTo>
                <a:lnTo>
                  <a:pt x="3355091" y="5636888"/>
                </a:lnTo>
                <a:lnTo>
                  <a:pt x="0" y="5636888"/>
                </a:lnTo>
                <a:lnTo>
                  <a:pt x="0" y="0"/>
                </a:lnTo>
                <a:close/>
              </a:path>
            </a:pathLst>
          </a:custGeom>
          <a:blipFill>
            <a:blip r:embed="rId8"/>
            <a:stretch>
              <a:fillRect l="-9383" r="-9383"/>
            </a:stretch>
          </a:blipFill>
        </p:spPr>
        <p:txBody>
          <a:bodyPr/>
          <a:lstStyle/>
          <a:p>
            <a:endParaRPr lang="en-IE"/>
          </a:p>
        </p:txBody>
      </p:sp>
      <p:sp>
        <p:nvSpPr>
          <p:cNvPr id="9" name="Freeform 9"/>
          <p:cNvSpPr/>
          <p:nvPr/>
        </p:nvSpPr>
        <p:spPr>
          <a:xfrm>
            <a:off x="8036474" y="0"/>
            <a:ext cx="3716409" cy="5636888"/>
          </a:xfrm>
          <a:custGeom>
            <a:avLst/>
            <a:gdLst/>
            <a:ahLst/>
            <a:cxnLst/>
            <a:rect l="l" t="t" r="r" b="b"/>
            <a:pathLst>
              <a:path w="3716409" h="5636888">
                <a:moveTo>
                  <a:pt x="0" y="0"/>
                </a:moveTo>
                <a:lnTo>
                  <a:pt x="3716410" y="0"/>
                </a:lnTo>
                <a:lnTo>
                  <a:pt x="3716410" y="5636888"/>
                </a:lnTo>
                <a:lnTo>
                  <a:pt x="0" y="5636888"/>
                </a:lnTo>
                <a:lnTo>
                  <a:pt x="0" y="0"/>
                </a:lnTo>
                <a:close/>
              </a:path>
            </a:pathLst>
          </a:custGeom>
          <a:blipFill>
            <a:blip r:embed="rId9"/>
            <a:stretch>
              <a:fillRect r="-7220"/>
            </a:stretch>
          </a:blipFill>
        </p:spPr>
        <p:txBody>
          <a:bodyPr/>
          <a:lstStyle/>
          <a:p>
            <a:endParaRPr lang="en-IE"/>
          </a:p>
        </p:txBody>
      </p:sp>
      <p:sp>
        <p:nvSpPr>
          <p:cNvPr id="10" name="Freeform 10"/>
          <p:cNvSpPr/>
          <p:nvPr/>
        </p:nvSpPr>
        <p:spPr>
          <a:xfrm>
            <a:off x="12643305" y="7464622"/>
            <a:ext cx="5531077" cy="2697374"/>
          </a:xfrm>
          <a:custGeom>
            <a:avLst/>
            <a:gdLst/>
            <a:ahLst/>
            <a:cxnLst/>
            <a:rect l="l" t="t" r="r" b="b"/>
            <a:pathLst>
              <a:path w="5531077" h="2697374">
                <a:moveTo>
                  <a:pt x="0" y="0"/>
                </a:moveTo>
                <a:lnTo>
                  <a:pt x="5531076" y="0"/>
                </a:lnTo>
                <a:lnTo>
                  <a:pt x="5531076" y="2697374"/>
                </a:lnTo>
                <a:lnTo>
                  <a:pt x="0" y="2697374"/>
                </a:lnTo>
                <a:lnTo>
                  <a:pt x="0" y="0"/>
                </a:lnTo>
                <a:close/>
              </a:path>
            </a:pathLst>
          </a:custGeom>
          <a:blipFill>
            <a:blip r:embed="rId10"/>
            <a:stretch>
              <a:fillRect/>
            </a:stretch>
          </a:blipFill>
        </p:spPr>
        <p:txBody>
          <a:bodyPr/>
          <a:lstStyle/>
          <a:p>
            <a:endParaRPr lang="en-IE"/>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028700" y="1127534"/>
            <a:ext cx="5105300" cy="7710963"/>
          </a:xfrm>
          <a:custGeom>
            <a:avLst/>
            <a:gdLst/>
            <a:ahLst/>
            <a:cxnLst/>
            <a:rect l="l" t="t" r="r" b="b"/>
            <a:pathLst>
              <a:path w="5105300" h="7710963">
                <a:moveTo>
                  <a:pt x="0" y="0"/>
                </a:moveTo>
                <a:lnTo>
                  <a:pt x="5105300" y="0"/>
                </a:lnTo>
                <a:lnTo>
                  <a:pt x="5105300" y="7710962"/>
                </a:lnTo>
                <a:lnTo>
                  <a:pt x="0" y="7710962"/>
                </a:lnTo>
                <a:lnTo>
                  <a:pt x="0" y="0"/>
                </a:lnTo>
                <a:close/>
              </a:path>
            </a:pathLst>
          </a:custGeom>
          <a:blipFill>
            <a:blip r:embed="rId2"/>
            <a:stretch>
              <a:fillRect/>
            </a:stretch>
          </a:blipFill>
        </p:spPr>
        <p:txBody>
          <a:bodyPr/>
          <a:lstStyle/>
          <a:p>
            <a:endParaRPr lang="en-IE"/>
          </a:p>
        </p:txBody>
      </p:sp>
      <p:sp>
        <p:nvSpPr>
          <p:cNvPr id="3" name="Freeform 3"/>
          <p:cNvSpPr/>
          <p:nvPr/>
        </p:nvSpPr>
        <p:spPr>
          <a:xfrm>
            <a:off x="6818387" y="1468038"/>
            <a:ext cx="11102716" cy="7350923"/>
          </a:xfrm>
          <a:custGeom>
            <a:avLst/>
            <a:gdLst/>
            <a:ahLst/>
            <a:cxnLst/>
            <a:rect l="l" t="t" r="r" b="b"/>
            <a:pathLst>
              <a:path w="11102716" h="7350923">
                <a:moveTo>
                  <a:pt x="0" y="0"/>
                </a:moveTo>
                <a:lnTo>
                  <a:pt x="11102716" y="0"/>
                </a:lnTo>
                <a:lnTo>
                  <a:pt x="11102716" y="7350924"/>
                </a:lnTo>
                <a:lnTo>
                  <a:pt x="0" y="7350924"/>
                </a:lnTo>
                <a:lnTo>
                  <a:pt x="0" y="0"/>
                </a:lnTo>
                <a:close/>
              </a:path>
            </a:pathLst>
          </a:custGeom>
          <a:blipFill>
            <a:blip r:embed="rId3"/>
            <a:stretch>
              <a:fillRect/>
            </a:stretch>
          </a:blipFill>
        </p:spPr>
        <p:txBody>
          <a:bodyPr/>
          <a:lstStyle/>
          <a:p>
            <a:endParaRPr lang="en-IE"/>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8851" b="-8851"/>
            </a:stretch>
          </a:blipFill>
        </p:spPr>
        <p:txBody>
          <a:bodyPr/>
          <a:lstStyle/>
          <a:p>
            <a:endParaRPr lang="en-IE"/>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932318" y="368765"/>
            <a:ext cx="14423365" cy="9549469"/>
          </a:xfrm>
          <a:custGeom>
            <a:avLst/>
            <a:gdLst/>
            <a:ahLst/>
            <a:cxnLst/>
            <a:rect l="l" t="t" r="r" b="b"/>
            <a:pathLst>
              <a:path w="14423365" h="9549469">
                <a:moveTo>
                  <a:pt x="0" y="0"/>
                </a:moveTo>
                <a:lnTo>
                  <a:pt x="14423364" y="0"/>
                </a:lnTo>
                <a:lnTo>
                  <a:pt x="14423364" y="9549470"/>
                </a:lnTo>
                <a:lnTo>
                  <a:pt x="0" y="9549470"/>
                </a:lnTo>
                <a:lnTo>
                  <a:pt x="0" y="0"/>
                </a:lnTo>
                <a:close/>
              </a:path>
            </a:pathLst>
          </a:custGeom>
          <a:blipFill>
            <a:blip r:embed="rId2"/>
            <a:stretch>
              <a:fillRect/>
            </a:stretch>
          </a:blipFill>
        </p:spPr>
        <p:txBody>
          <a:bodyPr/>
          <a:lstStyle/>
          <a:p>
            <a:endParaRPr lang="en-IE"/>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3975226" cy="5300301"/>
          </a:xfrm>
          <a:custGeom>
            <a:avLst/>
            <a:gdLst/>
            <a:ahLst/>
            <a:cxnLst/>
            <a:rect l="l" t="t" r="r" b="b"/>
            <a:pathLst>
              <a:path w="3975226" h="5300301">
                <a:moveTo>
                  <a:pt x="0" y="0"/>
                </a:moveTo>
                <a:lnTo>
                  <a:pt x="3975226" y="0"/>
                </a:lnTo>
                <a:lnTo>
                  <a:pt x="3975226" y="5300301"/>
                </a:lnTo>
                <a:lnTo>
                  <a:pt x="0" y="5300301"/>
                </a:lnTo>
                <a:lnTo>
                  <a:pt x="0" y="0"/>
                </a:lnTo>
                <a:close/>
              </a:path>
            </a:pathLst>
          </a:custGeom>
          <a:blipFill>
            <a:blip r:embed="rId2"/>
            <a:stretch>
              <a:fillRect/>
            </a:stretch>
          </a:blipFill>
        </p:spPr>
        <p:txBody>
          <a:bodyPr/>
          <a:lstStyle/>
          <a:p>
            <a:endParaRPr lang="en-IE"/>
          </a:p>
        </p:txBody>
      </p:sp>
      <p:sp>
        <p:nvSpPr>
          <p:cNvPr id="3" name="Freeform 3"/>
          <p:cNvSpPr/>
          <p:nvPr/>
        </p:nvSpPr>
        <p:spPr>
          <a:xfrm>
            <a:off x="6258672" y="0"/>
            <a:ext cx="12029328" cy="7217597"/>
          </a:xfrm>
          <a:custGeom>
            <a:avLst/>
            <a:gdLst/>
            <a:ahLst/>
            <a:cxnLst/>
            <a:rect l="l" t="t" r="r" b="b"/>
            <a:pathLst>
              <a:path w="12029328" h="7217597">
                <a:moveTo>
                  <a:pt x="0" y="0"/>
                </a:moveTo>
                <a:lnTo>
                  <a:pt x="12029328" y="0"/>
                </a:lnTo>
                <a:lnTo>
                  <a:pt x="12029328" y="7217597"/>
                </a:lnTo>
                <a:lnTo>
                  <a:pt x="0" y="7217597"/>
                </a:lnTo>
                <a:lnTo>
                  <a:pt x="0" y="0"/>
                </a:lnTo>
                <a:close/>
              </a:path>
            </a:pathLst>
          </a:custGeom>
          <a:blipFill>
            <a:blip r:embed="rId3"/>
            <a:stretch>
              <a:fillRect/>
            </a:stretch>
          </a:blipFill>
        </p:spPr>
        <p:txBody>
          <a:bodyPr/>
          <a:lstStyle/>
          <a:p>
            <a:endParaRPr lang="en-IE"/>
          </a:p>
        </p:txBody>
      </p:sp>
      <p:sp>
        <p:nvSpPr>
          <p:cNvPr id="4" name="Freeform 4"/>
          <p:cNvSpPr/>
          <p:nvPr/>
        </p:nvSpPr>
        <p:spPr>
          <a:xfrm>
            <a:off x="2336559" y="5351783"/>
            <a:ext cx="3701413" cy="4935217"/>
          </a:xfrm>
          <a:custGeom>
            <a:avLst/>
            <a:gdLst/>
            <a:ahLst/>
            <a:cxnLst/>
            <a:rect l="l" t="t" r="r" b="b"/>
            <a:pathLst>
              <a:path w="3701413" h="4935217">
                <a:moveTo>
                  <a:pt x="0" y="0"/>
                </a:moveTo>
                <a:lnTo>
                  <a:pt x="3701412" y="0"/>
                </a:lnTo>
                <a:lnTo>
                  <a:pt x="3701412" y="4935217"/>
                </a:lnTo>
                <a:lnTo>
                  <a:pt x="0" y="4935217"/>
                </a:lnTo>
                <a:lnTo>
                  <a:pt x="0" y="0"/>
                </a:lnTo>
                <a:close/>
              </a:path>
            </a:pathLst>
          </a:custGeom>
          <a:blipFill>
            <a:blip r:embed="rId4"/>
            <a:stretch>
              <a:fillRect/>
            </a:stretch>
          </a:blipFill>
        </p:spPr>
        <p:txBody>
          <a:bodyPr/>
          <a:lstStyle/>
          <a:p>
            <a:endParaRPr lang="en-IE"/>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5720383" cy="7627178"/>
          </a:xfrm>
          <a:custGeom>
            <a:avLst/>
            <a:gdLst/>
            <a:ahLst/>
            <a:cxnLst/>
            <a:rect l="l" t="t" r="r" b="b"/>
            <a:pathLst>
              <a:path w="5720383" h="7627178">
                <a:moveTo>
                  <a:pt x="0" y="0"/>
                </a:moveTo>
                <a:lnTo>
                  <a:pt x="5720383" y="0"/>
                </a:lnTo>
                <a:lnTo>
                  <a:pt x="5720383" y="7627178"/>
                </a:lnTo>
                <a:lnTo>
                  <a:pt x="0" y="7627178"/>
                </a:lnTo>
                <a:lnTo>
                  <a:pt x="0" y="0"/>
                </a:lnTo>
                <a:close/>
              </a:path>
            </a:pathLst>
          </a:custGeom>
          <a:blipFill>
            <a:blip r:embed="rId2"/>
            <a:stretch>
              <a:fillRect/>
            </a:stretch>
          </a:blipFill>
        </p:spPr>
        <p:txBody>
          <a:bodyPr/>
          <a:lstStyle/>
          <a:p>
            <a:endParaRPr lang="en-IE"/>
          </a:p>
        </p:txBody>
      </p:sp>
      <p:sp>
        <p:nvSpPr>
          <p:cNvPr id="3" name="Freeform 3"/>
          <p:cNvSpPr/>
          <p:nvPr/>
        </p:nvSpPr>
        <p:spPr>
          <a:xfrm>
            <a:off x="6444293" y="0"/>
            <a:ext cx="5720383" cy="7627178"/>
          </a:xfrm>
          <a:custGeom>
            <a:avLst/>
            <a:gdLst/>
            <a:ahLst/>
            <a:cxnLst/>
            <a:rect l="l" t="t" r="r" b="b"/>
            <a:pathLst>
              <a:path w="5720383" h="7627178">
                <a:moveTo>
                  <a:pt x="0" y="0"/>
                </a:moveTo>
                <a:lnTo>
                  <a:pt x="5720383" y="0"/>
                </a:lnTo>
                <a:lnTo>
                  <a:pt x="5720383" y="7627178"/>
                </a:lnTo>
                <a:lnTo>
                  <a:pt x="0" y="7627178"/>
                </a:lnTo>
                <a:lnTo>
                  <a:pt x="0" y="0"/>
                </a:lnTo>
                <a:close/>
              </a:path>
            </a:pathLst>
          </a:custGeom>
          <a:blipFill>
            <a:blip r:embed="rId3"/>
            <a:stretch>
              <a:fillRect/>
            </a:stretch>
          </a:blipFill>
        </p:spPr>
        <p:txBody>
          <a:bodyPr/>
          <a:lstStyle/>
          <a:p>
            <a:endParaRPr lang="en-IE"/>
          </a:p>
        </p:txBody>
      </p:sp>
      <p:sp>
        <p:nvSpPr>
          <p:cNvPr id="4" name="Freeform 4"/>
          <p:cNvSpPr/>
          <p:nvPr/>
        </p:nvSpPr>
        <p:spPr>
          <a:xfrm>
            <a:off x="12771801" y="1245692"/>
            <a:ext cx="5230118" cy="5773507"/>
          </a:xfrm>
          <a:custGeom>
            <a:avLst/>
            <a:gdLst/>
            <a:ahLst/>
            <a:cxnLst/>
            <a:rect l="l" t="t" r="r" b="b"/>
            <a:pathLst>
              <a:path w="5230118" h="5773507">
                <a:moveTo>
                  <a:pt x="0" y="0"/>
                </a:moveTo>
                <a:lnTo>
                  <a:pt x="5230118" y="0"/>
                </a:lnTo>
                <a:lnTo>
                  <a:pt x="5230118" y="5773507"/>
                </a:lnTo>
                <a:lnTo>
                  <a:pt x="0" y="5773507"/>
                </a:lnTo>
                <a:lnTo>
                  <a:pt x="0" y="0"/>
                </a:lnTo>
                <a:close/>
              </a:path>
            </a:pathLst>
          </a:custGeom>
          <a:blipFill>
            <a:blip r:embed="rId4"/>
            <a:stretch>
              <a:fillRect/>
            </a:stretch>
          </a:blipFill>
        </p:spPr>
        <p:txBody>
          <a:bodyPr/>
          <a:lstStyle/>
          <a:p>
            <a:endParaRPr lang="en-IE"/>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832106" y="1218876"/>
            <a:ext cx="12946041" cy="5225616"/>
          </a:xfrm>
          <a:custGeom>
            <a:avLst/>
            <a:gdLst/>
            <a:ahLst/>
            <a:cxnLst/>
            <a:rect l="l" t="t" r="r" b="b"/>
            <a:pathLst>
              <a:path w="12946041" h="5225616">
                <a:moveTo>
                  <a:pt x="0" y="0"/>
                </a:moveTo>
                <a:lnTo>
                  <a:pt x="12946041" y="0"/>
                </a:lnTo>
                <a:lnTo>
                  <a:pt x="12946041" y="5225615"/>
                </a:lnTo>
                <a:lnTo>
                  <a:pt x="0" y="5225615"/>
                </a:lnTo>
                <a:lnTo>
                  <a:pt x="0" y="0"/>
                </a:lnTo>
                <a:close/>
              </a:path>
            </a:pathLst>
          </a:custGeom>
          <a:blipFill>
            <a:blip r:embed="rId2"/>
            <a:stretch>
              <a:fillRect/>
            </a:stretch>
          </a:blipFill>
        </p:spPr>
        <p:txBody>
          <a:bodyPr/>
          <a:lstStyle/>
          <a:p>
            <a:endParaRPr lang="en-IE"/>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028700" y="1028700"/>
            <a:ext cx="8399424" cy="6299568"/>
          </a:xfrm>
          <a:custGeom>
            <a:avLst/>
            <a:gdLst/>
            <a:ahLst/>
            <a:cxnLst/>
            <a:rect l="l" t="t" r="r" b="b"/>
            <a:pathLst>
              <a:path w="8399424" h="6299568">
                <a:moveTo>
                  <a:pt x="0" y="0"/>
                </a:moveTo>
                <a:lnTo>
                  <a:pt x="8399424" y="0"/>
                </a:lnTo>
                <a:lnTo>
                  <a:pt x="8399424" y="6299568"/>
                </a:lnTo>
                <a:lnTo>
                  <a:pt x="0" y="6299568"/>
                </a:lnTo>
                <a:lnTo>
                  <a:pt x="0" y="0"/>
                </a:lnTo>
                <a:close/>
              </a:path>
            </a:pathLst>
          </a:custGeom>
          <a:blipFill>
            <a:blip r:embed="rId2"/>
            <a:stretch>
              <a:fillRect/>
            </a:stretch>
          </a:blipFill>
        </p:spPr>
        <p:txBody>
          <a:bodyPr/>
          <a:lstStyle/>
          <a:p>
            <a:endParaRPr lang="en-IE"/>
          </a:p>
        </p:txBody>
      </p:sp>
      <p:sp>
        <p:nvSpPr>
          <p:cNvPr id="3" name="Freeform 3"/>
          <p:cNvSpPr/>
          <p:nvPr/>
        </p:nvSpPr>
        <p:spPr>
          <a:xfrm>
            <a:off x="9790930" y="1028700"/>
            <a:ext cx="8399424" cy="6299568"/>
          </a:xfrm>
          <a:custGeom>
            <a:avLst/>
            <a:gdLst/>
            <a:ahLst/>
            <a:cxnLst/>
            <a:rect l="l" t="t" r="r" b="b"/>
            <a:pathLst>
              <a:path w="8399424" h="6299568">
                <a:moveTo>
                  <a:pt x="0" y="0"/>
                </a:moveTo>
                <a:lnTo>
                  <a:pt x="8399424" y="0"/>
                </a:lnTo>
                <a:lnTo>
                  <a:pt x="8399424" y="6299568"/>
                </a:lnTo>
                <a:lnTo>
                  <a:pt x="0" y="6299568"/>
                </a:lnTo>
                <a:lnTo>
                  <a:pt x="0" y="0"/>
                </a:lnTo>
                <a:close/>
              </a:path>
            </a:pathLst>
          </a:custGeom>
          <a:blipFill>
            <a:blip r:embed="rId3"/>
            <a:stretch>
              <a:fillRect/>
            </a:stretch>
          </a:blipFill>
        </p:spPr>
        <p:txBody>
          <a:bodyPr/>
          <a:lstStyle/>
          <a:p>
            <a:endParaRPr lang="en-IE"/>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en-IE"/>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8566" b="-8566"/>
            </a:stretch>
          </a:blipFill>
        </p:spPr>
        <p:txBody>
          <a:bodyPr/>
          <a:lstStyle/>
          <a:p>
            <a:endParaRPr lang="en-I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txBody>
          <a:bodyPr/>
          <a:lstStyle/>
          <a:p>
            <a:endParaRPr lang="en-IE"/>
          </a:p>
        </p:txBody>
      </p:sp>
      <p:grpSp>
        <p:nvGrpSpPr>
          <p:cNvPr id="3" name="Group 3"/>
          <p:cNvGrpSpPr/>
          <p:nvPr/>
        </p:nvGrpSpPr>
        <p:grpSpPr>
          <a:xfrm>
            <a:off x="2119741" y="1017378"/>
            <a:ext cx="6288769" cy="2421755"/>
            <a:chOff x="0" y="0"/>
            <a:chExt cx="14365710" cy="5532120"/>
          </a:xfrm>
        </p:grpSpPr>
        <p:sp>
          <p:nvSpPr>
            <p:cNvPr id="4" name="Freeform 4"/>
            <p:cNvSpPr/>
            <p:nvPr/>
          </p:nvSpPr>
          <p:spPr>
            <a:xfrm>
              <a:off x="0" y="0"/>
              <a:ext cx="14365709" cy="5532120"/>
            </a:xfrm>
            <a:custGeom>
              <a:avLst/>
              <a:gdLst/>
              <a:ahLst/>
              <a:cxnLst/>
              <a:rect l="l" t="t" r="r" b="b"/>
              <a:pathLst>
                <a:path w="14365709" h="5532120">
                  <a:moveTo>
                    <a:pt x="12778210" y="0"/>
                  </a:moveTo>
                  <a:lnTo>
                    <a:pt x="1587500" y="0"/>
                  </a:lnTo>
                  <a:lnTo>
                    <a:pt x="0" y="2766060"/>
                  </a:lnTo>
                  <a:lnTo>
                    <a:pt x="1587500" y="5532120"/>
                  </a:lnTo>
                  <a:lnTo>
                    <a:pt x="12778210" y="5532120"/>
                  </a:lnTo>
                  <a:lnTo>
                    <a:pt x="14365709" y="2766060"/>
                  </a:lnTo>
                  <a:lnTo>
                    <a:pt x="12778210" y="0"/>
                  </a:lnTo>
                  <a:close/>
                  <a:moveTo>
                    <a:pt x="12691850" y="5382260"/>
                  </a:moveTo>
                  <a:lnTo>
                    <a:pt x="1673860" y="5382260"/>
                  </a:lnTo>
                  <a:lnTo>
                    <a:pt x="172720" y="2766060"/>
                  </a:lnTo>
                  <a:lnTo>
                    <a:pt x="1673860" y="149860"/>
                  </a:lnTo>
                  <a:lnTo>
                    <a:pt x="12691850" y="149860"/>
                  </a:lnTo>
                  <a:lnTo>
                    <a:pt x="14192989" y="2766060"/>
                  </a:lnTo>
                  <a:lnTo>
                    <a:pt x="12691850" y="5382260"/>
                  </a:lnTo>
                  <a:close/>
                </a:path>
              </a:pathLst>
            </a:custGeom>
            <a:solidFill>
              <a:srgbClr val="EC1F25"/>
            </a:solidFill>
          </p:spPr>
          <p:txBody>
            <a:bodyPr/>
            <a:lstStyle/>
            <a:p>
              <a:endParaRPr lang="en-IE"/>
            </a:p>
          </p:txBody>
        </p:sp>
      </p:grpSp>
      <p:grpSp>
        <p:nvGrpSpPr>
          <p:cNvPr id="5" name="Group 5"/>
          <p:cNvGrpSpPr/>
          <p:nvPr/>
        </p:nvGrpSpPr>
        <p:grpSpPr>
          <a:xfrm>
            <a:off x="1036828" y="890460"/>
            <a:ext cx="3113414" cy="2675590"/>
            <a:chOff x="0" y="0"/>
            <a:chExt cx="812800" cy="698500"/>
          </a:xfrm>
        </p:grpSpPr>
        <p:sp>
          <p:nvSpPr>
            <p:cNvPr id="6" name="Freeform 6"/>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60820"/>
            </a:solidFill>
          </p:spPr>
          <p:txBody>
            <a:bodyPr/>
            <a:lstStyle/>
            <a:p>
              <a:endParaRPr lang="en-IE"/>
            </a:p>
          </p:txBody>
        </p:sp>
        <p:sp>
          <p:nvSpPr>
            <p:cNvPr id="7" name="TextBox 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139021" y="968647"/>
            <a:ext cx="2909028" cy="2519218"/>
            <a:chOff x="0" y="0"/>
            <a:chExt cx="6350000" cy="5499100"/>
          </a:xfrm>
        </p:grpSpPr>
        <p:sp>
          <p:nvSpPr>
            <p:cNvPr id="9" name="Freeform 9"/>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3"/>
              <a:stretch>
                <a:fillRect t="-5490" b="-5490"/>
              </a:stretch>
            </a:blipFill>
          </p:spPr>
          <p:txBody>
            <a:bodyPr/>
            <a:lstStyle/>
            <a:p>
              <a:endParaRPr lang="en-IE"/>
            </a:p>
          </p:txBody>
        </p:sp>
      </p:grpSp>
      <p:grpSp>
        <p:nvGrpSpPr>
          <p:cNvPr id="10" name="Group 10"/>
          <p:cNvGrpSpPr/>
          <p:nvPr/>
        </p:nvGrpSpPr>
        <p:grpSpPr>
          <a:xfrm>
            <a:off x="2119741" y="3932423"/>
            <a:ext cx="6288769" cy="2421755"/>
            <a:chOff x="0" y="0"/>
            <a:chExt cx="1710137" cy="658560"/>
          </a:xfrm>
        </p:grpSpPr>
        <p:sp>
          <p:nvSpPr>
            <p:cNvPr id="11" name="Freeform 11"/>
            <p:cNvSpPr/>
            <p:nvPr/>
          </p:nvSpPr>
          <p:spPr>
            <a:xfrm>
              <a:off x="0" y="0"/>
              <a:ext cx="1710137" cy="658560"/>
            </a:xfrm>
            <a:custGeom>
              <a:avLst/>
              <a:gdLst/>
              <a:ahLst/>
              <a:cxnLst/>
              <a:rect l="l" t="t" r="r" b="b"/>
              <a:pathLst>
                <a:path w="1710137" h="658560">
                  <a:moveTo>
                    <a:pt x="1710137" y="329280"/>
                  </a:moveTo>
                  <a:lnTo>
                    <a:pt x="1506937" y="658560"/>
                  </a:lnTo>
                  <a:lnTo>
                    <a:pt x="203200" y="658560"/>
                  </a:lnTo>
                  <a:lnTo>
                    <a:pt x="0" y="329280"/>
                  </a:lnTo>
                  <a:lnTo>
                    <a:pt x="203200" y="0"/>
                  </a:lnTo>
                  <a:lnTo>
                    <a:pt x="1506937" y="0"/>
                  </a:lnTo>
                  <a:lnTo>
                    <a:pt x="1710137" y="329280"/>
                  </a:lnTo>
                  <a:close/>
                </a:path>
              </a:pathLst>
            </a:custGeom>
            <a:solidFill>
              <a:srgbClr val="060820"/>
            </a:solidFill>
          </p:spPr>
          <p:txBody>
            <a:bodyPr/>
            <a:lstStyle/>
            <a:p>
              <a:endParaRPr lang="en-IE"/>
            </a:p>
          </p:txBody>
        </p:sp>
        <p:sp>
          <p:nvSpPr>
            <p:cNvPr id="12" name="TextBox 12"/>
            <p:cNvSpPr txBox="1"/>
            <p:nvPr/>
          </p:nvSpPr>
          <p:spPr>
            <a:xfrm>
              <a:off x="114300" y="-38100"/>
              <a:ext cx="1481537" cy="69666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032764" y="3805505"/>
            <a:ext cx="3113414" cy="2675590"/>
            <a:chOff x="0" y="0"/>
            <a:chExt cx="812800" cy="698500"/>
          </a:xfrm>
        </p:grpSpPr>
        <p:sp>
          <p:nvSpPr>
            <p:cNvPr id="14" name="Freeform 14"/>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EC1F25"/>
            </a:solidFill>
          </p:spPr>
          <p:txBody>
            <a:bodyPr/>
            <a:lstStyle/>
            <a:p>
              <a:endParaRPr lang="en-IE"/>
            </a:p>
          </p:txBody>
        </p:sp>
        <p:sp>
          <p:nvSpPr>
            <p:cNvPr id="15" name="TextBox 1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134957" y="3883691"/>
            <a:ext cx="2909028" cy="2519218"/>
            <a:chOff x="0" y="0"/>
            <a:chExt cx="6350000" cy="5499100"/>
          </a:xfrm>
        </p:grpSpPr>
        <p:sp>
          <p:nvSpPr>
            <p:cNvPr id="17" name="Freeform 17"/>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4"/>
              <a:stretch>
                <a:fillRect t="-2800" b="-2800"/>
              </a:stretch>
            </a:blipFill>
          </p:spPr>
          <p:txBody>
            <a:bodyPr/>
            <a:lstStyle/>
            <a:p>
              <a:endParaRPr lang="en-IE"/>
            </a:p>
          </p:txBody>
        </p:sp>
      </p:grpSp>
      <p:grpSp>
        <p:nvGrpSpPr>
          <p:cNvPr id="18" name="Group 18"/>
          <p:cNvGrpSpPr/>
          <p:nvPr/>
        </p:nvGrpSpPr>
        <p:grpSpPr>
          <a:xfrm>
            <a:off x="2111613" y="6847867"/>
            <a:ext cx="6296897" cy="2421755"/>
            <a:chOff x="0" y="0"/>
            <a:chExt cx="14384277" cy="5532120"/>
          </a:xfrm>
        </p:grpSpPr>
        <p:sp>
          <p:nvSpPr>
            <p:cNvPr id="19" name="Freeform 19"/>
            <p:cNvSpPr/>
            <p:nvPr/>
          </p:nvSpPr>
          <p:spPr>
            <a:xfrm>
              <a:off x="0" y="0"/>
              <a:ext cx="14384277" cy="5532120"/>
            </a:xfrm>
            <a:custGeom>
              <a:avLst/>
              <a:gdLst/>
              <a:ahLst/>
              <a:cxnLst/>
              <a:rect l="l" t="t" r="r" b="b"/>
              <a:pathLst>
                <a:path w="14384277" h="5532120">
                  <a:moveTo>
                    <a:pt x="12796776" y="0"/>
                  </a:moveTo>
                  <a:lnTo>
                    <a:pt x="1587500" y="0"/>
                  </a:lnTo>
                  <a:lnTo>
                    <a:pt x="0" y="2766060"/>
                  </a:lnTo>
                  <a:lnTo>
                    <a:pt x="1587500" y="5532120"/>
                  </a:lnTo>
                  <a:lnTo>
                    <a:pt x="12796776" y="5532120"/>
                  </a:lnTo>
                  <a:lnTo>
                    <a:pt x="14384277" y="2766060"/>
                  </a:lnTo>
                  <a:lnTo>
                    <a:pt x="12796776" y="0"/>
                  </a:lnTo>
                  <a:close/>
                  <a:moveTo>
                    <a:pt x="12710416" y="5382260"/>
                  </a:moveTo>
                  <a:lnTo>
                    <a:pt x="1673860" y="5382260"/>
                  </a:lnTo>
                  <a:lnTo>
                    <a:pt x="172720" y="2766060"/>
                  </a:lnTo>
                  <a:lnTo>
                    <a:pt x="1673860" y="149860"/>
                  </a:lnTo>
                  <a:lnTo>
                    <a:pt x="12710416" y="149860"/>
                  </a:lnTo>
                  <a:lnTo>
                    <a:pt x="14211556" y="2766060"/>
                  </a:lnTo>
                  <a:lnTo>
                    <a:pt x="12710416" y="5382260"/>
                  </a:lnTo>
                  <a:close/>
                </a:path>
              </a:pathLst>
            </a:custGeom>
            <a:solidFill>
              <a:srgbClr val="EC1F25"/>
            </a:solidFill>
          </p:spPr>
          <p:txBody>
            <a:bodyPr/>
            <a:lstStyle/>
            <a:p>
              <a:endParaRPr lang="en-IE"/>
            </a:p>
          </p:txBody>
        </p:sp>
      </p:grpSp>
      <p:grpSp>
        <p:nvGrpSpPr>
          <p:cNvPr id="20" name="Group 20"/>
          <p:cNvGrpSpPr/>
          <p:nvPr/>
        </p:nvGrpSpPr>
        <p:grpSpPr>
          <a:xfrm>
            <a:off x="1028700" y="6720949"/>
            <a:ext cx="3113414" cy="2675590"/>
            <a:chOff x="0" y="0"/>
            <a:chExt cx="812800" cy="698500"/>
          </a:xfrm>
        </p:grpSpPr>
        <p:sp>
          <p:nvSpPr>
            <p:cNvPr id="21" name="Freeform 21"/>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60820"/>
            </a:solidFill>
          </p:spPr>
          <p:txBody>
            <a:bodyPr/>
            <a:lstStyle/>
            <a:p>
              <a:endParaRPr lang="en-IE"/>
            </a:p>
          </p:txBody>
        </p:sp>
        <p:sp>
          <p:nvSpPr>
            <p:cNvPr id="22" name="TextBox 22"/>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130893" y="6799135"/>
            <a:ext cx="2909028" cy="2519218"/>
            <a:chOff x="0" y="0"/>
            <a:chExt cx="6350000" cy="5499100"/>
          </a:xfrm>
        </p:grpSpPr>
        <p:sp>
          <p:nvSpPr>
            <p:cNvPr id="24" name="Freeform 24"/>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5"/>
              <a:stretch>
                <a:fillRect t="-26982" b="-26982"/>
              </a:stretch>
            </a:blipFill>
          </p:spPr>
          <p:txBody>
            <a:bodyPr/>
            <a:lstStyle/>
            <a:p>
              <a:endParaRPr lang="en-IE"/>
            </a:p>
          </p:txBody>
        </p:sp>
      </p:grpSp>
      <p:grpSp>
        <p:nvGrpSpPr>
          <p:cNvPr id="25" name="Group 25"/>
          <p:cNvGrpSpPr/>
          <p:nvPr/>
        </p:nvGrpSpPr>
        <p:grpSpPr>
          <a:xfrm>
            <a:off x="10960371" y="1017378"/>
            <a:ext cx="6298929" cy="2421755"/>
            <a:chOff x="0" y="0"/>
            <a:chExt cx="1712900" cy="658560"/>
          </a:xfrm>
        </p:grpSpPr>
        <p:sp>
          <p:nvSpPr>
            <p:cNvPr id="26" name="Freeform 26"/>
            <p:cNvSpPr/>
            <p:nvPr/>
          </p:nvSpPr>
          <p:spPr>
            <a:xfrm>
              <a:off x="0" y="0"/>
              <a:ext cx="1712900" cy="658560"/>
            </a:xfrm>
            <a:custGeom>
              <a:avLst/>
              <a:gdLst/>
              <a:ahLst/>
              <a:cxnLst/>
              <a:rect l="l" t="t" r="r" b="b"/>
              <a:pathLst>
                <a:path w="1712900" h="658560">
                  <a:moveTo>
                    <a:pt x="1712900" y="329280"/>
                  </a:moveTo>
                  <a:lnTo>
                    <a:pt x="1509700" y="658560"/>
                  </a:lnTo>
                  <a:lnTo>
                    <a:pt x="203200" y="658560"/>
                  </a:lnTo>
                  <a:lnTo>
                    <a:pt x="0" y="329280"/>
                  </a:lnTo>
                  <a:lnTo>
                    <a:pt x="203200" y="0"/>
                  </a:lnTo>
                  <a:lnTo>
                    <a:pt x="1509700" y="0"/>
                  </a:lnTo>
                  <a:lnTo>
                    <a:pt x="1712900" y="329280"/>
                  </a:lnTo>
                  <a:close/>
                </a:path>
              </a:pathLst>
            </a:custGeom>
            <a:solidFill>
              <a:srgbClr val="060820"/>
            </a:solidFill>
          </p:spPr>
          <p:txBody>
            <a:bodyPr/>
            <a:lstStyle/>
            <a:p>
              <a:endParaRPr lang="en-IE"/>
            </a:p>
          </p:txBody>
        </p:sp>
        <p:sp>
          <p:nvSpPr>
            <p:cNvPr id="27" name="TextBox 27"/>
            <p:cNvSpPr txBox="1"/>
            <p:nvPr/>
          </p:nvSpPr>
          <p:spPr>
            <a:xfrm>
              <a:off x="114300" y="-38100"/>
              <a:ext cx="1484300" cy="69666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9873394" y="890460"/>
            <a:ext cx="3113414" cy="2675590"/>
            <a:chOff x="0" y="0"/>
            <a:chExt cx="812800" cy="698500"/>
          </a:xfrm>
        </p:grpSpPr>
        <p:sp>
          <p:nvSpPr>
            <p:cNvPr id="29" name="Freeform 29"/>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EC1F25"/>
            </a:solidFill>
          </p:spPr>
          <p:txBody>
            <a:bodyPr/>
            <a:lstStyle/>
            <a:p>
              <a:endParaRPr lang="en-IE"/>
            </a:p>
          </p:txBody>
        </p:sp>
        <p:sp>
          <p:nvSpPr>
            <p:cNvPr id="30" name="TextBox 30"/>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31" name="Group 31"/>
          <p:cNvGrpSpPr/>
          <p:nvPr/>
        </p:nvGrpSpPr>
        <p:grpSpPr>
          <a:xfrm>
            <a:off x="9975587" y="968647"/>
            <a:ext cx="2909028" cy="2519218"/>
            <a:chOff x="0" y="0"/>
            <a:chExt cx="6350000" cy="5499100"/>
          </a:xfrm>
        </p:grpSpPr>
        <p:sp>
          <p:nvSpPr>
            <p:cNvPr id="32" name="Freeform 32"/>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6"/>
              <a:stretch>
                <a:fillRect t="-7736" b="-7736"/>
              </a:stretch>
            </a:blipFill>
          </p:spPr>
          <p:txBody>
            <a:bodyPr/>
            <a:lstStyle/>
            <a:p>
              <a:endParaRPr lang="en-IE"/>
            </a:p>
          </p:txBody>
        </p:sp>
      </p:grpSp>
      <p:grpSp>
        <p:nvGrpSpPr>
          <p:cNvPr id="33" name="Group 33"/>
          <p:cNvGrpSpPr/>
          <p:nvPr/>
        </p:nvGrpSpPr>
        <p:grpSpPr>
          <a:xfrm>
            <a:off x="11033969" y="3932623"/>
            <a:ext cx="6225331" cy="2421755"/>
            <a:chOff x="0" y="0"/>
            <a:chExt cx="14220794" cy="5532120"/>
          </a:xfrm>
        </p:grpSpPr>
        <p:sp>
          <p:nvSpPr>
            <p:cNvPr id="34" name="Freeform 34"/>
            <p:cNvSpPr/>
            <p:nvPr/>
          </p:nvSpPr>
          <p:spPr>
            <a:xfrm>
              <a:off x="0" y="0"/>
              <a:ext cx="14220794" cy="5532120"/>
            </a:xfrm>
            <a:custGeom>
              <a:avLst/>
              <a:gdLst/>
              <a:ahLst/>
              <a:cxnLst/>
              <a:rect l="l" t="t" r="r" b="b"/>
              <a:pathLst>
                <a:path w="14220794" h="5532120">
                  <a:moveTo>
                    <a:pt x="12633294" y="0"/>
                  </a:moveTo>
                  <a:lnTo>
                    <a:pt x="1587500" y="0"/>
                  </a:lnTo>
                  <a:lnTo>
                    <a:pt x="0" y="2766060"/>
                  </a:lnTo>
                  <a:lnTo>
                    <a:pt x="1587500" y="5532120"/>
                  </a:lnTo>
                  <a:lnTo>
                    <a:pt x="12633294" y="5532120"/>
                  </a:lnTo>
                  <a:lnTo>
                    <a:pt x="14220794" y="2766060"/>
                  </a:lnTo>
                  <a:lnTo>
                    <a:pt x="12633294" y="0"/>
                  </a:lnTo>
                  <a:close/>
                  <a:moveTo>
                    <a:pt x="12546934" y="5382260"/>
                  </a:moveTo>
                  <a:lnTo>
                    <a:pt x="1673860" y="5382260"/>
                  </a:lnTo>
                  <a:lnTo>
                    <a:pt x="172720" y="2766060"/>
                  </a:lnTo>
                  <a:lnTo>
                    <a:pt x="1673860" y="149860"/>
                  </a:lnTo>
                  <a:lnTo>
                    <a:pt x="12546934" y="149860"/>
                  </a:lnTo>
                  <a:lnTo>
                    <a:pt x="14048074" y="2766060"/>
                  </a:lnTo>
                  <a:lnTo>
                    <a:pt x="12546934" y="5382260"/>
                  </a:lnTo>
                  <a:close/>
                </a:path>
              </a:pathLst>
            </a:custGeom>
            <a:solidFill>
              <a:srgbClr val="EC1F25"/>
            </a:solidFill>
          </p:spPr>
          <p:txBody>
            <a:bodyPr/>
            <a:lstStyle/>
            <a:p>
              <a:endParaRPr lang="en-IE"/>
            </a:p>
          </p:txBody>
        </p:sp>
      </p:grpSp>
      <p:grpSp>
        <p:nvGrpSpPr>
          <p:cNvPr id="35" name="Group 35"/>
          <p:cNvGrpSpPr/>
          <p:nvPr/>
        </p:nvGrpSpPr>
        <p:grpSpPr>
          <a:xfrm>
            <a:off x="9951056" y="3805705"/>
            <a:ext cx="3113414" cy="2675590"/>
            <a:chOff x="0" y="0"/>
            <a:chExt cx="812800" cy="698500"/>
          </a:xfrm>
        </p:grpSpPr>
        <p:sp>
          <p:nvSpPr>
            <p:cNvPr id="36" name="Freeform 36"/>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60820"/>
            </a:solidFill>
          </p:spPr>
          <p:txBody>
            <a:bodyPr/>
            <a:lstStyle/>
            <a:p>
              <a:endParaRPr lang="en-IE"/>
            </a:p>
          </p:txBody>
        </p:sp>
        <p:sp>
          <p:nvSpPr>
            <p:cNvPr id="37" name="TextBox 3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38" name="Group 38"/>
          <p:cNvGrpSpPr/>
          <p:nvPr/>
        </p:nvGrpSpPr>
        <p:grpSpPr>
          <a:xfrm>
            <a:off x="10053249" y="3883891"/>
            <a:ext cx="2909028" cy="2519218"/>
            <a:chOff x="0" y="0"/>
            <a:chExt cx="6350000" cy="5499100"/>
          </a:xfrm>
        </p:grpSpPr>
        <p:sp>
          <p:nvSpPr>
            <p:cNvPr id="39" name="Freeform 39"/>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7"/>
              <a:stretch>
                <a:fillRect t="-11224" b="-11224"/>
              </a:stretch>
            </a:blipFill>
          </p:spPr>
          <p:txBody>
            <a:bodyPr/>
            <a:lstStyle/>
            <a:p>
              <a:endParaRPr lang="en-IE"/>
            </a:p>
          </p:txBody>
        </p:sp>
      </p:grpSp>
      <p:grpSp>
        <p:nvGrpSpPr>
          <p:cNvPr id="40" name="Group 40"/>
          <p:cNvGrpSpPr/>
          <p:nvPr/>
        </p:nvGrpSpPr>
        <p:grpSpPr>
          <a:xfrm>
            <a:off x="11042097" y="6847867"/>
            <a:ext cx="6217203" cy="2421755"/>
            <a:chOff x="0" y="0"/>
            <a:chExt cx="1690676" cy="658560"/>
          </a:xfrm>
        </p:grpSpPr>
        <p:sp>
          <p:nvSpPr>
            <p:cNvPr id="41" name="Freeform 41"/>
            <p:cNvSpPr/>
            <p:nvPr/>
          </p:nvSpPr>
          <p:spPr>
            <a:xfrm>
              <a:off x="0" y="0"/>
              <a:ext cx="1690676" cy="658560"/>
            </a:xfrm>
            <a:custGeom>
              <a:avLst/>
              <a:gdLst/>
              <a:ahLst/>
              <a:cxnLst/>
              <a:rect l="l" t="t" r="r" b="b"/>
              <a:pathLst>
                <a:path w="1690676" h="658560">
                  <a:moveTo>
                    <a:pt x="1690676" y="329280"/>
                  </a:moveTo>
                  <a:lnTo>
                    <a:pt x="1487476" y="658560"/>
                  </a:lnTo>
                  <a:lnTo>
                    <a:pt x="203200" y="658560"/>
                  </a:lnTo>
                  <a:lnTo>
                    <a:pt x="0" y="329280"/>
                  </a:lnTo>
                  <a:lnTo>
                    <a:pt x="203200" y="0"/>
                  </a:lnTo>
                  <a:lnTo>
                    <a:pt x="1487476" y="0"/>
                  </a:lnTo>
                  <a:lnTo>
                    <a:pt x="1690676" y="329280"/>
                  </a:lnTo>
                  <a:close/>
                </a:path>
              </a:pathLst>
            </a:custGeom>
            <a:solidFill>
              <a:srgbClr val="060820"/>
            </a:solidFill>
          </p:spPr>
          <p:txBody>
            <a:bodyPr/>
            <a:lstStyle/>
            <a:p>
              <a:endParaRPr lang="en-IE"/>
            </a:p>
          </p:txBody>
        </p:sp>
        <p:sp>
          <p:nvSpPr>
            <p:cNvPr id="42" name="TextBox 42"/>
            <p:cNvSpPr txBox="1"/>
            <p:nvPr/>
          </p:nvSpPr>
          <p:spPr>
            <a:xfrm>
              <a:off x="114300" y="-38100"/>
              <a:ext cx="1462076" cy="696660"/>
            </a:xfrm>
            <a:prstGeom prst="rect">
              <a:avLst/>
            </a:prstGeom>
          </p:spPr>
          <p:txBody>
            <a:bodyPr lIns="50800" tIns="50800" rIns="50800" bIns="50800" rtlCol="0" anchor="ctr"/>
            <a:lstStyle/>
            <a:p>
              <a:pPr algn="ctr">
                <a:lnSpc>
                  <a:spcPts val="2659"/>
                </a:lnSpc>
              </a:pPr>
              <a:endParaRPr/>
            </a:p>
          </p:txBody>
        </p:sp>
      </p:grpSp>
      <p:grpSp>
        <p:nvGrpSpPr>
          <p:cNvPr id="43" name="Group 43"/>
          <p:cNvGrpSpPr/>
          <p:nvPr/>
        </p:nvGrpSpPr>
        <p:grpSpPr>
          <a:xfrm>
            <a:off x="9955120" y="6720949"/>
            <a:ext cx="3113414" cy="2675590"/>
            <a:chOff x="0" y="0"/>
            <a:chExt cx="812800" cy="698500"/>
          </a:xfrm>
        </p:grpSpPr>
        <p:sp>
          <p:nvSpPr>
            <p:cNvPr id="44" name="Freeform 44"/>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EC1F25"/>
            </a:solidFill>
          </p:spPr>
          <p:txBody>
            <a:bodyPr/>
            <a:lstStyle/>
            <a:p>
              <a:endParaRPr lang="en-IE"/>
            </a:p>
          </p:txBody>
        </p:sp>
        <p:sp>
          <p:nvSpPr>
            <p:cNvPr id="45" name="TextBox 4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46" name="Group 46"/>
          <p:cNvGrpSpPr/>
          <p:nvPr/>
        </p:nvGrpSpPr>
        <p:grpSpPr>
          <a:xfrm>
            <a:off x="10057313" y="6799135"/>
            <a:ext cx="2909028" cy="2519218"/>
            <a:chOff x="0" y="0"/>
            <a:chExt cx="6350000" cy="5499100"/>
          </a:xfrm>
        </p:grpSpPr>
        <p:sp>
          <p:nvSpPr>
            <p:cNvPr id="47" name="Freeform 47"/>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8"/>
              <a:stretch>
                <a:fillRect l="-7733" r="-7733"/>
              </a:stretch>
            </a:blipFill>
          </p:spPr>
          <p:txBody>
            <a:bodyPr/>
            <a:lstStyle/>
            <a:p>
              <a:endParaRPr lang="en-IE"/>
            </a:p>
          </p:txBody>
        </p:sp>
      </p:grpSp>
      <p:sp>
        <p:nvSpPr>
          <p:cNvPr id="48" name="TextBox 48"/>
          <p:cNvSpPr txBox="1"/>
          <p:nvPr/>
        </p:nvSpPr>
        <p:spPr>
          <a:xfrm>
            <a:off x="4142114" y="4476363"/>
            <a:ext cx="4665745" cy="487679"/>
          </a:xfrm>
          <a:prstGeom prst="rect">
            <a:avLst/>
          </a:prstGeom>
        </p:spPr>
        <p:txBody>
          <a:bodyPr lIns="0" tIns="0" rIns="0" bIns="0" rtlCol="0" anchor="t">
            <a:spAutoFit/>
          </a:bodyPr>
          <a:lstStyle/>
          <a:p>
            <a:pPr>
              <a:lnSpc>
                <a:spcPts val="3960"/>
              </a:lnSpc>
            </a:pPr>
            <a:r>
              <a:rPr lang="en-US" sz="3000">
                <a:solidFill>
                  <a:srgbClr val="FFFFFF"/>
                </a:solidFill>
                <a:latin typeface="Montserrat Classic"/>
              </a:rPr>
              <a:t>1st Year Competition</a:t>
            </a:r>
          </a:p>
        </p:txBody>
      </p:sp>
      <p:sp>
        <p:nvSpPr>
          <p:cNvPr id="49" name="TextBox 49"/>
          <p:cNvSpPr txBox="1"/>
          <p:nvPr/>
        </p:nvSpPr>
        <p:spPr>
          <a:xfrm>
            <a:off x="4339480" y="5090982"/>
            <a:ext cx="4665745" cy="681355"/>
          </a:xfrm>
          <a:prstGeom prst="rect">
            <a:avLst/>
          </a:prstGeom>
        </p:spPr>
        <p:txBody>
          <a:bodyPr lIns="0" tIns="0" rIns="0" bIns="0" rtlCol="0" anchor="t">
            <a:spAutoFit/>
          </a:bodyPr>
          <a:lstStyle/>
          <a:p>
            <a:pPr algn="just">
              <a:lnSpc>
                <a:spcPts val="2750"/>
              </a:lnSpc>
            </a:pPr>
            <a:r>
              <a:rPr lang="en-US" sz="2200">
                <a:solidFill>
                  <a:srgbClr val="FFFFFF"/>
                </a:solidFill>
                <a:latin typeface="Montserrat Italics"/>
              </a:rPr>
              <a:t>15,312 entries in 2024 from 233 schools</a:t>
            </a:r>
          </a:p>
        </p:txBody>
      </p:sp>
      <p:sp>
        <p:nvSpPr>
          <p:cNvPr id="50" name="TextBox 50"/>
          <p:cNvSpPr txBox="1"/>
          <p:nvPr/>
        </p:nvSpPr>
        <p:spPr>
          <a:xfrm>
            <a:off x="13234732" y="1561119"/>
            <a:ext cx="4665745" cy="487679"/>
          </a:xfrm>
          <a:prstGeom prst="rect">
            <a:avLst/>
          </a:prstGeom>
        </p:spPr>
        <p:txBody>
          <a:bodyPr lIns="0" tIns="0" rIns="0" bIns="0" rtlCol="0" anchor="t">
            <a:spAutoFit/>
          </a:bodyPr>
          <a:lstStyle/>
          <a:p>
            <a:pPr>
              <a:lnSpc>
                <a:spcPts val="3960"/>
              </a:lnSpc>
            </a:pPr>
            <a:r>
              <a:rPr lang="en-US" sz="3000">
                <a:solidFill>
                  <a:srgbClr val="FFFFFF"/>
                </a:solidFill>
                <a:latin typeface="Montserrat Classic"/>
              </a:rPr>
              <a:t>Pi Quiz</a:t>
            </a:r>
          </a:p>
        </p:txBody>
      </p:sp>
      <p:sp>
        <p:nvSpPr>
          <p:cNvPr id="51" name="TextBox 51"/>
          <p:cNvSpPr txBox="1"/>
          <p:nvPr/>
        </p:nvSpPr>
        <p:spPr>
          <a:xfrm>
            <a:off x="13234732" y="2175937"/>
            <a:ext cx="3345815" cy="883285"/>
          </a:xfrm>
          <a:prstGeom prst="rect">
            <a:avLst/>
          </a:prstGeom>
        </p:spPr>
        <p:txBody>
          <a:bodyPr lIns="0" tIns="0" rIns="0" bIns="0" rtlCol="0" anchor="t">
            <a:spAutoFit/>
          </a:bodyPr>
          <a:lstStyle/>
          <a:p>
            <a:pPr algn="just">
              <a:lnSpc>
                <a:spcPts val="2375"/>
              </a:lnSpc>
            </a:pPr>
            <a:r>
              <a:rPr lang="en-US" sz="1900">
                <a:solidFill>
                  <a:srgbClr val="FFFFFF"/>
                </a:solidFill>
                <a:latin typeface="Montserrat Italics"/>
              </a:rPr>
              <a:t>590 teams competed in 2023 from 231 schools across 36 regional centres</a:t>
            </a:r>
          </a:p>
        </p:txBody>
      </p:sp>
      <p:sp>
        <p:nvSpPr>
          <p:cNvPr id="52" name="TextBox 52"/>
          <p:cNvSpPr txBox="1"/>
          <p:nvPr/>
        </p:nvSpPr>
        <p:spPr>
          <a:xfrm>
            <a:off x="13234732" y="7391608"/>
            <a:ext cx="4665745" cy="487679"/>
          </a:xfrm>
          <a:prstGeom prst="rect">
            <a:avLst/>
          </a:prstGeom>
        </p:spPr>
        <p:txBody>
          <a:bodyPr lIns="0" tIns="0" rIns="0" bIns="0" rtlCol="0" anchor="t">
            <a:spAutoFit/>
          </a:bodyPr>
          <a:lstStyle/>
          <a:p>
            <a:pPr>
              <a:lnSpc>
                <a:spcPts val="3960"/>
              </a:lnSpc>
            </a:pPr>
            <a:r>
              <a:rPr lang="en-US" sz="3000">
                <a:solidFill>
                  <a:srgbClr val="FFFFFF"/>
                </a:solidFill>
                <a:latin typeface="Montserrat Classic"/>
              </a:rPr>
              <a:t>Team Maths</a:t>
            </a:r>
          </a:p>
        </p:txBody>
      </p:sp>
      <p:sp>
        <p:nvSpPr>
          <p:cNvPr id="53" name="TextBox 53"/>
          <p:cNvSpPr txBox="1"/>
          <p:nvPr/>
        </p:nvSpPr>
        <p:spPr>
          <a:xfrm>
            <a:off x="13234732" y="8006426"/>
            <a:ext cx="3345815" cy="883285"/>
          </a:xfrm>
          <a:prstGeom prst="rect">
            <a:avLst/>
          </a:prstGeom>
        </p:spPr>
        <p:txBody>
          <a:bodyPr lIns="0" tIns="0" rIns="0" bIns="0" rtlCol="0" anchor="t">
            <a:spAutoFit/>
          </a:bodyPr>
          <a:lstStyle/>
          <a:p>
            <a:pPr algn="just">
              <a:lnSpc>
                <a:spcPts val="2375"/>
              </a:lnSpc>
            </a:pPr>
            <a:r>
              <a:rPr lang="en-US" sz="1900">
                <a:solidFill>
                  <a:srgbClr val="FFFFFF"/>
                </a:solidFill>
                <a:latin typeface="Montserrat Italics"/>
              </a:rPr>
              <a:t>193 teams competed in 2023 from 97 schools across 12 regional venues. </a:t>
            </a:r>
          </a:p>
        </p:txBody>
      </p:sp>
      <p:sp>
        <p:nvSpPr>
          <p:cNvPr id="54" name="TextBox 54"/>
          <p:cNvSpPr txBox="1"/>
          <p:nvPr/>
        </p:nvSpPr>
        <p:spPr>
          <a:xfrm>
            <a:off x="4150242" y="1573958"/>
            <a:ext cx="4665745" cy="452627"/>
          </a:xfrm>
          <a:prstGeom prst="rect">
            <a:avLst/>
          </a:prstGeom>
        </p:spPr>
        <p:txBody>
          <a:bodyPr lIns="0" tIns="0" rIns="0" bIns="0" rtlCol="0" anchor="t">
            <a:spAutoFit/>
          </a:bodyPr>
          <a:lstStyle/>
          <a:p>
            <a:pPr>
              <a:lnSpc>
                <a:spcPts val="3696"/>
              </a:lnSpc>
            </a:pPr>
            <a:r>
              <a:rPr lang="en-US" sz="2800">
                <a:solidFill>
                  <a:srgbClr val="060820"/>
                </a:solidFill>
                <a:latin typeface="Montserrat Classic Bold"/>
              </a:rPr>
              <a:t>IMTA COMPETITIONS</a:t>
            </a:r>
          </a:p>
        </p:txBody>
      </p:sp>
      <p:sp>
        <p:nvSpPr>
          <p:cNvPr id="55" name="TextBox 55"/>
          <p:cNvSpPr txBox="1"/>
          <p:nvPr/>
        </p:nvSpPr>
        <p:spPr>
          <a:xfrm>
            <a:off x="4150242" y="2347387"/>
            <a:ext cx="4665745" cy="338455"/>
          </a:xfrm>
          <a:prstGeom prst="rect">
            <a:avLst/>
          </a:prstGeom>
        </p:spPr>
        <p:txBody>
          <a:bodyPr lIns="0" tIns="0" rIns="0" bIns="0" rtlCol="0" anchor="t">
            <a:spAutoFit/>
          </a:bodyPr>
          <a:lstStyle/>
          <a:p>
            <a:pPr algn="just">
              <a:lnSpc>
                <a:spcPts val="2750"/>
              </a:lnSpc>
            </a:pPr>
            <a:r>
              <a:rPr lang="en-US" sz="2200">
                <a:solidFill>
                  <a:srgbClr val="060820"/>
                </a:solidFill>
                <a:latin typeface="Montserrat Bold Italics"/>
              </a:rPr>
              <a:t>something for everyone...</a:t>
            </a:r>
          </a:p>
        </p:txBody>
      </p:sp>
      <p:sp>
        <p:nvSpPr>
          <p:cNvPr id="56" name="TextBox 56"/>
          <p:cNvSpPr txBox="1"/>
          <p:nvPr/>
        </p:nvSpPr>
        <p:spPr>
          <a:xfrm>
            <a:off x="4339480" y="7348815"/>
            <a:ext cx="4665745" cy="487679"/>
          </a:xfrm>
          <a:prstGeom prst="rect">
            <a:avLst/>
          </a:prstGeom>
        </p:spPr>
        <p:txBody>
          <a:bodyPr lIns="0" tIns="0" rIns="0" bIns="0" rtlCol="0" anchor="t">
            <a:spAutoFit/>
          </a:bodyPr>
          <a:lstStyle/>
          <a:p>
            <a:pPr>
              <a:lnSpc>
                <a:spcPts val="3960"/>
              </a:lnSpc>
            </a:pPr>
            <a:r>
              <a:rPr lang="en-US" sz="3000">
                <a:solidFill>
                  <a:srgbClr val="060820"/>
                </a:solidFill>
                <a:latin typeface="Montserrat Classic Bold"/>
              </a:rPr>
              <a:t>Maggie Gough</a:t>
            </a:r>
          </a:p>
        </p:txBody>
      </p:sp>
      <p:sp>
        <p:nvSpPr>
          <p:cNvPr id="57" name="TextBox 57"/>
          <p:cNvSpPr txBox="1"/>
          <p:nvPr/>
        </p:nvSpPr>
        <p:spPr>
          <a:xfrm>
            <a:off x="4339480" y="7963633"/>
            <a:ext cx="3285575" cy="1024255"/>
          </a:xfrm>
          <a:prstGeom prst="rect">
            <a:avLst/>
          </a:prstGeom>
        </p:spPr>
        <p:txBody>
          <a:bodyPr lIns="0" tIns="0" rIns="0" bIns="0" rtlCol="0" anchor="t">
            <a:spAutoFit/>
          </a:bodyPr>
          <a:lstStyle/>
          <a:p>
            <a:pPr algn="just">
              <a:lnSpc>
                <a:spcPts val="2750"/>
              </a:lnSpc>
            </a:pPr>
            <a:r>
              <a:rPr lang="en-US" sz="2200">
                <a:solidFill>
                  <a:srgbClr val="060820"/>
                </a:solidFill>
                <a:latin typeface="Montserrat Bold Italics"/>
              </a:rPr>
              <a:t>18,700 entries in 2023 (2nd &amp; 4th/5th Year Students)</a:t>
            </a:r>
          </a:p>
        </p:txBody>
      </p:sp>
      <p:sp>
        <p:nvSpPr>
          <p:cNvPr id="58" name="TextBox 58"/>
          <p:cNvSpPr txBox="1"/>
          <p:nvPr/>
        </p:nvSpPr>
        <p:spPr>
          <a:xfrm>
            <a:off x="13254970" y="4476363"/>
            <a:ext cx="4665745" cy="487679"/>
          </a:xfrm>
          <a:prstGeom prst="rect">
            <a:avLst/>
          </a:prstGeom>
        </p:spPr>
        <p:txBody>
          <a:bodyPr lIns="0" tIns="0" rIns="0" bIns="0" rtlCol="0" anchor="t">
            <a:spAutoFit/>
          </a:bodyPr>
          <a:lstStyle/>
          <a:p>
            <a:pPr>
              <a:lnSpc>
                <a:spcPts val="3960"/>
              </a:lnSpc>
            </a:pPr>
            <a:r>
              <a:rPr lang="en-US" sz="3000">
                <a:solidFill>
                  <a:srgbClr val="060820"/>
                </a:solidFill>
                <a:latin typeface="Montserrat Classic Bold"/>
              </a:rPr>
              <a:t>Peter’s Problem</a:t>
            </a:r>
          </a:p>
        </p:txBody>
      </p:sp>
      <p:sp>
        <p:nvSpPr>
          <p:cNvPr id="59" name="TextBox 59"/>
          <p:cNvSpPr txBox="1"/>
          <p:nvPr/>
        </p:nvSpPr>
        <p:spPr>
          <a:xfrm>
            <a:off x="13254970" y="5091182"/>
            <a:ext cx="4665745" cy="681355"/>
          </a:xfrm>
          <a:prstGeom prst="rect">
            <a:avLst/>
          </a:prstGeom>
        </p:spPr>
        <p:txBody>
          <a:bodyPr lIns="0" tIns="0" rIns="0" bIns="0" rtlCol="0" anchor="t">
            <a:spAutoFit/>
          </a:bodyPr>
          <a:lstStyle/>
          <a:p>
            <a:pPr algn="just">
              <a:lnSpc>
                <a:spcPts val="2750"/>
              </a:lnSpc>
            </a:pPr>
            <a:r>
              <a:rPr lang="en-US" sz="2200">
                <a:solidFill>
                  <a:srgbClr val="060820"/>
                </a:solidFill>
                <a:latin typeface="Montserrat Semi-Bold Italics"/>
              </a:rPr>
              <a:t>532 entries in 2023 </a:t>
            </a:r>
          </a:p>
          <a:p>
            <a:pPr algn="just">
              <a:lnSpc>
                <a:spcPts val="2750"/>
              </a:lnSpc>
            </a:pPr>
            <a:r>
              <a:rPr lang="en-US" sz="2200">
                <a:solidFill>
                  <a:srgbClr val="060820"/>
                </a:solidFill>
                <a:latin typeface="Montserrat Semi-Bold Italics"/>
              </a:rPr>
              <a:t>from 65 schools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en-IE"/>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en-IE"/>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en-IE"/>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en-IE"/>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68518" b="-68518"/>
            </a:stretch>
          </a:blipFill>
        </p:spPr>
        <p:txBody>
          <a:bodyPr/>
          <a:lstStyle/>
          <a:p>
            <a:endParaRPr lang="en-IE"/>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en-IE"/>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3942160" y="433461"/>
            <a:ext cx="9420078" cy="9420078"/>
          </a:xfrm>
          <a:custGeom>
            <a:avLst/>
            <a:gdLst/>
            <a:ahLst/>
            <a:cxnLst/>
            <a:rect l="l" t="t" r="r" b="b"/>
            <a:pathLst>
              <a:path w="9420078" h="9420078">
                <a:moveTo>
                  <a:pt x="0" y="0"/>
                </a:moveTo>
                <a:lnTo>
                  <a:pt x="9420078" y="0"/>
                </a:lnTo>
                <a:lnTo>
                  <a:pt x="9420078" y="9420078"/>
                </a:lnTo>
                <a:lnTo>
                  <a:pt x="0" y="9420078"/>
                </a:lnTo>
                <a:lnTo>
                  <a:pt x="0" y="0"/>
                </a:lnTo>
                <a:close/>
              </a:path>
            </a:pathLst>
          </a:custGeom>
          <a:blipFill>
            <a:blip r:embed="rId2"/>
            <a:stretch>
              <a:fillRect/>
            </a:stretch>
          </a:blipFill>
        </p:spPr>
        <p:txBody>
          <a:bodyPr/>
          <a:lstStyle/>
          <a:p>
            <a:endParaRPr lang="en-IE"/>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7901" b="-37901"/>
            </a:stretch>
          </a:blipFill>
        </p:spPr>
        <p:txBody>
          <a:bodyPr/>
          <a:lstStyle/>
          <a:p>
            <a:endParaRPr lang="en-IE"/>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9886" b="-39886"/>
            </a:stretch>
          </a:blipFill>
        </p:spPr>
        <p:txBody>
          <a:bodyPr/>
          <a:lstStyle/>
          <a:p>
            <a:endParaRPr lang="en-IE"/>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2567617" y="0"/>
            <a:ext cx="5720383" cy="7627178"/>
          </a:xfrm>
          <a:custGeom>
            <a:avLst/>
            <a:gdLst/>
            <a:ahLst/>
            <a:cxnLst/>
            <a:rect l="l" t="t" r="r" b="b"/>
            <a:pathLst>
              <a:path w="5720383" h="7627178">
                <a:moveTo>
                  <a:pt x="0" y="0"/>
                </a:moveTo>
                <a:lnTo>
                  <a:pt x="5720383" y="0"/>
                </a:lnTo>
                <a:lnTo>
                  <a:pt x="5720383" y="7627178"/>
                </a:lnTo>
                <a:lnTo>
                  <a:pt x="0" y="7627178"/>
                </a:lnTo>
                <a:lnTo>
                  <a:pt x="0" y="0"/>
                </a:lnTo>
                <a:close/>
              </a:path>
            </a:pathLst>
          </a:custGeom>
          <a:blipFill>
            <a:blip r:embed="rId2"/>
            <a:stretch>
              <a:fillRect/>
            </a:stretch>
          </a:blipFill>
        </p:spPr>
        <p:txBody>
          <a:bodyPr/>
          <a:lstStyle/>
          <a:p>
            <a:endParaRPr lang="en-IE"/>
          </a:p>
        </p:txBody>
      </p:sp>
      <p:grpSp>
        <p:nvGrpSpPr>
          <p:cNvPr id="3" name="Group 3"/>
          <p:cNvGrpSpPr/>
          <p:nvPr/>
        </p:nvGrpSpPr>
        <p:grpSpPr>
          <a:xfrm>
            <a:off x="14246134" y="5622082"/>
            <a:ext cx="3013166" cy="4664918"/>
            <a:chOff x="0" y="0"/>
            <a:chExt cx="812800" cy="1258359"/>
          </a:xfrm>
        </p:grpSpPr>
        <p:sp>
          <p:nvSpPr>
            <p:cNvPr id="4" name="Freeform 4"/>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txBody>
            <a:bodyPr/>
            <a:lstStyle/>
            <a:p>
              <a:endParaRPr lang="en-IE"/>
            </a:p>
          </p:txBody>
        </p:sp>
        <p:sp>
          <p:nvSpPr>
            <p:cNvPr id="5" name="TextBox 5"/>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5655776" y="7698253"/>
            <a:ext cx="3013166" cy="4664918"/>
            <a:chOff x="0" y="0"/>
            <a:chExt cx="812800" cy="1258359"/>
          </a:xfrm>
        </p:grpSpPr>
        <p:sp>
          <p:nvSpPr>
            <p:cNvPr id="7" name="Freeform 7"/>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txBody>
            <a:bodyPr/>
            <a:lstStyle/>
            <a:p>
              <a:endParaRPr lang="en-IE"/>
            </a:p>
          </p:txBody>
        </p:sp>
        <p:sp>
          <p:nvSpPr>
            <p:cNvPr id="8" name="TextBox 8"/>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0" y="0"/>
            <a:ext cx="6697641" cy="5023231"/>
          </a:xfrm>
          <a:custGeom>
            <a:avLst/>
            <a:gdLst/>
            <a:ahLst/>
            <a:cxnLst/>
            <a:rect l="l" t="t" r="r" b="b"/>
            <a:pathLst>
              <a:path w="6697641" h="5023231">
                <a:moveTo>
                  <a:pt x="0" y="0"/>
                </a:moveTo>
                <a:lnTo>
                  <a:pt x="6697641" y="0"/>
                </a:lnTo>
                <a:lnTo>
                  <a:pt x="6697641" y="5023231"/>
                </a:lnTo>
                <a:lnTo>
                  <a:pt x="0" y="5023231"/>
                </a:lnTo>
                <a:lnTo>
                  <a:pt x="0" y="0"/>
                </a:lnTo>
                <a:close/>
              </a:path>
            </a:pathLst>
          </a:custGeom>
          <a:blipFill>
            <a:blip r:embed="rId3"/>
            <a:stretch>
              <a:fillRect/>
            </a:stretch>
          </a:blipFill>
        </p:spPr>
        <p:txBody>
          <a:bodyPr/>
          <a:lstStyle/>
          <a:p>
            <a:endParaRPr lang="en-IE"/>
          </a:p>
        </p:txBody>
      </p:sp>
      <p:sp>
        <p:nvSpPr>
          <p:cNvPr id="10" name="Freeform 10"/>
          <p:cNvSpPr/>
          <p:nvPr/>
        </p:nvSpPr>
        <p:spPr>
          <a:xfrm>
            <a:off x="6697641" y="0"/>
            <a:ext cx="5720383" cy="7627178"/>
          </a:xfrm>
          <a:custGeom>
            <a:avLst/>
            <a:gdLst/>
            <a:ahLst/>
            <a:cxnLst/>
            <a:rect l="l" t="t" r="r" b="b"/>
            <a:pathLst>
              <a:path w="5720383" h="7627178">
                <a:moveTo>
                  <a:pt x="0" y="0"/>
                </a:moveTo>
                <a:lnTo>
                  <a:pt x="5720383" y="0"/>
                </a:lnTo>
                <a:lnTo>
                  <a:pt x="5720383" y="7627178"/>
                </a:lnTo>
                <a:lnTo>
                  <a:pt x="0" y="7627178"/>
                </a:lnTo>
                <a:lnTo>
                  <a:pt x="0" y="0"/>
                </a:lnTo>
                <a:close/>
              </a:path>
            </a:pathLst>
          </a:custGeom>
          <a:blipFill>
            <a:blip r:embed="rId4"/>
            <a:stretch>
              <a:fillRect/>
            </a:stretch>
          </a:blipFill>
        </p:spPr>
        <p:txBody>
          <a:bodyPr/>
          <a:lstStyle/>
          <a:p>
            <a:endParaRPr lang="en-IE"/>
          </a:p>
        </p:txBody>
      </p:sp>
      <p:sp>
        <p:nvSpPr>
          <p:cNvPr id="11" name="Freeform 11"/>
          <p:cNvSpPr/>
          <p:nvPr/>
        </p:nvSpPr>
        <p:spPr>
          <a:xfrm>
            <a:off x="45255" y="5023231"/>
            <a:ext cx="6607131" cy="4955349"/>
          </a:xfrm>
          <a:custGeom>
            <a:avLst/>
            <a:gdLst/>
            <a:ahLst/>
            <a:cxnLst/>
            <a:rect l="l" t="t" r="r" b="b"/>
            <a:pathLst>
              <a:path w="6607131" h="4955349">
                <a:moveTo>
                  <a:pt x="0" y="0"/>
                </a:moveTo>
                <a:lnTo>
                  <a:pt x="6607131" y="0"/>
                </a:lnTo>
                <a:lnTo>
                  <a:pt x="6607131" y="4955348"/>
                </a:lnTo>
                <a:lnTo>
                  <a:pt x="0" y="4955348"/>
                </a:lnTo>
                <a:lnTo>
                  <a:pt x="0" y="0"/>
                </a:lnTo>
                <a:close/>
              </a:path>
            </a:pathLst>
          </a:custGeom>
          <a:blipFill>
            <a:blip r:embed="rId5"/>
            <a:stretch>
              <a:fillRect/>
            </a:stretch>
          </a:blipFill>
        </p:spPr>
        <p:txBody>
          <a:bodyPr/>
          <a:lstStyle/>
          <a:p>
            <a:endParaRPr lang="en-IE"/>
          </a:p>
        </p:txBody>
      </p:sp>
      <p:sp>
        <p:nvSpPr>
          <p:cNvPr id="12" name="Freeform 12"/>
          <p:cNvSpPr/>
          <p:nvPr/>
        </p:nvSpPr>
        <p:spPr>
          <a:xfrm>
            <a:off x="6697641" y="5373291"/>
            <a:ext cx="6551612" cy="4913709"/>
          </a:xfrm>
          <a:custGeom>
            <a:avLst/>
            <a:gdLst/>
            <a:ahLst/>
            <a:cxnLst/>
            <a:rect l="l" t="t" r="r" b="b"/>
            <a:pathLst>
              <a:path w="6551612" h="4913709">
                <a:moveTo>
                  <a:pt x="0" y="0"/>
                </a:moveTo>
                <a:lnTo>
                  <a:pt x="6551612" y="0"/>
                </a:lnTo>
                <a:lnTo>
                  <a:pt x="6551612" y="4913709"/>
                </a:lnTo>
                <a:lnTo>
                  <a:pt x="0" y="4913709"/>
                </a:lnTo>
                <a:lnTo>
                  <a:pt x="0" y="0"/>
                </a:lnTo>
                <a:close/>
              </a:path>
            </a:pathLst>
          </a:custGeom>
          <a:blipFill>
            <a:blip r:embed="rId6"/>
            <a:stretch>
              <a:fillRect/>
            </a:stretch>
          </a:blipFill>
        </p:spPr>
        <p:txBody>
          <a:bodyPr/>
          <a:lstStyle/>
          <a:p>
            <a:endParaRPr lang="en-IE"/>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en-IE"/>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en-IE"/>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185" b="-3185"/>
            </a:stretch>
          </a:blipFill>
        </p:spPr>
        <p:txBody>
          <a:bodyPr/>
          <a:lstStyle/>
          <a:p>
            <a:endParaRPr lang="en-IE"/>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en-IE"/>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en-IE"/>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en-IE"/>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68518" b="-68518"/>
            </a:stretch>
          </a:blipFill>
        </p:spPr>
        <p:txBody>
          <a:bodyPr/>
          <a:lstStyle/>
          <a:p>
            <a:endParaRPr lang="en-IE"/>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44436" y="-635607"/>
            <a:ext cx="4443893" cy="5921770"/>
          </a:xfrm>
          <a:custGeom>
            <a:avLst/>
            <a:gdLst/>
            <a:ahLst/>
            <a:cxnLst/>
            <a:rect l="l" t="t" r="r" b="b"/>
            <a:pathLst>
              <a:path w="4443893" h="5921770">
                <a:moveTo>
                  <a:pt x="0" y="0"/>
                </a:moveTo>
                <a:lnTo>
                  <a:pt x="4443893" y="0"/>
                </a:lnTo>
                <a:lnTo>
                  <a:pt x="4443893" y="5921770"/>
                </a:lnTo>
                <a:lnTo>
                  <a:pt x="0" y="5921770"/>
                </a:lnTo>
                <a:lnTo>
                  <a:pt x="0" y="0"/>
                </a:lnTo>
                <a:close/>
              </a:path>
            </a:pathLst>
          </a:custGeom>
          <a:blipFill>
            <a:blip r:embed="rId2"/>
            <a:stretch>
              <a:fillRect/>
            </a:stretch>
          </a:blipFill>
        </p:spPr>
        <p:txBody>
          <a:bodyPr/>
          <a:lstStyle/>
          <a:p>
            <a:endParaRPr lang="en-IE"/>
          </a:p>
        </p:txBody>
      </p:sp>
      <p:sp>
        <p:nvSpPr>
          <p:cNvPr id="3" name="Freeform 3"/>
          <p:cNvSpPr/>
          <p:nvPr/>
        </p:nvSpPr>
        <p:spPr>
          <a:xfrm>
            <a:off x="4691762" y="2558506"/>
            <a:ext cx="4401769" cy="5995868"/>
          </a:xfrm>
          <a:custGeom>
            <a:avLst/>
            <a:gdLst/>
            <a:ahLst/>
            <a:cxnLst/>
            <a:rect l="l" t="t" r="r" b="b"/>
            <a:pathLst>
              <a:path w="4401769" h="5995868">
                <a:moveTo>
                  <a:pt x="0" y="0"/>
                </a:moveTo>
                <a:lnTo>
                  <a:pt x="4401769" y="0"/>
                </a:lnTo>
                <a:lnTo>
                  <a:pt x="4401769" y="5995868"/>
                </a:lnTo>
                <a:lnTo>
                  <a:pt x="0" y="5995868"/>
                </a:lnTo>
                <a:lnTo>
                  <a:pt x="0" y="0"/>
                </a:lnTo>
                <a:close/>
              </a:path>
            </a:pathLst>
          </a:custGeom>
          <a:blipFill>
            <a:blip r:embed="rId3"/>
            <a:stretch>
              <a:fillRect/>
            </a:stretch>
          </a:blipFill>
        </p:spPr>
        <p:txBody>
          <a:bodyPr/>
          <a:lstStyle/>
          <a:p>
            <a:endParaRPr lang="en-IE"/>
          </a:p>
        </p:txBody>
      </p:sp>
      <p:sp>
        <p:nvSpPr>
          <p:cNvPr id="4" name="Freeform 4"/>
          <p:cNvSpPr/>
          <p:nvPr/>
        </p:nvSpPr>
        <p:spPr>
          <a:xfrm>
            <a:off x="13731629" y="63091"/>
            <a:ext cx="4336675" cy="5223072"/>
          </a:xfrm>
          <a:custGeom>
            <a:avLst/>
            <a:gdLst/>
            <a:ahLst/>
            <a:cxnLst/>
            <a:rect l="l" t="t" r="r" b="b"/>
            <a:pathLst>
              <a:path w="4336675" h="5223072">
                <a:moveTo>
                  <a:pt x="0" y="0"/>
                </a:moveTo>
                <a:lnTo>
                  <a:pt x="4336676" y="0"/>
                </a:lnTo>
                <a:lnTo>
                  <a:pt x="4336676" y="5223072"/>
                </a:lnTo>
                <a:lnTo>
                  <a:pt x="0" y="5223072"/>
                </a:lnTo>
                <a:lnTo>
                  <a:pt x="0" y="0"/>
                </a:lnTo>
                <a:close/>
              </a:path>
            </a:pathLst>
          </a:custGeom>
          <a:blipFill>
            <a:blip r:embed="rId4"/>
            <a:stretch>
              <a:fillRect/>
            </a:stretch>
          </a:blipFill>
        </p:spPr>
        <p:txBody>
          <a:bodyPr/>
          <a:lstStyle/>
          <a:p>
            <a:endParaRPr lang="en-IE"/>
          </a:p>
        </p:txBody>
      </p:sp>
      <p:sp>
        <p:nvSpPr>
          <p:cNvPr id="5" name="Freeform 5"/>
          <p:cNvSpPr/>
          <p:nvPr/>
        </p:nvSpPr>
        <p:spPr>
          <a:xfrm>
            <a:off x="143433" y="5286163"/>
            <a:ext cx="4508375" cy="4447588"/>
          </a:xfrm>
          <a:custGeom>
            <a:avLst/>
            <a:gdLst/>
            <a:ahLst/>
            <a:cxnLst/>
            <a:rect l="l" t="t" r="r" b="b"/>
            <a:pathLst>
              <a:path w="4508375" h="4447588">
                <a:moveTo>
                  <a:pt x="0" y="0"/>
                </a:moveTo>
                <a:lnTo>
                  <a:pt x="4508375" y="0"/>
                </a:lnTo>
                <a:lnTo>
                  <a:pt x="4508375" y="4447588"/>
                </a:lnTo>
                <a:lnTo>
                  <a:pt x="0" y="4447588"/>
                </a:lnTo>
                <a:lnTo>
                  <a:pt x="0" y="0"/>
                </a:lnTo>
                <a:close/>
              </a:path>
            </a:pathLst>
          </a:custGeom>
          <a:blipFill>
            <a:blip r:embed="rId5"/>
            <a:stretch>
              <a:fillRect/>
            </a:stretch>
          </a:blipFill>
        </p:spPr>
        <p:txBody>
          <a:bodyPr/>
          <a:lstStyle/>
          <a:p>
            <a:endParaRPr lang="en-IE"/>
          </a:p>
        </p:txBody>
      </p:sp>
      <p:sp>
        <p:nvSpPr>
          <p:cNvPr id="6" name="Freeform 6"/>
          <p:cNvSpPr/>
          <p:nvPr/>
        </p:nvSpPr>
        <p:spPr>
          <a:xfrm>
            <a:off x="14039989" y="5129246"/>
            <a:ext cx="4028316" cy="5043242"/>
          </a:xfrm>
          <a:custGeom>
            <a:avLst/>
            <a:gdLst/>
            <a:ahLst/>
            <a:cxnLst/>
            <a:rect l="l" t="t" r="r" b="b"/>
            <a:pathLst>
              <a:path w="4028316" h="5043242">
                <a:moveTo>
                  <a:pt x="0" y="0"/>
                </a:moveTo>
                <a:lnTo>
                  <a:pt x="4028316" y="0"/>
                </a:lnTo>
                <a:lnTo>
                  <a:pt x="4028316" y="5043242"/>
                </a:lnTo>
                <a:lnTo>
                  <a:pt x="0" y="5043242"/>
                </a:lnTo>
                <a:lnTo>
                  <a:pt x="0" y="0"/>
                </a:lnTo>
                <a:close/>
              </a:path>
            </a:pathLst>
          </a:custGeom>
          <a:blipFill>
            <a:blip r:embed="rId6"/>
            <a:stretch>
              <a:fillRect/>
            </a:stretch>
          </a:blipFill>
        </p:spPr>
        <p:txBody>
          <a:bodyPr/>
          <a:lstStyle/>
          <a:p>
            <a:endParaRPr lang="en-IE"/>
          </a:p>
        </p:txBody>
      </p:sp>
      <p:sp>
        <p:nvSpPr>
          <p:cNvPr id="7" name="Freeform 7"/>
          <p:cNvSpPr/>
          <p:nvPr/>
        </p:nvSpPr>
        <p:spPr>
          <a:xfrm>
            <a:off x="9485836" y="2903481"/>
            <a:ext cx="3574023" cy="4765364"/>
          </a:xfrm>
          <a:custGeom>
            <a:avLst/>
            <a:gdLst/>
            <a:ahLst/>
            <a:cxnLst/>
            <a:rect l="l" t="t" r="r" b="b"/>
            <a:pathLst>
              <a:path w="3574023" h="4765364">
                <a:moveTo>
                  <a:pt x="0" y="0"/>
                </a:moveTo>
                <a:lnTo>
                  <a:pt x="3574023" y="0"/>
                </a:lnTo>
                <a:lnTo>
                  <a:pt x="3574023" y="4765364"/>
                </a:lnTo>
                <a:lnTo>
                  <a:pt x="0" y="4765364"/>
                </a:lnTo>
                <a:lnTo>
                  <a:pt x="0" y="0"/>
                </a:lnTo>
                <a:close/>
              </a:path>
            </a:pathLst>
          </a:custGeom>
          <a:blipFill>
            <a:blip r:embed="rId7"/>
            <a:stretch>
              <a:fillRect/>
            </a:stretch>
          </a:blipFill>
        </p:spPr>
        <p:txBody>
          <a:bodyPr/>
          <a:lstStyle/>
          <a:p>
            <a:endParaRPr lang="en-IE"/>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181164" y="1143582"/>
            <a:ext cx="5590448" cy="7710963"/>
          </a:xfrm>
          <a:custGeom>
            <a:avLst/>
            <a:gdLst/>
            <a:ahLst/>
            <a:cxnLst/>
            <a:rect l="l" t="t" r="r" b="b"/>
            <a:pathLst>
              <a:path w="5590448" h="7710963">
                <a:moveTo>
                  <a:pt x="0" y="0"/>
                </a:moveTo>
                <a:lnTo>
                  <a:pt x="5590448" y="0"/>
                </a:lnTo>
                <a:lnTo>
                  <a:pt x="5590448" y="7710963"/>
                </a:lnTo>
                <a:lnTo>
                  <a:pt x="0" y="7710963"/>
                </a:lnTo>
                <a:lnTo>
                  <a:pt x="0" y="0"/>
                </a:lnTo>
                <a:close/>
              </a:path>
            </a:pathLst>
          </a:custGeom>
          <a:blipFill>
            <a:blip r:embed="rId2"/>
            <a:stretch>
              <a:fillRect/>
            </a:stretch>
          </a:blipFill>
        </p:spPr>
        <p:txBody>
          <a:bodyPr/>
          <a:lstStyle/>
          <a:p>
            <a:endParaRPr lang="en-IE"/>
          </a:p>
        </p:txBody>
      </p:sp>
      <p:sp>
        <p:nvSpPr>
          <p:cNvPr id="3" name="Freeform 3"/>
          <p:cNvSpPr/>
          <p:nvPr/>
        </p:nvSpPr>
        <p:spPr>
          <a:xfrm>
            <a:off x="7579064" y="2013976"/>
            <a:ext cx="10223303" cy="5745496"/>
          </a:xfrm>
          <a:custGeom>
            <a:avLst/>
            <a:gdLst/>
            <a:ahLst/>
            <a:cxnLst/>
            <a:rect l="l" t="t" r="r" b="b"/>
            <a:pathLst>
              <a:path w="10223303" h="5745496">
                <a:moveTo>
                  <a:pt x="0" y="0"/>
                </a:moveTo>
                <a:lnTo>
                  <a:pt x="10223302" y="0"/>
                </a:lnTo>
                <a:lnTo>
                  <a:pt x="10223302" y="5745496"/>
                </a:lnTo>
                <a:lnTo>
                  <a:pt x="0" y="5745496"/>
                </a:lnTo>
                <a:lnTo>
                  <a:pt x="0" y="0"/>
                </a:lnTo>
                <a:close/>
              </a:path>
            </a:pathLst>
          </a:custGeom>
          <a:blipFill>
            <a:blip r:embed="rId3"/>
            <a:stretch>
              <a:fillRect/>
            </a:stretch>
          </a:blipFill>
        </p:spPr>
        <p:txBody>
          <a:bodyPr/>
          <a:lstStyle/>
          <a:p>
            <a:endParaRPr lang="en-IE"/>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en-I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806624" y="0"/>
            <a:ext cx="7374416" cy="10287000"/>
          </a:xfrm>
          <a:custGeom>
            <a:avLst/>
            <a:gdLst/>
            <a:ahLst/>
            <a:cxnLst/>
            <a:rect l="l" t="t" r="r" b="b"/>
            <a:pathLst>
              <a:path w="7374416" h="10287000">
                <a:moveTo>
                  <a:pt x="0" y="0"/>
                </a:moveTo>
                <a:lnTo>
                  <a:pt x="7374415" y="0"/>
                </a:lnTo>
                <a:lnTo>
                  <a:pt x="7374415" y="10287000"/>
                </a:lnTo>
                <a:lnTo>
                  <a:pt x="0" y="10287000"/>
                </a:lnTo>
                <a:lnTo>
                  <a:pt x="0" y="0"/>
                </a:lnTo>
                <a:close/>
              </a:path>
            </a:pathLst>
          </a:custGeom>
          <a:blipFill>
            <a:blip r:embed="rId2"/>
            <a:stretch>
              <a:fillRect/>
            </a:stretch>
          </a:blipFill>
        </p:spPr>
        <p:txBody>
          <a:bodyPr/>
          <a:lstStyle/>
          <a:p>
            <a:endParaRPr lang="en-IE"/>
          </a:p>
        </p:txBody>
      </p:sp>
      <p:sp>
        <p:nvSpPr>
          <p:cNvPr id="3" name="Freeform 3"/>
          <p:cNvSpPr/>
          <p:nvPr/>
        </p:nvSpPr>
        <p:spPr>
          <a:xfrm>
            <a:off x="9144000" y="2503641"/>
            <a:ext cx="5837761" cy="5900197"/>
          </a:xfrm>
          <a:custGeom>
            <a:avLst/>
            <a:gdLst/>
            <a:ahLst/>
            <a:cxnLst/>
            <a:rect l="l" t="t" r="r" b="b"/>
            <a:pathLst>
              <a:path w="5837761" h="5900197">
                <a:moveTo>
                  <a:pt x="0" y="0"/>
                </a:moveTo>
                <a:lnTo>
                  <a:pt x="5837761" y="0"/>
                </a:lnTo>
                <a:lnTo>
                  <a:pt x="5837761" y="5900198"/>
                </a:lnTo>
                <a:lnTo>
                  <a:pt x="0" y="5900198"/>
                </a:lnTo>
                <a:lnTo>
                  <a:pt x="0" y="0"/>
                </a:lnTo>
                <a:close/>
              </a:path>
            </a:pathLst>
          </a:custGeom>
          <a:blipFill>
            <a:blip r:embed="rId3"/>
            <a:stretch>
              <a:fillRect/>
            </a:stretch>
          </a:blipFill>
        </p:spPr>
        <p:txBody>
          <a:bodyPr/>
          <a:lstStyle/>
          <a:p>
            <a:endParaRPr lang="en-IE"/>
          </a:p>
        </p:txBody>
      </p:sp>
      <p:sp>
        <p:nvSpPr>
          <p:cNvPr id="4" name="Freeform 4"/>
          <p:cNvSpPr/>
          <p:nvPr/>
        </p:nvSpPr>
        <p:spPr>
          <a:xfrm>
            <a:off x="9144000" y="8403839"/>
            <a:ext cx="7717717" cy="1708923"/>
          </a:xfrm>
          <a:custGeom>
            <a:avLst/>
            <a:gdLst/>
            <a:ahLst/>
            <a:cxnLst/>
            <a:rect l="l" t="t" r="r" b="b"/>
            <a:pathLst>
              <a:path w="7717717" h="1708923">
                <a:moveTo>
                  <a:pt x="0" y="0"/>
                </a:moveTo>
                <a:lnTo>
                  <a:pt x="7717717" y="0"/>
                </a:lnTo>
                <a:lnTo>
                  <a:pt x="7717717" y="1708922"/>
                </a:lnTo>
                <a:lnTo>
                  <a:pt x="0" y="1708922"/>
                </a:lnTo>
                <a:lnTo>
                  <a:pt x="0" y="0"/>
                </a:lnTo>
                <a:close/>
              </a:path>
            </a:pathLst>
          </a:custGeom>
          <a:blipFill>
            <a:blip r:embed="rId4"/>
            <a:stretch>
              <a:fillRect/>
            </a:stretch>
          </a:blipFill>
        </p:spPr>
        <p:txBody>
          <a:bodyPr/>
          <a:lstStyle/>
          <a:p>
            <a:endParaRPr lang="en-IE"/>
          </a:p>
        </p:txBody>
      </p:sp>
      <p:sp>
        <p:nvSpPr>
          <p:cNvPr id="5" name="TextBox 5"/>
          <p:cNvSpPr txBox="1"/>
          <p:nvPr/>
        </p:nvSpPr>
        <p:spPr>
          <a:xfrm>
            <a:off x="11421539" y="75565"/>
            <a:ext cx="5837761" cy="1811020"/>
          </a:xfrm>
          <a:prstGeom prst="rect">
            <a:avLst/>
          </a:prstGeom>
        </p:spPr>
        <p:txBody>
          <a:bodyPr lIns="0" tIns="0" rIns="0" bIns="0" rtlCol="0" anchor="t">
            <a:spAutoFit/>
          </a:bodyPr>
          <a:lstStyle/>
          <a:p>
            <a:pPr algn="ctr">
              <a:lnSpc>
                <a:spcPts val="7279"/>
              </a:lnSpc>
            </a:pPr>
            <a:r>
              <a:rPr lang="en-US" sz="5199">
                <a:solidFill>
                  <a:srgbClr val="FFFFFF"/>
                </a:solidFill>
                <a:latin typeface="Canva Sans Bold"/>
              </a:rPr>
              <a:t>Thanks to our many sponsors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en-IE"/>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en-IE"/>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60820"/>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477883" y="-3082302"/>
            <a:ext cx="3013166" cy="4664918"/>
            <a:chOff x="0" y="0"/>
            <a:chExt cx="812800" cy="1258359"/>
          </a:xfrm>
        </p:grpSpPr>
        <p:sp>
          <p:nvSpPr>
            <p:cNvPr id="3" name="Freeform 3"/>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C1F25"/>
            </a:solidFill>
          </p:spPr>
          <p:txBody>
            <a:bodyPr/>
            <a:lstStyle/>
            <a:p>
              <a:endParaRPr lang="en-IE"/>
            </a:p>
          </p:txBody>
        </p:sp>
        <p:sp>
          <p:nvSpPr>
            <p:cNvPr id="4" name="TextBox 4"/>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0800000">
            <a:off x="-1506583" y="-1830267"/>
            <a:ext cx="3013166" cy="4664918"/>
            <a:chOff x="0" y="0"/>
            <a:chExt cx="812800" cy="1258359"/>
          </a:xfrm>
        </p:grpSpPr>
        <p:sp>
          <p:nvSpPr>
            <p:cNvPr id="6" name="Freeform 6"/>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C1F25"/>
            </a:solidFill>
          </p:spPr>
          <p:txBody>
            <a:bodyPr/>
            <a:lstStyle/>
            <a:p>
              <a:endParaRPr lang="en-IE"/>
            </a:p>
          </p:txBody>
        </p:sp>
        <p:sp>
          <p:nvSpPr>
            <p:cNvPr id="7" name="TextBox 7"/>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486474" y="0"/>
            <a:ext cx="6858000" cy="10287000"/>
            <a:chOff x="0" y="0"/>
            <a:chExt cx="406400" cy="609600"/>
          </a:xfrm>
        </p:grpSpPr>
        <p:sp>
          <p:nvSpPr>
            <p:cNvPr id="9" name="Freeform 9"/>
            <p:cNvSpPr/>
            <p:nvPr/>
          </p:nvSpPr>
          <p:spPr>
            <a:xfrm>
              <a:off x="0" y="0"/>
              <a:ext cx="406400" cy="609600"/>
            </a:xfrm>
            <a:custGeom>
              <a:avLst/>
              <a:gdLst/>
              <a:ahLst/>
              <a:cxnLst/>
              <a:rect l="l" t="t" r="r" b="b"/>
              <a:pathLst>
                <a:path w="406400" h="609600">
                  <a:moveTo>
                    <a:pt x="203200" y="0"/>
                  </a:moveTo>
                  <a:lnTo>
                    <a:pt x="406400" y="0"/>
                  </a:lnTo>
                  <a:lnTo>
                    <a:pt x="203200" y="609600"/>
                  </a:lnTo>
                  <a:lnTo>
                    <a:pt x="0" y="609600"/>
                  </a:lnTo>
                  <a:lnTo>
                    <a:pt x="203200" y="0"/>
                  </a:lnTo>
                  <a:close/>
                </a:path>
              </a:pathLst>
            </a:custGeom>
            <a:solidFill>
              <a:srgbClr val="060820"/>
            </a:solidFill>
          </p:spPr>
          <p:txBody>
            <a:bodyPr/>
            <a:lstStyle/>
            <a:p>
              <a:endParaRPr lang="en-IE"/>
            </a:p>
          </p:txBody>
        </p:sp>
        <p:sp>
          <p:nvSpPr>
            <p:cNvPr id="10" name="TextBox 10"/>
            <p:cNvSpPr txBox="1"/>
            <p:nvPr/>
          </p:nvSpPr>
          <p:spPr>
            <a:xfrm>
              <a:off x="101600" y="-38100"/>
              <a:ext cx="2032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9277053" y="8674740"/>
            <a:ext cx="1812213" cy="2805629"/>
            <a:chOff x="0" y="0"/>
            <a:chExt cx="812800" cy="1258359"/>
          </a:xfrm>
        </p:grpSpPr>
        <p:sp>
          <p:nvSpPr>
            <p:cNvPr id="12" name="Freeform 12"/>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C1F25"/>
            </a:solidFill>
          </p:spPr>
          <p:txBody>
            <a:bodyPr/>
            <a:lstStyle/>
            <a:p>
              <a:endParaRPr lang="en-IE"/>
            </a:p>
          </p:txBody>
        </p:sp>
        <p:sp>
          <p:nvSpPr>
            <p:cNvPr id="13" name="TextBox 13"/>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8122828" y="7721855"/>
            <a:ext cx="1812213" cy="2805629"/>
            <a:chOff x="0" y="0"/>
            <a:chExt cx="812800" cy="1258359"/>
          </a:xfrm>
        </p:grpSpPr>
        <p:sp>
          <p:nvSpPr>
            <p:cNvPr id="15" name="Freeform 15"/>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C1F25"/>
            </a:solidFill>
          </p:spPr>
          <p:txBody>
            <a:bodyPr/>
            <a:lstStyle/>
            <a:p>
              <a:endParaRPr lang="en-IE"/>
            </a:p>
          </p:txBody>
        </p:sp>
        <p:sp>
          <p:nvSpPr>
            <p:cNvPr id="16" name="TextBox 16"/>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a:off x="0" y="0"/>
            <a:ext cx="8674740" cy="8674740"/>
          </a:xfrm>
          <a:custGeom>
            <a:avLst/>
            <a:gdLst/>
            <a:ahLst/>
            <a:cxnLst/>
            <a:rect l="l" t="t" r="r" b="b"/>
            <a:pathLst>
              <a:path w="8674740" h="8674740">
                <a:moveTo>
                  <a:pt x="0" y="0"/>
                </a:moveTo>
                <a:lnTo>
                  <a:pt x="8674740" y="0"/>
                </a:lnTo>
                <a:lnTo>
                  <a:pt x="8674740" y="8674740"/>
                </a:lnTo>
                <a:lnTo>
                  <a:pt x="0" y="8674740"/>
                </a:lnTo>
                <a:lnTo>
                  <a:pt x="0" y="0"/>
                </a:lnTo>
                <a:close/>
              </a:path>
            </a:pathLst>
          </a:custGeom>
          <a:blipFill>
            <a:blip r:embed="rId2"/>
            <a:stretch>
              <a:fillRect/>
            </a:stretch>
          </a:blipFill>
        </p:spPr>
        <p:txBody>
          <a:bodyPr/>
          <a:lstStyle/>
          <a:p>
            <a:endParaRPr lang="en-IE"/>
          </a:p>
        </p:txBody>
      </p:sp>
      <p:sp>
        <p:nvSpPr>
          <p:cNvPr id="18" name="Freeform 18"/>
          <p:cNvSpPr/>
          <p:nvPr/>
        </p:nvSpPr>
        <p:spPr>
          <a:xfrm>
            <a:off x="9613260" y="0"/>
            <a:ext cx="8674740" cy="8674740"/>
          </a:xfrm>
          <a:custGeom>
            <a:avLst/>
            <a:gdLst/>
            <a:ahLst/>
            <a:cxnLst/>
            <a:rect l="l" t="t" r="r" b="b"/>
            <a:pathLst>
              <a:path w="8674740" h="8674740">
                <a:moveTo>
                  <a:pt x="0" y="0"/>
                </a:moveTo>
                <a:lnTo>
                  <a:pt x="8674740" y="0"/>
                </a:lnTo>
                <a:lnTo>
                  <a:pt x="8674740" y="8674740"/>
                </a:lnTo>
                <a:lnTo>
                  <a:pt x="0" y="8674740"/>
                </a:lnTo>
                <a:lnTo>
                  <a:pt x="0" y="0"/>
                </a:lnTo>
                <a:close/>
              </a:path>
            </a:pathLst>
          </a:custGeom>
          <a:blipFill>
            <a:blip r:embed="rId3"/>
            <a:stretch>
              <a:fillRect/>
            </a:stretch>
          </a:blipFill>
        </p:spPr>
        <p:txBody>
          <a:bodyPr/>
          <a:lstStyle/>
          <a:p>
            <a:endParaRPr lang="en-IE"/>
          </a:p>
        </p:txBody>
      </p:sp>
      <p:sp>
        <p:nvSpPr>
          <p:cNvPr id="19" name="TextBox 19"/>
          <p:cNvSpPr txBox="1"/>
          <p:nvPr/>
        </p:nvSpPr>
        <p:spPr>
          <a:xfrm>
            <a:off x="487499" y="8915910"/>
            <a:ext cx="7151638" cy="887095"/>
          </a:xfrm>
          <a:prstGeom prst="rect">
            <a:avLst/>
          </a:prstGeom>
        </p:spPr>
        <p:txBody>
          <a:bodyPr lIns="0" tIns="0" rIns="0" bIns="0" rtlCol="0" anchor="t">
            <a:spAutoFit/>
          </a:bodyPr>
          <a:lstStyle/>
          <a:p>
            <a:pPr algn="ctr">
              <a:lnSpc>
                <a:spcPts val="7279"/>
              </a:lnSpc>
            </a:pPr>
            <a:r>
              <a:rPr lang="en-US" sz="5199">
                <a:solidFill>
                  <a:srgbClr val="FFFFFF"/>
                </a:solidFill>
                <a:latin typeface="Canva Sans Bold"/>
              </a:rPr>
              <a:t>Student Competitions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txBody>
          <a:bodyPr/>
          <a:lstStyle/>
          <a:p>
            <a:endParaRPr lang="en-IE"/>
          </a:p>
        </p:txBody>
      </p:sp>
      <p:grpSp>
        <p:nvGrpSpPr>
          <p:cNvPr id="3" name="Group 3"/>
          <p:cNvGrpSpPr/>
          <p:nvPr/>
        </p:nvGrpSpPr>
        <p:grpSpPr>
          <a:xfrm rot="-10800000">
            <a:off x="-1506583" y="-2781708"/>
            <a:ext cx="3013166" cy="4664918"/>
            <a:chOff x="0" y="0"/>
            <a:chExt cx="812800" cy="1258359"/>
          </a:xfrm>
        </p:grpSpPr>
        <p:sp>
          <p:nvSpPr>
            <p:cNvPr id="4" name="Freeform 4"/>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C1F25"/>
            </a:solidFill>
          </p:spPr>
          <p:txBody>
            <a:bodyPr/>
            <a:lstStyle/>
            <a:p>
              <a:endParaRPr lang="en-IE"/>
            </a:p>
          </p:txBody>
        </p:sp>
        <p:sp>
          <p:nvSpPr>
            <p:cNvPr id="5" name="TextBox 5"/>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6876312" y="7560734"/>
            <a:ext cx="3013166" cy="4664918"/>
            <a:chOff x="0" y="0"/>
            <a:chExt cx="812800" cy="1258359"/>
          </a:xfrm>
        </p:grpSpPr>
        <p:sp>
          <p:nvSpPr>
            <p:cNvPr id="7" name="Freeform 7"/>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C1F25"/>
            </a:solidFill>
          </p:spPr>
          <p:txBody>
            <a:bodyPr/>
            <a:lstStyle/>
            <a:p>
              <a:endParaRPr lang="en-IE"/>
            </a:p>
          </p:txBody>
        </p:sp>
        <p:sp>
          <p:nvSpPr>
            <p:cNvPr id="8" name="TextBox 8"/>
            <p:cNvSpPr txBox="1"/>
            <p:nvPr/>
          </p:nvSpPr>
          <p:spPr>
            <a:xfrm>
              <a:off x="127000" y="546138"/>
              <a:ext cx="558800" cy="622338"/>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96291" y="5411096"/>
            <a:ext cx="9215714" cy="4875904"/>
          </a:xfrm>
          <a:custGeom>
            <a:avLst/>
            <a:gdLst/>
            <a:ahLst/>
            <a:cxnLst/>
            <a:rect l="l" t="t" r="r" b="b"/>
            <a:pathLst>
              <a:path w="9215714" h="4875904">
                <a:moveTo>
                  <a:pt x="0" y="0"/>
                </a:moveTo>
                <a:lnTo>
                  <a:pt x="9215714" y="0"/>
                </a:lnTo>
                <a:lnTo>
                  <a:pt x="9215714" y="4875904"/>
                </a:lnTo>
                <a:lnTo>
                  <a:pt x="0" y="4875904"/>
                </a:lnTo>
                <a:lnTo>
                  <a:pt x="0" y="0"/>
                </a:lnTo>
                <a:close/>
              </a:path>
            </a:pathLst>
          </a:custGeom>
          <a:blipFill>
            <a:blip r:embed="rId3"/>
            <a:stretch>
              <a:fillRect/>
            </a:stretch>
          </a:blipFill>
        </p:spPr>
        <p:txBody>
          <a:bodyPr/>
          <a:lstStyle/>
          <a:p>
            <a:endParaRPr lang="en-IE"/>
          </a:p>
        </p:txBody>
      </p:sp>
      <p:sp>
        <p:nvSpPr>
          <p:cNvPr id="10" name="Freeform 10"/>
          <p:cNvSpPr/>
          <p:nvPr/>
        </p:nvSpPr>
        <p:spPr>
          <a:xfrm>
            <a:off x="0" y="-116200"/>
            <a:ext cx="6168376" cy="6168376"/>
          </a:xfrm>
          <a:custGeom>
            <a:avLst/>
            <a:gdLst/>
            <a:ahLst/>
            <a:cxnLst/>
            <a:rect l="l" t="t" r="r" b="b"/>
            <a:pathLst>
              <a:path w="6168376" h="6168376">
                <a:moveTo>
                  <a:pt x="0" y="0"/>
                </a:moveTo>
                <a:lnTo>
                  <a:pt x="6168376" y="0"/>
                </a:lnTo>
                <a:lnTo>
                  <a:pt x="6168376" y="6168376"/>
                </a:lnTo>
                <a:lnTo>
                  <a:pt x="0" y="6168376"/>
                </a:lnTo>
                <a:lnTo>
                  <a:pt x="0" y="0"/>
                </a:lnTo>
                <a:close/>
              </a:path>
            </a:pathLst>
          </a:custGeom>
          <a:blipFill>
            <a:blip r:embed="rId4"/>
            <a:stretch>
              <a:fillRect/>
            </a:stretch>
          </a:blipFill>
        </p:spPr>
        <p:txBody>
          <a:bodyPr/>
          <a:lstStyle/>
          <a:p>
            <a:endParaRPr lang="en-IE"/>
          </a:p>
        </p:txBody>
      </p:sp>
      <p:sp>
        <p:nvSpPr>
          <p:cNvPr id="11" name="Freeform 11"/>
          <p:cNvSpPr/>
          <p:nvPr/>
        </p:nvSpPr>
        <p:spPr>
          <a:xfrm>
            <a:off x="10085340" y="4623071"/>
            <a:ext cx="8202660" cy="6451954"/>
          </a:xfrm>
          <a:custGeom>
            <a:avLst/>
            <a:gdLst/>
            <a:ahLst/>
            <a:cxnLst/>
            <a:rect l="l" t="t" r="r" b="b"/>
            <a:pathLst>
              <a:path w="8202660" h="6451954">
                <a:moveTo>
                  <a:pt x="0" y="0"/>
                </a:moveTo>
                <a:lnTo>
                  <a:pt x="8202660" y="0"/>
                </a:lnTo>
                <a:lnTo>
                  <a:pt x="8202660" y="6451954"/>
                </a:lnTo>
                <a:lnTo>
                  <a:pt x="0" y="6451954"/>
                </a:lnTo>
                <a:lnTo>
                  <a:pt x="0" y="0"/>
                </a:lnTo>
                <a:close/>
              </a:path>
            </a:pathLst>
          </a:custGeom>
          <a:blipFill>
            <a:blip r:embed="rId5"/>
            <a:stretch>
              <a:fillRect/>
            </a:stretch>
          </a:blipFill>
        </p:spPr>
        <p:txBody>
          <a:bodyPr/>
          <a:lstStyle/>
          <a:p>
            <a:endParaRPr lang="en-IE"/>
          </a:p>
        </p:txBody>
      </p:sp>
      <p:sp>
        <p:nvSpPr>
          <p:cNvPr id="12" name="Freeform 12"/>
          <p:cNvSpPr/>
          <p:nvPr/>
        </p:nvSpPr>
        <p:spPr>
          <a:xfrm>
            <a:off x="13684611" y="0"/>
            <a:ext cx="4485300" cy="5143500"/>
          </a:xfrm>
          <a:custGeom>
            <a:avLst/>
            <a:gdLst/>
            <a:ahLst/>
            <a:cxnLst/>
            <a:rect l="l" t="t" r="r" b="b"/>
            <a:pathLst>
              <a:path w="4485300" h="5143500">
                <a:moveTo>
                  <a:pt x="0" y="0"/>
                </a:moveTo>
                <a:lnTo>
                  <a:pt x="4485299" y="0"/>
                </a:lnTo>
                <a:lnTo>
                  <a:pt x="4485299" y="5143500"/>
                </a:lnTo>
                <a:lnTo>
                  <a:pt x="0" y="5143500"/>
                </a:lnTo>
                <a:lnTo>
                  <a:pt x="0" y="0"/>
                </a:lnTo>
                <a:close/>
              </a:path>
            </a:pathLst>
          </a:custGeom>
          <a:blipFill>
            <a:blip r:embed="rId6"/>
            <a:stretch>
              <a:fillRect b="-16193"/>
            </a:stretch>
          </a:blipFill>
        </p:spPr>
        <p:txBody>
          <a:bodyPr/>
          <a:lstStyle/>
          <a:p>
            <a:endParaRPr lang="en-IE"/>
          </a:p>
        </p:txBody>
      </p:sp>
      <p:sp>
        <p:nvSpPr>
          <p:cNvPr id="13" name="Freeform 13"/>
          <p:cNvSpPr/>
          <p:nvPr/>
        </p:nvSpPr>
        <p:spPr>
          <a:xfrm>
            <a:off x="5972004" y="75761"/>
            <a:ext cx="7712606" cy="5784455"/>
          </a:xfrm>
          <a:custGeom>
            <a:avLst/>
            <a:gdLst/>
            <a:ahLst/>
            <a:cxnLst/>
            <a:rect l="l" t="t" r="r" b="b"/>
            <a:pathLst>
              <a:path w="7712606" h="5784455">
                <a:moveTo>
                  <a:pt x="0" y="0"/>
                </a:moveTo>
                <a:lnTo>
                  <a:pt x="7712607" y="0"/>
                </a:lnTo>
                <a:lnTo>
                  <a:pt x="7712607" y="5784455"/>
                </a:lnTo>
                <a:lnTo>
                  <a:pt x="0" y="5784455"/>
                </a:lnTo>
                <a:lnTo>
                  <a:pt x="0" y="0"/>
                </a:lnTo>
                <a:close/>
              </a:path>
            </a:pathLst>
          </a:custGeom>
          <a:blipFill>
            <a:blip r:embed="rId7"/>
            <a:stretch>
              <a:fillRect/>
            </a:stretch>
          </a:blipFill>
        </p:spPr>
        <p:txBody>
          <a:bodyPr/>
          <a:lstStyle/>
          <a:p>
            <a:endParaRPr lang="en-IE"/>
          </a:p>
        </p:txBody>
      </p:sp>
      <p:sp>
        <p:nvSpPr>
          <p:cNvPr id="14" name="Freeform 14"/>
          <p:cNvSpPr/>
          <p:nvPr/>
        </p:nvSpPr>
        <p:spPr>
          <a:xfrm>
            <a:off x="9312005" y="5860216"/>
            <a:ext cx="3674981" cy="4426784"/>
          </a:xfrm>
          <a:custGeom>
            <a:avLst/>
            <a:gdLst/>
            <a:ahLst/>
            <a:cxnLst/>
            <a:rect l="l" t="t" r="r" b="b"/>
            <a:pathLst>
              <a:path w="3674981" h="4426784">
                <a:moveTo>
                  <a:pt x="0" y="0"/>
                </a:moveTo>
                <a:lnTo>
                  <a:pt x="3674981" y="0"/>
                </a:lnTo>
                <a:lnTo>
                  <a:pt x="3674981" y="4426784"/>
                </a:lnTo>
                <a:lnTo>
                  <a:pt x="0" y="4426784"/>
                </a:lnTo>
                <a:lnTo>
                  <a:pt x="0" y="0"/>
                </a:lnTo>
                <a:close/>
              </a:path>
            </a:pathLst>
          </a:custGeom>
          <a:blipFill>
            <a:blip r:embed="rId8"/>
            <a:stretch>
              <a:fillRect/>
            </a:stretch>
          </a:blipFill>
        </p:spPr>
        <p:txBody>
          <a:bodyPr/>
          <a:lstStyle/>
          <a:p>
            <a:endParaRPr lang="en-IE"/>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263</Words>
  <Application>Microsoft Office PowerPoint</Application>
  <PresentationFormat>Custom</PresentationFormat>
  <Paragraphs>50</Paragraphs>
  <Slides>71</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71</vt:i4>
      </vt:variant>
    </vt:vector>
  </HeadingPairs>
  <TitlesOfParts>
    <vt:vector size="85" baseType="lpstr">
      <vt:lpstr>Montserrat Bold</vt:lpstr>
      <vt:lpstr>Canva Sans</vt:lpstr>
      <vt:lpstr>Montserrat Italics</vt:lpstr>
      <vt:lpstr>Montserrat Semi-Bold</vt:lpstr>
      <vt:lpstr>Calibri</vt:lpstr>
      <vt:lpstr>League Spartan</vt:lpstr>
      <vt:lpstr>Arial</vt:lpstr>
      <vt:lpstr>Canva Sans Bold</vt:lpstr>
      <vt:lpstr>Montserrat</vt:lpstr>
      <vt:lpstr>Montserrat Classic</vt:lpstr>
      <vt:lpstr>Montserrat Semi-Bold Italics</vt:lpstr>
      <vt:lpstr>Montserrat Bold Italics</vt:lpstr>
      <vt:lpstr>Montserrat Classic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Anniversary Dinner Slide Deck 2024</dc:title>
  <dc:creator>Ciaran Duffy (St Kevins CC)</dc:creator>
  <cp:lastModifiedBy>IMTA Chair</cp:lastModifiedBy>
  <cp:revision>1</cp:revision>
  <dcterms:created xsi:type="dcterms:W3CDTF">2006-08-16T00:00:00Z</dcterms:created>
  <dcterms:modified xsi:type="dcterms:W3CDTF">2024-02-23T19:19:25Z</dcterms:modified>
  <dc:identifier>DAF9ia-ye9c</dc:identifier>
</cp:coreProperties>
</file>