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1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9144000" cy="5143500" type="screen16x9"/>
  <p:notesSz cx="6858000" cy="9144000"/>
  <p:embeddedFontLst>
    <p:embeddedFont>
      <p:font typeface="Calibri" panose="020F0502020204030204" pitchFamily="34" charset="0"/>
      <p:regular r:id="rId16"/>
      <p:bold r:id="rId17"/>
      <p:italic r:id="rId18"/>
      <p:boldItalic r:id="rId19"/>
    </p:embeddedFont>
    <p:embeddedFont>
      <p:font typeface="Crackhouse" panose="02000000000000000000" pitchFamily="2" charset="0"/>
      <p:regular r:id="rId20"/>
    </p:embeddedFont>
    <p:embeddedFont>
      <p:font typeface="Open Sans" panose="020B0606030504020204" pitchFamily="34" charset="0"/>
      <p:regular r:id="rId21"/>
      <p:bold r:id="rId22"/>
      <p:italic r:id="rId23"/>
      <p:boldItalic r:id="rId24"/>
    </p:embeddedFont>
    <p:embeddedFont>
      <p:font typeface="Open Sans Light" panose="020B0606030504020204" pitchFamily="34" charset="0"/>
      <p:regular r:id="rId25"/>
      <p:bold r:id="rId26"/>
      <p:italic r:id="rId27"/>
      <p:boldItalic r:id="rId28"/>
    </p:embeddedFont>
    <p:embeddedFont>
      <p:font typeface="Open Sans SemiBold" panose="020B0606030504020204" pitchFamily="34" charset="0"/>
      <p:regular r:id="rId29"/>
      <p:bold r:id="rId30"/>
      <p:italic r:id="rId31"/>
      <p:boldItalic r:id="rId32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9CED1815-4C55-4A82-B817-89F28ADF5445}">
  <a:tblStyle styleId="{9CED1815-4C55-4A82-B817-89F28ADF5445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648"/>
  </p:normalViewPr>
  <p:slideViewPr>
    <p:cSldViewPr snapToGrid="0">
      <p:cViewPr varScale="1">
        <p:scale>
          <a:sx n="150" d="100"/>
          <a:sy n="150" d="100"/>
        </p:scale>
        <p:origin x="424" y="16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font" Target="fonts/font3.fntdata"/><Relationship Id="rId26" Type="http://schemas.openxmlformats.org/officeDocument/2006/relationships/font" Target="fonts/font11.fntdata"/><Relationship Id="rId3" Type="http://schemas.openxmlformats.org/officeDocument/2006/relationships/slide" Target="slides/slide2.xml"/><Relationship Id="rId21" Type="http://schemas.openxmlformats.org/officeDocument/2006/relationships/font" Target="fonts/font6.fntdata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2.fntdata"/><Relationship Id="rId25" Type="http://schemas.openxmlformats.org/officeDocument/2006/relationships/font" Target="fonts/font10.fntdata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font" Target="fonts/font1.fntdata"/><Relationship Id="rId20" Type="http://schemas.openxmlformats.org/officeDocument/2006/relationships/font" Target="fonts/font5.fntdata"/><Relationship Id="rId29" Type="http://schemas.openxmlformats.org/officeDocument/2006/relationships/font" Target="fonts/font1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9.fntdata"/><Relationship Id="rId32" Type="http://schemas.openxmlformats.org/officeDocument/2006/relationships/font" Target="fonts/font17.fntdata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23" Type="http://schemas.openxmlformats.org/officeDocument/2006/relationships/font" Target="fonts/font8.fntdata"/><Relationship Id="rId28" Type="http://schemas.openxmlformats.org/officeDocument/2006/relationships/font" Target="fonts/font13.fntdata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font" Target="fonts/font4.fntdata"/><Relationship Id="rId31" Type="http://schemas.openxmlformats.org/officeDocument/2006/relationships/font" Target="fonts/font1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7.fntdata"/><Relationship Id="rId27" Type="http://schemas.openxmlformats.org/officeDocument/2006/relationships/font" Target="fonts/font12.fntdata"/><Relationship Id="rId30" Type="http://schemas.openxmlformats.org/officeDocument/2006/relationships/font" Target="fonts/font15.fntdata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g2b47170d31b_0_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0" name="Google Shape;160;g2b47170d31b_0_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g2b47170d31b_0_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6" name="Google Shape;176;g2b47170d31b_0_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g2ba54a16913_1_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2" name="Google Shape;202;g2ba54a16913_1_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g2b47170d31b_0_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7" name="Google Shape;217;g2b47170d31b_0_3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g2b47170d31b_0_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" name="Google Shape;61;g2b47170d31b_0_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g2ba54a16913_1_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" name="Google Shape;73;g2ba54a16913_1_4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g2ba54a16913_1_1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3" name="Google Shape;103;g2ba54a16913_1_1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g2ba54a16913_1_1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3" name="Google Shape;113;g2ba54a16913_1_1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g2b981f1816e_0_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3" name="Google Shape;123;g2b981f1816e_0_4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g2ba54a16913_0_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3" name="Google Shape;133;g2ba54a16913_0_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g2ba54a16913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2" name="Google Shape;142;g2ba54a16913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g2ba54a16913_1_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1" name="Google Shape;151;g2ba54a16913_1_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5" Type="http://schemas.openxmlformats.org/officeDocument/2006/relationships/hyperlink" Target="mailto:mags.amond@gmail.com" TargetMode="Externa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.png"/><Relationship Id="rId5" Type="http://schemas.openxmlformats.org/officeDocument/2006/relationships/image" Target="../media/image1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7.png"/><Relationship Id="rId4" Type="http://schemas.openxmlformats.org/officeDocument/2006/relationships/hyperlink" Target="https://docs.google.com/spreadsheets/d/1s0ndD-F4GZwKzbQIrrCRP5zv3Ir-0h8ghSGYc6UXe6Y/edit?usp=sharing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8.png"/><Relationship Id="rId4" Type="http://schemas.openxmlformats.org/officeDocument/2006/relationships/hyperlink" Target="https://www.classtools.net/random-name-picker/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>
            <a:spLocks noGrp="1"/>
          </p:cNvSpPr>
          <p:nvPr>
            <p:ph type="subTitle" idx="1"/>
          </p:nvPr>
        </p:nvSpPr>
        <p:spPr>
          <a:xfrm>
            <a:off x="4959900" y="4281925"/>
            <a:ext cx="41601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100">
                <a:latin typeface="Open Sans Light"/>
                <a:ea typeface="Open Sans Light"/>
                <a:cs typeface="Open Sans Light"/>
                <a:sym typeface="Open Sans Light"/>
              </a:rPr>
              <a:t>mags amond</a:t>
            </a:r>
            <a:endParaRPr sz="2100"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100">
                <a:latin typeface="Open Sans Light"/>
                <a:ea typeface="Open Sans Light"/>
                <a:cs typeface="Open Sans Light"/>
                <a:sym typeface="Open Sans Light"/>
              </a:rPr>
              <a:t>@magsamond</a:t>
            </a:r>
            <a:endParaRPr sz="2100"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pic>
        <p:nvPicPr>
          <p:cNvPr id="55" name="Google Shape;55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221463" y="2857962"/>
            <a:ext cx="1639225" cy="494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56" name="Google Shape;56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-26850" y="493525"/>
            <a:ext cx="9231498" cy="1173225"/>
          </a:xfrm>
          <a:prstGeom prst="rect">
            <a:avLst/>
          </a:prstGeom>
          <a:noFill/>
          <a:ln>
            <a:noFill/>
          </a:ln>
        </p:spPr>
      </p:pic>
      <p:pic>
        <p:nvPicPr>
          <p:cNvPr id="57" name="Google Shape;57;p13"/>
          <p:cNvPicPr preferRelativeResize="0"/>
          <p:nvPr/>
        </p:nvPicPr>
        <p:blipFill rotWithShape="1">
          <a:blip r:embed="rId5">
            <a:alphaModFix/>
          </a:blip>
          <a:srcRect l="10319" r="15008"/>
          <a:stretch/>
        </p:blipFill>
        <p:spPr>
          <a:xfrm>
            <a:off x="6408650" y="152400"/>
            <a:ext cx="1710700" cy="1891900"/>
          </a:xfrm>
          <a:prstGeom prst="rect">
            <a:avLst/>
          </a:prstGeom>
          <a:noFill/>
          <a:ln>
            <a:noFill/>
          </a:ln>
        </p:spPr>
      </p:pic>
      <p:sp>
        <p:nvSpPr>
          <p:cNvPr id="58" name="Google Shape;58;p13"/>
          <p:cNvSpPr txBox="1"/>
          <p:nvPr/>
        </p:nvSpPr>
        <p:spPr>
          <a:xfrm>
            <a:off x="274800" y="2888400"/>
            <a:ext cx="6097800" cy="43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10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a brief introduction to the </a:t>
            </a:r>
            <a:r>
              <a:rPr lang="en-GB" sz="2100">
                <a:solidFill>
                  <a:schemeClr val="dk2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What, Why, &amp; How</a:t>
            </a:r>
            <a:r>
              <a:rPr lang="en-GB" sz="210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of</a:t>
            </a:r>
            <a:endParaRPr sz="2100">
              <a:solidFill>
                <a:schemeClr val="dk2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22"/>
          <p:cNvSpPr/>
          <p:nvPr/>
        </p:nvSpPr>
        <p:spPr>
          <a:xfrm>
            <a:off x="-284025" y="28625"/>
            <a:ext cx="9602700" cy="581700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63" name="Google Shape;163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069063" y="114762"/>
            <a:ext cx="1639225" cy="494375"/>
          </a:xfrm>
          <a:prstGeom prst="rect">
            <a:avLst/>
          </a:prstGeom>
          <a:noFill/>
          <a:ln>
            <a:noFill/>
          </a:ln>
        </p:spPr>
      </p:pic>
      <p:sp>
        <p:nvSpPr>
          <p:cNvPr id="164" name="Google Shape;164;p22"/>
          <p:cNvSpPr txBox="1"/>
          <p:nvPr/>
        </p:nvSpPr>
        <p:spPr>
          <a:xfrm>
            <a:off x="274800" y="145200"/>
            <a:ext cx="6097800" cy="43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10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a brief introduction to the What,</a:t>
            </a:r>
            <a:r>
              <a:rPr lang="en-GB" sz="2100">
                <a:solidFill>
                  <a:schemeClr val="dk2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 Why,</a:t>
            </a:r>
            <a:r>
              <a:rPr lang="en-GB" sz="210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&amp; How of</a:t>
            </a:r>
            <a:endParaRPr sz="2100">
              <a:solidFill>
                <a:schemeClr val="dk2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graphicFrame>
        <p:nvGraphicFramePr>
          <p:cNvPr id="165" name="Google Shape;165;p22"/>
          <p:cNvGraphicFramePr/>
          <p:nvPr/>
        </p:nvGraphicFramePr>
        <p:xfrm>
          <a:off x="285100" y="4737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{9CED1815-4C55-4A82-B817-89F28ADF5445}</a:tableStyleId>
              </a:tblPr>
              <a:tblGrid>
                <a:gridCol w="7889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281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828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029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600"/>
                        <a:buFont typeface="Arial"/>
                        <a:buNone/>
                      </a:pPr>
                      <a:endParaRPr sz="6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5725" marR="45725" marT="45725" marB="45725" anchor="ctr">
                    <a:lnL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600"/>
                        <a:buFont typeface="Arial"/>
                        <a:buNone/>
                      </a:pPr>
                      <a:endParaRPr sz="6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5725" marR="45725" marT="45725" marB="45725" anchor="ctr">
                    <a:lnL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600"/>
                        <a:buFont typeface="Arial"/>
                        <a:buNone/>
                      </a:pPr>
                      <a:endParaRPr sz="6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5725" marR="45725" marT="45725" marB="45725" anchor="ctr">
                    <a:lnL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5200">
                <a:tc rowSpan="4">
                  <a:txBody>
                    <a:bodyPr/>
                    <a:lstStyle/>
                    <a:p>
                      <a:pPr marL="0" marR="161925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600"/>
                        <a:buFont typeface="Arial"/>
                        <a:buNone/>
                      </a:pPr>
                      <a:r>
                        <a:rPr lang="en-GB" sz="600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A. On Personal, interpersonal, and social relational experience of TeachMeet matters</a:t>
                      </a:r>
                      <a:endParaRPr sz="6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marL="0" marR="161925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600"/>
                        <a:buFont typeface="Arial"/>
                        <a:buNone/>
                      </a:pPr>
                      <a:r>
                        <a:rPr lang="en-GB" sz="600" i="1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‘The essence is that they’re your peers, people just like you’</a:t>
                      </a:r>
                      <a:endParaRPr sz="600" u="none" strike="noStrike" cap="none">
                        <a:solidFill>
                          <a:srgbClr val="FF9900"/>
                        </a:solidFill>
                        <a:highlight>
                          <a:srgbClr val="FFFF00"/>
                        </a:highlight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5725" marR="45725" marT="45725" marB="45725">
                    <a:lnL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B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600"/>
                        <a:buFont typeface="Arial"/>
                        <a:buNone/>
                      </a:pPr>
                      <a:r>
                        <a:rPr lang="en-GB" sz="600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i. Social, community, and personal networks have evolved among participants</a:t>
                      </a:r>
                      <a:endParaRPr sz="6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600"/>
                        <a:buFont typeface="Arial"/>
                        <a:buNone/>
                      </a:pPr>
                      <a:r>
                        <a:rPr lang="en-GB" sz="600" i="1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‘learning is a communal process’</a:t>
                      </a:r>
                      <a:endParaRPr sz="6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5725" marR="45725" marT="45725" marB="45725">
                    <a:lnL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B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520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600"/>
                        <a:buFont typeface="Arial"/>
                        <a:buNone/>
                      </a:pPr>
                      <a:r>
                        <a:rPr lang="en-GB" sz="600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ii. Social interaction at events, skilfully mediated, is appreciated</a:t>
                      </a:r>
                      <a:endParaRPr sz="6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600"/>
                        <a:buFont typeface="Arial"/>
                        <a:buNone/>
                      </a:pPr>
                      <a:r>
                        <a:rPr lang="en-GB" sz="600" i="1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‘an MC who can join the dots … put people at ease … give time out</a:t>
                      </a:r>
                      <a:r>
                        <a:rPr lang="en-GB" sz="600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’</a:t>
                      </a:r>
                      <a:endParaRPr sz="6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5725" marR="45725" marT="45725" marB="45725">
                    <a:lnL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520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600"/>
                        <a:buFont typeface="Arial"/>
                        <a:buNone/>
                      </a:pPr>
                      <a:r>
                        <a:rPr lang="en-GB" sz="600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iii. Encouragement from professional mentors, colleagues, peers is formative</a:t>
                      </a:r>
                      <a:endParaRPr sz="6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600"/>
                        <a:buFont typeface="Arial"/>
                        <a:buNone/>
                      </a:pPr>
                      <a:r>
                        <a:rPr lang="en-GB" sz="600" i="1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‘come along, this is how it works … come along ready to give a talk’</a:t>
                      </a:r>
                      <a:endParaRPr sz="6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5725" marR="45725" marT="45725" marB="45725">
                    <a:lnL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7237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600"/>
                        <a:buFont typeface="Arial"/>
                        <a:buNone/>
                      </a:pPr>
                      <a:r>
                        <a:rPr lang="en-GB" sz="600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iv. Close Encounters Of A Personal Kind</a:t>
                      </a:r>
                      <a:endParaRPr sz="600" b="1" u="none" strike="noStrike" cap="none">
                        <a:solidFill>
                          <a:srgbClr val="FF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600"/>
                        <a:buFont typeface="Arial"/>
                        <a:buNone/>
                      </a:pPr>
                      <a:r>
                        <a:rPr lang="en-GB" sz="600" i="1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‘the energy, passion in her voice definitely resonates with me now’</a:t>
                      </a:r>
                      <a:endParaRPr sz="6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5725" marR="45725" marT="45725" marB="45725">
                    <a:lnL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35200">
                <a:tc rowSpan="4">
                  <a:txBody>
                    <a:bodyPr/>
                    <a:lstStyle/>
                    <a:p>
                      <a:pPr marL="0" marR="161925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600"/>
                        <a:buFont typeface="Arial"/>
                        <a:buNone/>
                      </a:pPr>
                      <a:r>
                        <a:rPr lang="en-GB" sz="600" u="none" strike="noStrike" cap="none">
                          <a:highlight>
                            <a:srgbClr val="FFFFFF"/>
                          </a:highlight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B. On being driven to engage with TeachMeet for a  purpose</a:t>
                      </a:r>
                      <a:endParaRPr sz="600" u="none" strike="noStrike" cap="none">
                        <a:highlight>
                          <a:srgbClr val="FFFFFF"/>
                        </a:highlight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marL="0" marR="161925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600"/>
                        <a:buFont typeface="Arial"/>
                        <a:buNone/>
                      </a:pPr>
                      <a:r>
                        <a:rPr lang="en-GB" sz="600" i="1" u="none" strike="noStrike" cap="none">
                          <a:highlight>
                            <a:srgbClr val="FFFFFF"/>
                          </a:highlight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‘If you give something a proper name, it becomes a thing’</a:t>
                      </a:r>
                      <a:endParaRPr sz="600" u="none" strike="noStrike" cap="none">
                        <a:highlight>
                          <a:srgbClr val="FFFFFF"/>
                        </a:highlight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marL="0" marR="161925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600"/>
                        <a:buFont typeface="Arial"/>
                        <a:buNone/>
                      </a:pPr>
                      <a:endParaRPr sz="600" u="none" strike="noStrike" cap="none">
                        <a:highlight>
                          <a:srgbClr val="FFFFFF"/>
                        </a:highlight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5725" marR="45725" marT="45725" marB="45725">
                    <a:lnL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600"/>
                        <a:buFont typeface="Arial"/>
                        <a:buNone/>
                      </a:pPr>
                      <a:r>
                        <a:rPr lang="en-GB" sz="600" u="none" strike="noStrike" cap="none">
                          <a:highlight>
                            <a:srgbClr val="FFFFFF"/>
                          </a:highlight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i. Do The Thing Right - acting to counter discontent with CPD experiences</a:t>
                      </a:r>
                      <a:endParaRPr sz="600" u="none" strike="noStrike" cap="none">
                        <a:highlight>
                          <a:srgbClr val="FFFFFF"/>
                        </a:highlight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600"/>
                        <a:buFont typeface="Arial"/>
                        <a:buNone/>
                      </a:pPr>
                      <a:r>
                        <a:rPr lang="en-GB" sz="600" i="1" u="none" strike="noStrike" cap="none">
                          <a:highlight>
                            <a:srgbClr val="FFFFFF"/>
                          </a:highlight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‘a lot of CPD you go in, sit down, listen to somebody, you leave’</a:t>
                      </a:r>
                      <a:endParaRPr sz="600" u="none" strike="noStrike" cap="none">
                        <a:highlight>
                          <a:srgbClr val="FFFFFF"/>
                        </a:highlight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5725" marR="45725" marT="45725" marB="45725">
                    <a:lnL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3520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600"/>
                        <a:buFont typeface="Arial"/>
                        <a:buNone/>
                      </a:pPr>
                      <a:r>
                        <a:rPr lang="en-GB" sz="600" u="none" strike="noStrike" cap="none">
                          <a:highlight>
                            <a:srgbClr val="FFFFFF"/>
                          </a:highlight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ii. Do The Right Thing - feeling a moral imperative to take action</a:t>
                      </a:r>
                      <a:endParaRPr sz="600" u="none" strike="noStrike" cap="none">
                        <a:highlight>
                          <a:srgbClr val="FFFFFF"/>
                        </a:highlight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600"/>
                        <a:buFont typeface="Arial"/>
                        <a:buNone/>
                      </a:pPr>
                      <a:r>
                        <a:rPr lang="en-GB" sz="600" i="1" u="none" strike="noStrike" cap="none">
                          <a:highlight>
                            <a:srgbClr val="FFFFFF"/>
                          </a:highlight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‘It's more an ‘I'm doing something right’ kind of thing’</a:t>
                      </a:r>
                      <a:endParaRPr sz="600" u="none" strike="noStrike" cap="none">
                        <a:highlight>
                          <a:srgbClr val="FFFFFF"/>
                        </a:highlight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5725" marR="45725" marT="45725" marB="45725">
                    <a:lnL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3520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600"/>
                        <a:buFont typeface="Arial"/>
                        <a:buNone/>
                      </a:pPr>
                      <a:r>
                        <a:rPr lang="en-GB" sz="600" u="none" strike="noStrike" cap="none">
                          <a:highlight>
                            <a:srgbClr val="FFFFFF"/>
                          </a:highlight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iii. Making The Path By Walking - forming and following ‘desire lines’</a:t>
                      </a:r>
                      <a:endParaRPr sz="600" u="none" strike="noStrike" cap="none">
                        <a:highlight>
                          <a:srgbClr val="FFFFFF"/>
                        </a:highlight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600"/>
                        <a:buFont typeface="Arial"/>
                        <a:buNone/>
                      </a:pPr>
                      <a:r>
                        <a:rPr lang="en-GB" sz="600" i="1" u="none" strike="noStrike" cap="none">
                          <a:highlight>
                            <a:srgbClr val="FFFFFF"/>
                          </a:highlight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‘A lot of people went away, organised their own elsewhere afterwards’</a:t>
                      </a:r>
                      <a:endParaRPr sz="600" u="none" strike="noStrike" cap="none">
                        <a:highlight>
                          <a:srgbClr val="FFFFFF"/>
                        </a:highlight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5725" marR="45725" marT="45725" marB="45725">
                    <a:lnL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8945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600"/>
                        <a:buFont typeface="Arial"/>
                        <a:buNone/>
                      </a:pPr>
                      <a:r>
                        <a:rPr lang="en-GB" sz="600" u="none" strike="noStrike" cap="none">
                          <a:highlight>
                            <a:srgbClr val="FFFFFF"/>
                          </a:highlight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iv. Don’t Wait For Permission - pioneers, innovators and early adopters </a:t>
                      </a:r>
                      <a:endParaRPr sz="600" u="none" strike="noStrike" cap="none">
                        <a:highlight>
                          <a:srgbClr val="FFFFFF"/>
                        </a:highlight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600"/>
                        <a:buFont typeface="Arial"/>
                        <a:buNone/>
                      </a:pPr>
                      <a:r>
                        <a:rPr lang="en-GB" sz="600" i="1" u="none" strike="noStrike" cap="none">
                          <a:highlight>
                            <a:srgbClr val="FFFFFF"/>
                          </a:highlight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‘to make people think about stuff that they don't think about’</a:t>
                      </a:r>
                      <a:endParaRPr sz="600" u="none" strike="noStrike" cap="none">
                        <a:highlight>
                          <a:srgbClr val="FFFFFF"/>
                        </a:highlight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5725" marR="45725" marT="45725" marB="45725">
                    <a:lnL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38150">
                <a:tc rowSpan="3">
                  <a:txBody>
                    <a:bodyPr/>
                    <a:lstStyle/>
                    <a:p>
                      <a:pPr marL="0" marR="161925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600"/>
                        <a:buFont typeface="Arial"/>
                        <a:buNone/>
                      </a:pPr>
                      <a:r>
                        <a:rPr lang="en-GB" sz="600" u="none" strike="noStrike" cap="none">
                          <a:highlight>
                            <a:srgbClr val="FFFFFF"/>
                          </a:highlight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C. On TeachMeet as a forum for exchange of practice</a:t>
                      </a:r>
                      <a:endParaRPr sz="600" u="none" strike="noStrike" cap="none">
                        <a:highlight>
                          <a:srgbClr val="FFFFFF"/>
                        </a:highlight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marL="0" marR="161925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600"/>
                        <a:buFont typeface="Arial"/>
                        <a:buNone/>
                      </a:pPr>
                      <a:r>
                        <a:rPr lang="en-GB" sz="600" i="1" u="none" strike="noStrike" cap="none">
                          <a:highlight>
                            <a:srgbClr val="FFFFFF"/>
                          </a:highlight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‘I came out buzzing - it changed how I thought about teaching’</a:t>
                      </a:r>
                      <a:endParaRPr sz="600" u="none" strike="noStrike" cap="none">
                        <a:highlight>
                          <a:srgbClr val="FFFFFF"/>
                        </a:highlight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5725" marR="45725" marT="45725" marB="45725">
                    <a:lnL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600"/>
                        <a:buFont typeface="Arial"/>
                        <a:buNone/>
                      </a:pPr>
                      <a:r>
                        <a:rPr lang="en-GB" sz="600" u="none" strike="noStrike" cap="none">
                          <a:highlight>
                            <a:srgbClr val="FFFFFF"/>
                          </a:highlight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i. ‘Spreagadh’: the spark that ignites transformation</a:t>
                      </a:r>
                      <a:endParaRPr sz="600" u="none" strike="noStrike" cap="none">
                        <a:highlight>
                          <a:srgbClr val="FFFFFF"/>
                        </a:highlight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600"/>
                        <a:buFont typeface="Arial"/>
                        <a:buNone/>
                      </a:pPr>
                      <a:r>
                        <a:rPr lang="en-GB" sz="600" i="1" u="none" strike="noStrike" cap="none">
                          <a:highlight>
                            <a:srgbClr val="FFFFFF"/>
                          </a:highlight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‘see it, like it, bring it back to the classroom’</a:t>
                      </a:r>
                      <a:endParaRPr sz="600" u="none" strike="noStrike" cap="none">
                        <a:highlight>
                          <a:srgbClr val="FFFFFF"/>
                        </a:highlight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5725" marR="45725" marT="45725" marB="45725">
                    <a:lnL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3815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600"/>
                        <a:buFont typeface="Arial"/>
                        <a:buNone/>
                      </a:pPr>
                      <a:r>
                        <a:rPr lang="en-GB" sz="600" u="none" strike="noStrike" cap="none">
                          <a:highlight>
                            <a:srgbClr val="FFFFFF"/>
                          </a:highlight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ii. The Bazaar - the mix: what’s there, and what’s not there </a:t>
                      </a:r>
                      <a:endParaRPr sz="600" i="1" u="none" strike="noStrike" cap="none">
                        <a:highlight>
                          <a:srgbClr val="FFFFFF"/>
                        </a:highlight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600"/>
                        <a:buFont typeface="Arial"/>
                        <a:buNone/>
                      </a:pPr>
                      <a:r>
                        <a:rPr lang="en-GB" sz="600" i="1" u="none" strike="noStrike" cap="none">
                          <a:highlight>
                            <a:srgbClr val="FFFFFF"/>
                          </a:highlight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‘no keynote, everybody equal, everybody's voice recognized’</a:t>
                      </a:r>
                      <a:endParaRPr sz="600" u="none" strike="noStrike" cap="none">
                        <a:highlight>
                          <a:srgbClr val="FFFFFF"/>
                        </a:highlight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5725" marR="45725" marT="45725" marB="45725">
                    <a:lnL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7865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600"/>
                        <a:buFont typeface="Arial"/>
                        <a:buNone/>
                      </a:pPr>
                      <a:r>
                        <a:rPr lang="en-GB" sz="600" u="none" strike="noStrike" cap="none">
                          <a:highlight>
                            <a:srgbClr val="FFFFFF"/>
                          </a:highlight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iii. The Black Box - getting a glimpse into another’s classroom</a:t>
                      </a:r>
                      <a:endParaRPr sz="600" u="none" strike="noStrike" cap="none">
                        <a:highlight>
                          <a:srgbClr val="FFFFFF"/>
                        </a:highlight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600"/>
                        <a:buFont typeface="Arial"/>
                        <a:buNone/>
                      </a:pPr>
                      <a:r>
                        <a:rPr lang="en-GB" sz="600" i="1" u="none" strike="noStrike" cap="none">
                          <a:highlight>
                            <a:srgbClr val="FFFFFF"/>
                          </a:highlight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‘to be able to say to others, look, I'm trying this, what do you reckon?</a:t>
                      </a:r>
                      <a:endParaRPr sz="600" u="none" strike="noStrike" cap="none">
                        <a:highlight>
                          <a:srgbClr val="FFFFFF"/>
                        </a:highlight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5725" marR="45725" marT="45725" marB="45725">
                    <a:lnL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38150">
                <a:tc rowSpan="3">
                  <a:txBody>
                    <a:bodyPr/>
                    <a:lstStyle/>
                    <a:p>
                      <a:pPr marL="0" marR="161925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600"/>
                        <a:buFont typeface="Arial"/>
                        <a:buNone/>
                      </a:pPr>
                      <a:r>
                        <a:rPr lang="en-GB" sz="600" u="none" strike="noStrike" cap="none">
                          <a:highlight>
                            <a:srgbClr val="FFFFFF"/>
                          </a:highlight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D. On the future for TeachMeet -  wishful thinking of the political sort </a:t>
                      </a:r>
                      <a:endParaRPr sz="600" u="none" strike="noStrike" cap="none">
                        <a:highlight>
                          <a:srgbClr val="FFFFFF"/>
                        </a:highlight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marL="0" marR="161925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600"/>
                        <a:buFont typeface="Arial"/>
                        <a:buNone/>
                      </a:pPr>
                      <a:r>
                        <a:rPr lang="en-GB" sz="600" i="1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‘Nobody owns TeachMeet, it’s the community’</a:t>
                      </a:r>
                      <a:r>
                        <a:rPr lang="en-GB" sz="600" i="1" u="none" strike="noStrike" cap="none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</a:t>
                      </a:r>
                      <a:endParaRPr sz="6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5725" marR="45725" marT="45725" marB="45725">
                    <a:lnL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</a:tcPr>
                </a:tc>
                <a:tc gridSpan="2">
                  <a:txBody>
                    <a:bodyPr/>
                    <a:lstStyle/>
                    <a:p>
                      <a:pPr marL="914400" marR="0" lvl="0" indent="-91440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600"/>
                        <a:buFont typeface="Arial"/>
                        <a:buNone/>
                      </a:pPr>
                      <a:r>
                        <a:rPr lang="en-GB" sz="600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i. Yes Please - keep it simple and keep it non-hierarchical</a:t>
                      </a:r>
                      <a:endParaRPr sz="6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marL="1714500" marR="0" lvl="0" indent="-171450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600"/>
                        <a:buFont typeface="Arial"/>
                        <a:buNone/>
                      </a:pPr>
                      <a:r>
                        <a:rPr lang="en-GB" sz="600" i="1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‘a face to face, open process’</a:t>
                      </a:r>
                      <a:endParaRPr sz="6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5725" marR="45725" marT="45725" marB="45725">
                    <a:lnL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3520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914400" marR="0" lvl="0" indent="-91440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600"/>
                        <a:buFont typeface="Arial"/>
                        <a:buNone/>
                      </a:pPr>
                      <a:r>
                        <a:rPr lang="en-GB" sz="600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ii. No Thanks - avoid commercialisation and appropriation</a:t>
                      </a:r>
                      <a:endParaRPr sz="6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600"/>
                        <a:buFont typeface="Arial"/>
                        <a:buNone/>
                      </a:pPr>
                      <a:r>
                        <a:rPr lang="en-GB" sz="600" i="1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‘if it's not for teachers by teachers, it’s not TeachMeet, it's something else’</a:t>
                      </a:r>
                      <a:endParaRPr sz="6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5725" marR="45725" marT="45725" marB="45725">
                    <a:lnL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38957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914400" marR="0" lvl="0" indent="-91440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600"/>
                        <a:buFont typeface="Arial"/>
                        <a:buNone/>
                      </a:pPr>
                      <a:r>
                        <a:rPr lang="en-GB" sz="600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iii. Perhaps, Perhaps, Perhaps - evolving a place in CPD, and evolving online</a:t>
                      </a:r>
                      <a:endParaRPr sz="6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600"/>
                        <a:buFont typeface="Arial"/>
                        <a:buNone/>
                      </a:pPr>
                      <a:r>
                        <a:rPr lang="en-GB" sz="600" i="1" u="none" strike="noStrike" cap="none">
                          <a:solidFill>
                            <a:srgbClr val="202122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‘we need to make sure that it remains as democratic as it needs to be’</a:t>
                      </a:r>
                      <a:endParaRPr sz="600" u="none" strike="noStrike" cap="none">
                        <a:solidFill>
                          <a:srgbClr val="202122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3500" marR="63500" marT="63500" marB="63500">
                    <a:lnL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</a:tbl>
          </a:graphicData>
        </a:graphic>
      </p:graphicFrame>
      <p:pic>
        <p:nvPicPr>
          <p:cNvPr id="166" name="Google Shape;166;p2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335100" y="626100"/>
            <a:ext cx="1593075" cy="1862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7" name="Google Shape;167;p22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446418" y="2869600"/>
            <a:ext cx="4316583" cy="2249800"/>
          </a:xfrm>
          <a:prstGeom prst="rect">
            <a:avLst/>
          </a:prstGeom>
          <a:noFill/>
          <a:ln>
            <a:noFill/>
          </a:ln>
        </p:spPr>
      </p:pic>
      <p:sp>
        <p:nvSpPr>
          <p:cNvPr id="168" name="Google Shape;168;p22"/>
          <p:cNvSpPr/>
          <p:nvPr/>
        </p:nvSpPr>
        <p:spPr>
          <a:xfrm>
            <a:off x="152400" y="1938600"/>
            <a:ext cx="3576600" cy="1320600"/>
          </a:xfrm>
          <a:prstGeom prst="roundRect">
            <a:avLst>
              <a:gd name="adj" fmla="val 16667"/>
            </a:avLst>
          </a:prstGeom>
          <a:noFill/>
          <a:ln w="28575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9" name="Google Shape;169;p22"/>
          <p:cNvSpPr/>
          <p:nvPr/>
        </p:nvSpPr>
        <p:spPr>
          <a:xfrm>
            <a:off x="5402700" y="586750"/>
            <a:ext cx="1453500" cy="1853100"/>
          </a:xfrm>
          <a:prstGeom prst="roundRect">
            <a:avLst>
              <a:gd name="adj" fmla="val 16667"/>
            </a:avLst>
          </a:prstGeom>
          <a:noFill/>
          <a:ln w="28575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0" name="Google Shape;170;p22"/>
          <p:cNvSpPr/>
          <p:nvPr/>
        </p:nvSpPr>
        <p:spPr>
          <a:xfrm>
            <a:off x="4343163" y="2849400"/>
            <a:ext cx="4523100" cy="2290200"/>
          </a:xfrm>
          <a:prstGeom prst="roundRect">
            <a:avLst>
              <a:gd name="adj" fmla="val 16667"/>
            </a:avLst>
          </a:prstGeom>
          <a:noFill/>
          <a:ln w="28575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71" name="Google Shape;171;p22"/>
          <p:cNvCxnSpPr/>
          <p:nvPr/>
        </p:nvCxnSpPr>
        <p:spPr>
          <a:xfrm rot="10800000" flipH="1">
            <a:off x="3368950" y="2434200"/>
            <a:ext cx="2264700" cy="825000"/>
          </a:xfrm>
          <a:prstGeom prst="curvedConnector3">
            <a:avLst>
              <a:gd name="adj1" fmla="val 32339"/>
            </a:avLst>
          </a:prstGeom>
          <a:noFill/>
          <a:ln w="9525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72" name="Google Shape;172;p22"/>
          <p:cNvCxnSpPr/>
          <p:nvPr/>
        </p:nvCxnSpPr>
        <p:spPr>
          <a:xfrm flipH="1">
            <a:off x="3453750" y="580800"/>
            <a:ext cx="2191200" cy="1357800"/>
          </a:xfrm>
          <a:prstGeom prst="curvedConnector3">
            <a:avLst>
              <a:gd name="adj1" fmla="val 50000"/>
            </a:avLst>
          </a:prstGeom>
          <a:noFill/>
          <a:ln w="9525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73" name="Google Shape;173;p22"/>
          <p:cNvCxnSpPr/>
          <p:nvPr/>
        </p:nvCxnSpPr>
        <p:spPr>
          <a:xfrm rot="-5400000">
            <a:off x="6405500" y="2400550"/>
            <a:ext cx="856200" cy="45000"/>
          </a:xfrm>
          <a:prstGeom prst="curvedConnector3">
            <a:avLst>
              <a:gd name="adj1" fmla="val 50000"/>
            </a:avLst>
          </a:prstGeom>
          <a:noFill/>
          <a:ln w="9525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23"/>
          <p:cNvSpPr/>
          <p:nvPr/>
        </p:nvSpPr>
        <p:spPr>
          <a:xfrm>
            <a:off x="-284025" y="104825"/>
            <a:ext cx="9602700" cy="581700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79" name="Google Shape;179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069063" y="114762"/>
            <a:ext cx="1639225" cy="494375"/>
          </a:xfrm>
          <a:prstGeom prst="rect">
            <a:avLst/>
          </a:prstGeom>
          <a:noFill/>
          <a:ln>
            <a:noFill/>
          </a:ln>
        </p:spPr>
      </p:pic>
      <p:sp>
        <p:nvSpPr>
          <p:cNvPr id="180" name="Google Shape;180;p23"/>
          <p:cNvSpPr txBox="1"/>
          <p:nvPr/>
        </p:nvSpPr>
        <p:spPr>
          <a:xfrm>
            <a:off x="274800" y="145200"/>
            <a:ext cx="6097800" cy="43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10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a brief introduction to the What, Why, &amp; </a:t>
            </a:r>
            <a:r>
              <a:rPr lang="en-GB" sz="2100">
                <a:solidFill>
                  <a:schemeClr val="dk2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How</a:t>
            </a:r>
            <a:r>
              <a:rPr lang="en-GB" sz="210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of</a:t>
            </a:r>
            <a:endParaRPr sz="2100">
              <a:solidFill>
                <a:schemeClr val="dk2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pic>
        <p:nvPicPr>
          <p:cNvPr id="181" name="Google Shape;181;p2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-164400" y="731275"/>
            <a:ext cx="5458550" cy="2595800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182" name="Google Shape;182;p23"/>
          <p:cNvSpPr txBox="1"/>
          <p:nvPr/>
        </p:nvSpPr>
        <p:spPr>
          <a:xfrm>
            <a:off x="5544675" y="1102513"/>
            <a:ext cx="3602400" cy="58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❏"/>
            </a:pPr>
            <a:r>
              <a:rPr lang="en-GB" sz="1800">
                <a:solidFill>
                  <a:schemeClr val="dk2"/>
                </a:solidFill>
              </a:rPr>
              <a:t>decide on time, place, venue</a:t>
            </a:r>
            <a:endParaRPr sz="1800">
              <a:solidFill>
                <a:schemeClr val="dk2"/>
              </a:solidFill>
            </a:endParaRPr>
          </a:p>
        </p:txBody>
      </p:sp>
      <p:sp>
        <p:nvSpPr>
          <p:cNvPr id="183" name="Google Shape;183;p23"/>
          <p:cNvSpPr txBox="1"/>
          <p:nvPr/>
        </p:nvSpPr>
        <p:spPr>
          <a:xfrm>
            <a:off x="5544675" y="1494625"/>
            <a:ext cx="3987000" cy="58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❏"/>
            </a:pPr>
            <a:r>
              <a:rPr lang="en-GB" sz="1800">
                <a:solidFill>
                  <a:schemeClr val="dk2"/>
                </a:solidFill>
              </a:rPr>
              <a:t>send out a call for presenters</a:t>
            </a:r>
            <a:endParaRPr sz="1800">
              <a:solidFill>
                <a:schemeClr val="dk2"/>
              </a:solidFill>
            </a:endParaRPr>
          </a:p>
        </p:txBody>
      </p:sp>
      <p:sp>
        <p:nvSpPr>
          <p:cNvPr id="184" name="Google Shape;184;p23"/>
          <p:cNvSpPr txBox="1"/>
          <p:nvPr/>
        </p:nvSpPr>
        <p:spPr>
          <a:xfrm>
            <a:off x="5510225" y="2823025"/>
            <a:ext cx="3602400" cy="58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❏"/>
            </a:pPr>
            <a:r>
              <a:rPr lang="en-GB" sz="1800">
                <a:solidFill>
                  <a:schemeClr val="dk2"/>
                </a:solidFill>
              </a:rPr>
              <a:t>make the ‘tech’ invisible and reliable for participants</a:t>
            </a:r>
            <a:endParaRPr sz="1800">
              <a:solidFill>
                <a:schemeClr val="dk2"/>
              </a:solidFill>
            </a:endParaRPr>
          </a:p>
        </p:txBody>
      </p:sp>
      <p:sp>
        <p:nvSpPr>
          <p:cNvPr id="185" name="Google Shape;185;p23"/>
          <p:cNvSpPr txBox="1"/>
          <p:nvPr/>
        </p:nvSpPr>
        <p:spPr>
          <a:xfrm>
            <a:off x="5510225" y="2036025"/>
            <a:ext cx="3987000" cy="58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❏"/>
            </a:pPr>
            <a:r>
              <a:rPr lang="en-GB" sz="1800">
                <a:solidFill>
                  <a:schemeClr val="dk2"/>
                </a:solidFill>
              </a:rPr>
              <a:t>make the room comfortable</a:t>
            </a:r>
            <a:endParaRPr sz="1800">
              <a:solidFill>
                <a:schemeClr val="dk2"/>
              </a:solidFill>
            </a:endParaRPr>
          </a:p>
        </p:txBody>
      </p:sp>
      <p:sp>
        <p:nvSpPr>
          <p:cNvPr id="186" name="Google Shape;186;p23"/>
          <p:cNvSpPr txBox="1"/>
          <p:nvPr/>
        </p:nvSpPr>
        <p:spPr>
          <a:xfrm>
            <a:off x="5510225" y="2450950"/>
            <a:ext cx="3987000" cy="58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❏"/>
            </a:pPr>
            <a:r>
              <a:rPr lang="en-GB" sz="1800">
                <a:solidFill>
                  <a:schemeClr val="dk2"/>
                </a:solidFill>
              </a:rPr>
              <a:t>pick a catchy # for the socials</a:t>
            </a:r>
            <a:endParaRPr sz="1800">
              <a:solidFill>
                <a:schemeClr val="dk2"/>
              </a:solidFill>
            </a:endParaRPr>
          </a:p>
        </p:txBody>
      </p:sp>
      <p:sp>
        <p:nvSpPr>
          <p:cNvPr id="187" name="Google Shape;187;p23"/>
          <p:cNvSpPr txBox="1"/>
          <p:nvPr/>
        </p:nvSpPr>
        <p:spPr>
          <a:xfrm>
            <a:off x="1147700" y="3582475"/>
            <a:ext cx="9144000" cy="58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❏"/>
            </a:pPr>
            <a:r>
              <a:rPr lang="en-GB" sz="1800">
                <a:solidFill>
                  <a:schemeClr val="dk2"/>
                </a:solidFill>
              </a:rPr>
              <a:t>MC(s) - relax, stand back, support presenters, build in conviviality &amp; chat</a:t>
            </a:r>
            <a:endParaRPr sz="1800">
              <a:solidFill>
                <a:schemeClr val="dk2"/>
              </a:solidFill>
            </a:endParaRPr>
          </a:p>
        </p:txBody>
      </p:sp>
      <p:sp>
        <p:nvSpPr>
          <p:cNvPr id="188" name="Google Shape;188;p23"/>
          <p:cNvSpPr txBox="1"/>
          <p:nvPr/>
        </p:nvSpPr>
        <p:spPr>
          <a:xfrm>
            <a:off x="1147700" y="4011775"/>
            <a:ext cx="4635300" cy="58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❏"/>
            </a:pPr>
            <a:r>
              <a:rPr lang="en-GB" sz="1800">
                <a:solidFill>
                  <a:schemeClr val="dk2"/>
                </a:solidFill>
              </a:rPr>
              <a:t>keep the presentations within time</a:t>
            </a:r>
            <a:endParaRPr sz="1800">
              <a:solidFill>
                <a:schemeClr val="dk2"/>
              </a:solidFill>
            </a:endParaRPr>
          </a:p>
        </p:txBody>
      </p:sp>
      <p:sp>
        <p:nvSpPr>
          <p:cNvPr id="189" name="Google Shape;189;p23"/>
          <p:cNvSpPr txBox="1"/>
          <p:nvPr/>
        </p:nvSpPr>
        <p:spPr>
          <a:xfrm>
            <a:off x="1147700" y="4443125"/>
            <a:ext cx="7229400" cy="58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❏"/>
            </a:pPr>
            <a:r>
              <a:rPr lang="en-GB" sz="1800">
                <a:solidFill>
                  <a:schemeClr val="dk2"/>
                </a:solidFill>
              </a:rPr>
              <a:t>make the atmosphere as social as possible</a:t>
            </a:r>
            <a:endParaRPr sz="1800">
              <a:solidFill>
                <a:schemeClr val="dk2"/>
              </a:solidFill>
            </a:endParaRPr>
          </a:p>
        </p:txBody>
      </p:sp>
      <p:sp>
        <p:nvSpPr>
          <p:cNvPr id="190" name="Google Shape;190;p23"/>
          <p:cNvSpPr txBox="1"/>
          <p:nvPr/>
        </p:nvSpPr>
        <p:spPr>
          <a:xfrm>
            <a:off x="5544675" y="686525"/>
            <a:ext cx="3987000" cy="58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❏"/>
            </a:pPr>
            <a:r>
              <a:rPr lang="en-GB" sz="1800">
                <a:solidFill>
                  <a:schemeClr val="dk2"/>
                </a:solidFill>
              </a:rPr>
              <a:t>gather a team of volunteers</a:t>
            </a:r>
            <a:endParaRPr sz="1800">
              <a:solidFill>
                <a:schemeClr val="dk2"/>
              </a:solidFill>
            </a:endParaRPr>
          </a:p>
        </p:txBody>
      </p:sp>
      <p:cxnSp>
        <p:nvCxnSpPr>
          <p:cNvPr id="191" name="Google Shape;191;p23"/>
          <p:cNvCxnSpPr/>
          <p:nvPr/>
        </p:nvCxnSpPr>
        <p:spPr>
          <a:xfrm rot="-5400000" flipH="1">
            <a:off x="380700" y="3036375"/>
            <a:ext cx="798600" cy="693600"/>
          </a:xfrm>
          <a:prstGeom prst="curvedConnector3">
            <a:avLst>
              <a:gd name="adj1" fmla="val 97298"/>
            </a:avLst>
          </a:prstGeom>
          <a:noFill/>
          <a:ln w="19050" cap="flat" cmpd="sng">
            <a:solidFill>
              <a:srgbClr val="FF0000"/>
            </a:solidFill>
            <a:prstDash val="solid"/>
            <a:round/>
            <a:headEnd type="oval" w="med" len="med"/>
            <a:tailEnd type="oval" w="med" len="med"/>
          </a:ln>
        </p:spPr>
      </p:cxnSp>
      <p:cxnSp>
        <p:nvCxnSpPr>
          <p:cNvPr id="192" name="Google Shape;192;p23"/>
          <p:cNvCxnSpPr/>
          <p:nvPr/>
        </p:nvCxnSpPr>
        <p:spPr>
          <a:xfrm rot="-5400000" flipH="1">
            <a:off x="175250" y="3241675"/>
            <a:ext cx="1241700" cy="726000"/>
          </a:xfrm>
          <a:prstGeom prst="curvedConnector3">
            <a:avLst>
              <a:gd name="adj1" fmla="val 89559"/>
            </a:avLst>
          </a:prstGeom>
          <a:noFill/>
          <a:ln w="19050" cap="flat" cmpd="sng">
            <a:solidFill>
              <a:srgbClr val="FF0000"/>
            </a:solidFill>
            <a:prstDash val="solid"/>
            <a:round/>
            <a:headEnd type="oval" w="med" len="med"/>
            <a:tailEnd type="oval" w="med" len="med"/>
          </a:ln>
        </p:spPr>
      </p:cxnSp>
      <p:cxnSp>
        <p:nvCxnSpPr>
          <p:cNvPr id="193" name="Google Shape;193;p23"/>
          <p:cNvCxnSpPr/>
          <p:nvPr/>
        </p:nvCxnSpPr>
        <p:spPr>
          <a:xfrm rot="-5400000" flipH="1">
            <a:off x="-46600" y="3463475"/>
            <a:ext cx="1674000" cy="714600"/>
          </a:xfrm>
          <a:prstGeom prst="curvedConnector3">
            <a:avLst>
              <a:gd name="adj1" fmla="val 92933"/>
            </a:avLst>
          </a:prstGeom>
          <a:noFill/>
          <a:ln w="19050" cap="flat" cmpd="sng">
            <a:solidFill>
              <a:srgbClr val="FF0000"/>
            </a:solidFill>
            <a:prstDash val="solid"/>
            <a:round/>
            <a:headEnd type="oval" w="med" len="med"/>
            <a:tailEnd type="oval" w="med" len="med"/>
          </a:ln>
        </p:spPr>
      </p:cxnSp>
      <p:cxnSp>
        <p:nvCxnSpPr>
          <p:cNvPr id="194" name="Google Shape;194;p23"/>
          <p:cNvCxnSpPr/>
          <p:nvPr/>
        </p:nvCxnSpPr>
        <p:spPr>
          <a:xfrm rot="-5400000" flipH="1">
            <a:off x="5048650" y="2114625"/>
            <a:ext cx="553200" cy="497100"/>
          </a:xfrm>
          <a:prstGeom prst="curvedConnector3">
            <a:avLst>
              <a:gd name="adj1" fmla="val 97668"/>
            </a:avLst>
          </a:prstGeom>
          <a:noFill/>
          <a:ln w="19050" cap="flat" cmpd="sng">
            <a:solidFill>
              <a:srgbClr val="FF0000"/>
            </a:solidFill>
            <a:prstDash val="solid"/>
            <a:round/>
            <a:headEnd type="oval" w="med" len="med"/>
            <a:tailEnd type="oval" w="med" len="med"/>
          </a:ln>
        </p:spPr>
      </p:cxnSp>
      <p:cxnSp>
        <p:nvCxnSpPr>
          <p:cNvPr id="195" name="Google Shape;195;p23"/>
          <p:cNvCxnSpPr/>
          <p:nvPr/>
        </p:nvCxnSpPr>
        <p:spPr>
          <a:xfrm>
            <a:off x="5076700" y="2064975"/>
            <a:ext cx="487500" cy="258000"/>
          </a:xfrm>
          <a:prstGeom prst="curvedConnector3">
            <a:avLst>
              <a:gd name="adj1" fmla="val 4436"/>
            </a:avLst>
          </a:prstGeom>
          <a:noFill/>
          <a:ln w="19050" cap="flat" cmpd="sng">
            <a:solidFill>
              <a:srgbClr val="FF0000"/>
            </a:solidFill>
            <a:prstDash val="solid"/>
            <a:round/>
            <a:headEnd type="oval" w="med" len="med"/>
            <a:tailEnd type="oval" w="med" len="med"/>
          </a:ln>
        </p:spPr>
      </p:cxnSp>
      <p:cxnSp>
        <p:nvCxnSpPr>
          <p:cNvPr id="196" name="Google Shape;196;p23"/>
          <p:cNvCxnSpPr/>
          <p:nvPr/>
        </p:nvCxnSpPr>
        <p:spPr>
          <a:xfrm rot="-5400000" flipH="1">
            <a:off x="4855150" y="2340550"/>
            <a:ext cx="983400" cy="518700"/>
          </a:xfrm>
          <a:prstGeom prst="curvedConnector3">
            <a:avLst>
              <a:gd name="adj1" fmla="val 56038"/>
            </a:avLst>
          </a:prstGeom>
          <a:noFill/>
          <a:ln w="19050" cap="flat" cmpd="sng">
            <a:solidFill>
              <a:srgbClr val="FF0000"/>
            </a:solidFill>
            <a:prstDash val="solid"/>
            <a:round/>
            <a:headEnd type="oval" w="med" len="med"/>
            <a:tailEnd type="oval" w="med" len="med"/>
          </a:ln>
        </p:spPr>
      </p:cxnSp>
      <p:cxnSp>
        <p:nvCxnSpPr>
          <p:cNvPr id="197" name="Google Shape;197;p23"/>
          <p:cNvCxnSpPr>
            <a:endCxn id="190" idx="1"/>
          </p:cNvCxnSpPr>
          <p:nvPr/>
        </p:nvCxnSpPr>
        <p:spPr>
          <a:xfrm rot="10800000" flipH="1">
            <a:off x="5087475" y="977375"/>
            <a:ext cx="457200" cy="93900"/>
          </a:xfrm>
          <a:prstGeom prst="curvedConnector3">
            <a:avLst>
              <a:gd name="adj1" fmla="val 50000"/>
            </a:avLst>
          </a:prstGeom>
          <a:noFill/>
          <a:ln w="19050" cap="flat" cmpd="sng">
            <a:solidFill>
              <a:srgbClr val="FF0000"/>
            </a:solidFill>
            <a:prstDash val="solid"/>
            <a:round/>
            <a:headEnd type="oval" w="med" len="med"/>
            <a:tailEnd type="oval" w="med" len="med"/>
          </a:ln>
        </p:spPr>
      </p:cxnSp>
      <p:cxnSp>
        <p:nvCxnSpPr>
          <p:cNvPr id="198" name="Google Shape;198;p23"/>
          <p:cNvCxnSpPr/>
          <p:nvPr/>
        </p:nvCxnSpPr>
        <p:spPr>
          <a:xfrm>
            <a:off x="5087500" y="1070850"/>
            <a:ext cx="541500" cy="250200"/>
          </a:xfrm>
          <a:prstGeom prst="curvedConnector3">
            <a:avLst>
              <a:gd name="adj1" fmla="val 50000"/>
            </a:avLst>
          </a:prstGeom>
          <a:noFill/>
          <a:ln w="19050" cap="flat" cmpd="sng">
            <a:solidFill>
              <a:srgbClr val="FF0000"/>
            </a:solidFill>
            <a:prstDash val="solid"/>
            <a:round/>
            <a:headEnd type="oval" w="med" len="med"/>
            <a:tailEnd type="oval" w="med" len="med"/>
          </a:ln>
        </p:spPr>
      </p:cxnSp>
      <p:cxnSp>
        <p:nvCxnSpPr>
          <p:cNvPr id="199" name="Google Shape;199;p23"/>
          <p:cNvCxnSpPr>
            <a:endCxn id="183" idx="1"/>
          </p:cNvCxnSpPr>
          <p:nvPr/>
        </p:nvCxnSpPr>
        <p:spPr>
          <a:xfrm rot="-5400000" flipH="1">
            <a:off x="4969575" y="1210375"/>
            <a:ext cx="725400" cy="424800"/>
          </a:xfrm>
          <a:prstGeom prst="curvedConnector2">
            <a:avLst/>
          </a:prstGeom>
          <a:noFill/>
          <a:ln w="19050" cap="flat" cmpd="sng">
            <a:solidFill>
              <a:srgbClr val="FF0000"/>
            </a:solidFill>
            <a:prstDash val="solid"/>
            <a:round/>
            <a:headEnd type="oval" w="med" len="med"/>
            <a:tailEnd type="oval" w="med" len="med"/>
          </a:ln>
        </p:spPr>
      </p:cxn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24"/>
          <p:cNvSpPr/>
          <p:nvPr/>
        </p:nvSpPr>
        <p:spPr>
          <a:xfrm>
            <a:off x="-284025" y="104825"/>
            <a:ext cx="9602700" cy="581700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05" name="Google Shape;205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907263" y="114769"/>
            <a:ext cx="1639225" cy="494375"/>
          </a:xfrm>
          <a:prstGeom prst="rect">
            <a:avLst/>
          </a:prstGeom>
          <a:noFill/>
          <a:ln>
            <a:noFill/>
          </a:ln>
        </p:spPr>
      </p:pic>
      <p:sp>
        <p:nvSpPr>
          <p:cNvPr id="206" name="Google Shape;206;p24"/>
          <p:cNvSpPr txBox="1"/>
          <p:nvPr/>
        </p:nvSpPr>
        <p:spPr>
          <a:xfrm>
            <a:off x="283650" y="145206"/>
            <a:ext cx="6896400" cy="43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10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a brief introduction to the What, Why, How &amp; </a:t>
            </a:r>
            <a:r>
              <a:rPr lang="en-GB" sz="2100" b="1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Where</a:t>
            </a:r>
            <a:r>
              <a:rPr lang="en-GB" sz="210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of</a:t>
            </a:r>
            <a:endParaRPr sz="2100">
              <a:solidFill>
                <a:schemeClr val="dk2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pic>
        <p:nvPicPr>
          <p:cNvPr id="207" name="Google Shape;207;p2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32855" y="764675"/>
            <a:ext cx="3830887" cy="2643824"/>
          </a:xfrm>
          <a:prstGeom prst="rect">
            <a:avLst/>
          </a:prstGeom>
          <a:noFill/>
          <a:ln>
            <a:noFill/>
          </a:ln>
        </p:spPr>
      </p:pic>
      <p:pic>
        <p:nvPicPr>
          <p:cNvPr id="208" name="Google Shape;208;p2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32856" y="3349875"/>
            <a:ext cx="3770326" cy="163377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09" name="Google Shape;209;p24"/>
          <p:cNvGrpSpPr/>
          <p:nvPr/>
        </p:nvGrpSpPr>
        <p:grpSpPr>
          <a:xfrm>
            <a:off x="5059419" y="2901975"/>
            <a:ext cx="3251725" cy="2081675"/>
            <a:chOff x="4646876" y="2809575"/>
            <a:chExt cx="3251725" cy="2081675"/>
          </a:xfrm>
        </p:grpSpPr>
        <p:pic>
          <p:nvPicPr>
            <p:cNvPr id="210" name="Google Shape;210;p24"/>
            <p:cNvPicPr preferRelativeResize="0"/>
            <p:nvPr/>
          </p:nvPicPr>
          <p:blipFill>
            <a:blip r:embed="rId6">
              <a:alphaModFix/>
            </a:blip>
            <a:stretch>
              <a:fillRect/>
            </a:stretch>
          </p:blipFill>
          <p:spPr>
            <a:xfrm>
              <a:off x="4646876" y="2809575"/>
              <a:ext cx="3251725" cy="208167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11" name="Google Shape;211;p24"/>
            <p:cNvSpPr txBox="1"/>
            <p:nvPr/>
          </p:nvSpPr>
          <p:spPr>
            <a:xfrm>
              <a:off x="5825800" y="4562775"/>
              <a:ext cx="1920300" cy="252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800"/>
                <a:t>www.cesi.ie</a:t>
              </a:r>
              <a:endParaRPr sz="1800"/>
            </a:p>
          </p:txBody>
        </p:sp>
      </p:grpSp>
      <p:grpSp>
        <p:nvGrpSpPr>
          <p:cNvPr id="212" name="Google Shape;212;p24"/>
          <p:cNvGrpSpPr/>
          <p:nvPr/>
        </p:nvGrpSpPr>
        <p:grpSpPr>
          <a:xfrm>
            <a:off x="5622692" y="764662"/>
            <a:ext cx="2688452" cy="2029904"/>
            <a:chOff x="6443378" y="764675"/>
            <a:chExt cx="2549746" cy="1928650"/>
          </a:xfrm>
        </p:grpSpPr>
        <p:pic>
          <p:nvPicPr>
            <p:cNvPr id="213" name="Google Shape;213;p24"/>
            <p:cNvPicPr preferRelativeResize="0"/>
            <p:nvPr/>
          </p:nvPicPr>
          <p:blipFill>
            <a:blip r:embed="rId7">
              <a:alphaModFix/>
            </a:blip>
            <a:stretch>
              <a:fillRect/>
            </a:stretch>
          </p:blipFill>
          <p:spPr>
            <a:xfrm>
              <a:off x="6443378" y="764675"/>
              <a:ext cx="2549746" cy="192865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14" name="Google Shape;214;p24"/>
            <p:cNvSpPr txBox="1"/>
            <p:nvPr/>
          </p:nvSpPr>
          <p:spPr>
            <a:xfrm>
              <a:off x="7840205" y="968631"/>
              <a:ext cx="1102800" cy="581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800" b="1"/>
                <a:t>Féilte</a:t>
              </a:r>
              <a:endParaRPr sz="1800" b="1"/>
            </a:p>
          </p:txBody>
        </p:sp>
      </p:grp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9" name="Google Shape;21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26850" y="493525"/>
            <a:ext cx="9231498" cy="11732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20" name="Google Shape;220;p25"/>
          <p:cNvPicPr preferRelativeResize="0"/>
          <p:nvPr/>
        </p:nvPicPr>
        <p:blipFill rotWithShape="1">
          <a:blip r:embed="rId4">
            <a:alphaModFix/>
          </a:blip>
          <a:srcRect l="10319" r="15008"/>
          <a:stretch/>
        </p:blipFill>
        <p:spPr>
          <a:xfrm>
            <a:off x="6408650" y="152400"/>
            <a:ext cx="1710700" cy="1891900"/>
          </a:xfrm>
          <a:prstGeom prst="rect">
            <a:avLst/>
          </a:prstGeom>
          <a:noFill/>
          <a:ln>
            <a:noFill/>
          </a:ln>
        </p:spPr>
      </p:pic>
      <p:sp>
        <p:nvSpPr>
          <p:cNvPr id="221" name="Google Shape;221;p25"/>
          <p:cNvSpPr txBox="1"/>
          <p:nvPr/>
        </p:nvSpPr>
        <p:spPr>
          <a:xfrm>
            <a:off x="1531850" y="2710825"/>
            <a:ext cx="7612200" cy="145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dk2"/>
                </a:solidFill>
              </a:rPr>
              <a:t>thank you for listening</a:t>
            </a:r>
            <a:endParaRPr sz="180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dk2"/>
                </a:solidFill>
              </a:rPr>
              <a:t>go raibh maith agaibh as bhur n-éisteacht liom</a:t>
            </a:r>
            <a:endParaRPr sz="180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dk2"/>
                </a:solidFill>
              </a:rPr>
              <a:t>always happy to correspond:</a:t>
            </a:r>
            <a:endParaRPr sz="180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u="sng">
                <a:solidFill>
                  <a:schemeClr val="hlink"/>
                </a:solidFill>
                <a:hlinkClick r:id="rId5"/>
              </a:rPr>
              <a:t>mags.amond@gmail.com</a:t>
            </a:r>
            <a:endParaRPr sz="180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dk2"/>
                </a:solidFill>
              </a:rPr>
              <a:t>@magsamond</a:t>
            </a:r>
            <a:endParaRPr sz="180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" name="Google Shape;63;p14" descr="Map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 b="9934"/>
          <a:stretch/>
        </p:blipFill>
        <p:spPr>
          <a:xfrm>
            <a:off x="63200" y="656099"/>
            <a:ext cx="4311950" cy="4486401"/>
          </a:xfrm>
          <a:prstGeom prst="rect">
            <a:avLst/>
          </a:prstGeom>
          <a:noFill/>
          <a:ln>
            <a:noFill/>
          </a:ln>
        </p:spPr>
      </p:pic>
      <p:pic>
        <p:nvPicPr>
          <p:cNvPr id="64" name="Google Shape;64;p14" descr="Diagram&#10;&#10;Description automatically generated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256401" y="2852148"/>
            <a:ext cx="3880600" cy="2175425"/>
          </a:xfrm>
          <a:prstGeom prst="rect">
            <a:avLst/>
          </a:prstGeom>
          <a:noFill/>
          <a:ln>
            <a:noFill/>
          </a:ln>
        </p:spPr>
      </p:pic>
      <p:sp>
        <p:nvSpPr>
          <p:cNvPr id="65" name="Google Shape;65;p14"/>
          <p:cNvSpPr txBox="1"/>
          <p:nvPr/>
        </p:nvSpPr>
        <p:spPr>
          <a:xfrm>
            <a:off x="6923330" y="609071"/>
            <a:ext cx="2214300" cy="233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 b="1" i="0" u="none" strike="noStrike" cap="non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CONTEXT</a:t>
            </a:r>
            <a:endParaRPr sz="1400" b="0" i="0" u="none" strike="noStrike" cap="none">
              <a:solidFill>
                <a:srgbClr val="42424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 b="0" i="0" u="none" strike="noStrike" cap="none">
                <a:solidFill>
                  <a:srgbClr val="424242"/>
                </a:solidFill>
                <a:latin typeface="Calibri"/>
                <a:ea typeface="Calibri"/>
                <a:cs typeface="Calibri"/>
                <a:sym typeface="Calibri"/>
              </a:rPr>
              <a:t>TeachMeet was started in Scotland in 2006 as a semi-formal event organised</a:t>
            </a: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 b="1" i="1" u="none" strike="noStrike" cap="non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by teachers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 b="1" i="1" u="none" strike="noStrike" cap="non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for teachers</a:t>
            </a:r>
            <a:endParaRPr sz="1400" b="0" i="1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 b="0" i="0" u="none" strike="noStrike" cap="none">
                <a:solidFill>
                  <a:srgbClr val="424242"/>
                </a:solidFill>
                <a:latin typeface="Calibri"/>
                <a:ea typeface="Calibri"/>
                <a:cs typeface="Calibri"/>
                <a:sym typeface="Calibri"/>
              </a:rPr>
              <a:t>in order to share practice and discuss ideas in a convivial atmosphere</a:t>
            </a: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6" name="Google Shape;66;p14"/>
          <p:cNvSpPr/>
          <p:nvPr/>
        </p:nvSpPr>
        <p:spPr>
          <a:xfrm>
            <a:off x="-284025" y="104825"/>
            <a:ext cx="9602700" cy="581700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7" name="Google Shape;67;p14"/>
          <p:cNvGrpSpPr/>
          <p:nvPr/>
        </p:nvGrpSpPr>
        <p:grpSpPr>
          <a:xfrm>
            <a:off x="274800" y="114762"/>
            <a:ext cx="7433487" cy="494375"/>
            <a:chOff x="274800" y="114762"/>
            <a:chExt cx="7433487" cy="494375"/>
          </a:xfrm>
        </p:grpSpPr>
        <p:pic>
          <p:nvPicPr>
            <p:cNvPr id="68" name="Google Shape;68;p14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6069063" y="114762"/>
              <a:ext cx="1639225" cy="49437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69" name="Google Shape;69;p14"/>
            <p:cNvSpPr txBox="1"/>
            <p:nvPr/>
          </p:nvSpPr>
          <p:spPr>
            <a:xfrm>
              <a:off x="274800" y="145200"/>
              <a:ext cx="6097800" cy="433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2100">
                  <a:solidFill>
                    <a:schemeClr val="dk2"/>
                  </a:solidFill>
                  <a:latin typeface="Open Sans Light"/>
                  <a:ea typeface="Open Sans Light"/>
                  <a:cs typeface="Open Sans Light"/>
                  <a:sym typeface="Open Sans Light"/>
                </a:rPr>
                <a:t>a brief introduction to the </a:t>
              </a:r>
              <a:r>
                <a:rPr lang="en-GB" sz="2100">
                  <a:solidFill>
                    <a:schemeClr val="dk2"/>
                  </a:solidFill>
                  <a:latin typeface="Open Sans SemiBold"/>
                  <a:ea typeface="Open Sans SemiBold"/>
                  <a:cs typeface="Open Sans SemiBold"/>
                  <a:sym typeface="Open Sans SemiBold"/>
                </a:rPr>
                <a:t>What, </a:t>
              </a:r>
              <a:r>
                <a:rPr lang="en-GB" sz="2100">
                  <a:solidFill>
                    <a:schemeClr val="dk2"/>
                  </a:solidFill>
                  <a:latin typeface="Open Sans Light"/>
                  <a:ea typeface="Open Sans Light"/>
                  <a:cs typeface="Open Sans Light"/>
                  <a:sym typeface="Open Sans Light"/>
                </a:rPr>
                <a:t>Why, &amp; How of</a:t>
              </a:r>
              <a:endParaRPr sz="210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endParaRPr>
            </a:p>
          </p:txBody>
        </p:sp>
      </p:grpSp>
      <p:pic>
        <p:nvPicPr>
          <p:cNvPr id="70" name="Google Shape;70;p14" descr="A picture containing black, darkness&#10;&#10;Description automatically generated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615314" y="853683"/>
            <a:ext cx="2067851" cy="183130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5"/>
          <p:cNvSpPr/>
          <p:nvPr/>
        </p:nvSpPr>
        <p:spPr>
          <a:xfrm>
            <a:off x="-284025" y="104825"/>
            <a:ext cx="9602700" cy="581700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6" name="Google Shape;76;p15"/>
          <p:cNvGrpSpPr/>
          <p:nvPr/>
        </p:nvGrpSpPr>
        <p:grpSpPr>
          <a:xfrm>
            <a:off x="274800" y="114762"/>
            <a:ext cx="7433487" cy="494375"/>
            <a:chOff x="274800" y="114762"/>
            <a:chExt cx="7433487" cy="494375"/>
          </a:xfrm>
        </p:grpSpPr>
        <p:pic>
          <p:nvPicPr>
            <p:cNvPr id="77" name="Google Shape;77;p15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6069063" y="114762"/>
              <a:ext cx="1639225" cy="49437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78" name="Google Shape;78;p15"/>
            <p:cNvSpPr txBox="1"/>
            <p:nvPr/>
          </p:nvSpPr>
          <p:spPr>
            <a:xfrm>
              <a:off x="274800" y="145200"/>
              <a:ext cx="6097800" cy="433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2100">
                  <a:solidFill>
                    <a:schemeClr val="dk2"/>
                  </a:solidFill>
                  <a:latin typeface="Open Sans Light"/>
                  <a:ea typeface="Open Sans Light"/>
                  <a:cs typeface="Open Sans Light"/>
                  <a:sym typeface="Open Sans Light"/>
                </a:rPr>
                <a:t>a brief introduction to the </a:t>
              </a:r>
              <a:r>
                <a:rPr lang="en-GB" sz="2100">
                  <a:solidFill>
                    <a:schemeClr val="dk2"/>
                  </a:solidFill>
                  <a:latin typeface="Open Sans SemiBold"/>
                  <a:ea typeface="Open Sans SemiBold"/>
                  <a:cs typeface="Open Sans SemiBold"/>
                  <a:sym typeface="Open Sans SemiBold"/>
                </a:rPr>
                <a:t>What, </a:t>
              </a:r>
              <a:r>
                <a:rPr lang="en-GB" sz="2100">
                  <a:solidFill>
                    <a:schemeClr val="dk2"/>
                  </a:solidFill>
                  <a:latin typeface="Open Sans Light"/>
                  <a:ea typeface="Open Sans Light"/>
                  <a:cs typeface="Open Sans Light"/>
                  <a:sym typeface="Open Sans Light"/>
                </a:rPr>
                <a:t>Why, &amp; How of</a:t>
              </a:r>
              <a:endParaRPr sz="210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endParaRPr>
            </a:p>
          </p:txBody>
        </p:sp>
      </p:grpSp>
      <p:sp>
        <p:nvSpPr>
          <p:cNvPr id="79" name="Google Shape;79;p15"/>
          <p:cNvSpPr txBox="1"/>
          <p:nvPr/>
        </p:nvSpPr>
        <p:spPr>
          <a:xfrm>
            <a:off x="1123773" y="1845315"/>
            <a:ext cx="64632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b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Build your own definition -  pick and mix a brick from each set !</a:t>
            </a:r>
            <a:endParaRPr/>
          </a:p>
        </p:txBody>
      </p:sp>
      <p:grpSp>
        <p:nvGrpSpPr>
          <p:cNvPr id="80" name="Google Shape;80;p15" descr="a set of red, orange, yellow, green, blue brick icons, each with three in the stack.&#10;the red stack bricks read a social, an informal, a peer-organised&#10;the orange stack of bricks read gathering, meeting, event&#10;the yellow stack of bricks reads of teachers, of educators, of peers&#10;the green stack of bricks reads to share, to discuss, to exchange&#10;the blue stack of bricks reads ideas, resources, practice"/>
          <p:cNvGrpSpPr/>
          <p:nvPr/>
        </p:nvGrpSpPr>
        <p:grpSpPr>
          <a:xfrm>
            <a:off x="673187" y="2428139"/>
            <a:ext cx="7797626" cy="1218430"/>
            <a:chOff x="4322203" y="5201819"/>
            <a:chExt cx="7797626" cy="1218430"/>
          </a:xfrm>
        </p:grpSpPr>
        <p:grpSp>
          <p:nvGrpSpPr>
            <p:cNvPr id="81" name="Google Shape;81;p15"/>
            <p:cNvGrpSpPr/>
            <p:nvPr/>
          </p:nvGrpSpPr>
          <p:grpSpPr>
            <a:xfrm>
              <a:off x="10678043" y="5238436"/>
              <a:ext cx="1441786" cy="1170722"/>
              <a:chOff x="10056609" y="4027484"/>
              <a:chExt cx="1818600" cy="1170722"/>
            </a:xfrm>
          </p:grpSpPr>
          <p:sp>
            <p:nvSpPr>
              <p:cNvPr id="82" name="Google Shape;82;p15" descr="Blue box with text that reads &quot;practice&quot;"/>
              <p:cNvSpPr txBox="1"/>
              <p:nvPr/>
            </p:nvSpPr>
            <p:spPr>
              <a:xfrm flipH="1">
                <a:off x="10056609" y="4828906"/>
                <a:ext cx="1818600" cy="369300"/>
              </a:xfrm>
              <a:prstGeom prst="rect">
                <a:avLst/>
              </a:prstGeom>
              <a:solidFill>
                <a:srgbClr val="5B9BD5"/>
              </a:solidFill>
              <a:ln w="9525" cap="flat" cmpd="sng">
                <a:solidFill>
                  <a:srgbClr val="0070C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GB" sz="1800" b="1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practice</a:t>
                </a:r>
                <a:endParaRPr/>
              </a:p>
            </p:txBody>
          </p:sp>
          <p:sp>
            <p:nvSpPr>
              <p:cNvPr id="83" name="Google Shape;83;p15" descr="Blue box with text that reads &quot;resources&quot;"/>
              <p:cNvSpPr txBox="1"/>
              <p:nvPr/>
            </p:nvSpPr>
            <p:spPr>
              <a:xfrm flipH="1">
                <a:off x="10056609" y="4435047"/>
                <a:ext cx="1818600" cy="369300"/>
              </a:xfrm>
              <a:prstGeom prst="rect">
                <a:avLst/>
              </a:prstGeom>
              <a:solidFill>
                <a:srgbClr val="5B9BD5"/>
              </a:solidFill>
              <a:ln w="9525" cap="flat" cmpd="sng">
                <a:solidFill>
                  <a:srgbClr val="0070C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GB" sz="1800" b="1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resources</a:t>
                </a:r>
                <a:endParaRPr/>
              </a:p>
            </p:txBody>
          </p:sp>
          <p:sp>
            <p:nvSpPr>
              <p:cNvPr id="84" name="Google Shape;84;p15" descr="Blue box with text that reads &quot;ideas&quot;"/>
              <p:cNvSpPr txBox="1"/>
              <p:nvPr/>
            </p:nvSpPr>
            <p:spPr>
              <a:xfrm flipH="1">
                <a:off x="10056609" y="4027484"/>
                <a:ext cx="1818600" cy="369300"/>
              </a:xfrm>
              <a:prstGeom prst="rect">
                <a:avLst/>
              </a:prstGeom>
              <a:solidFill>
                <a:srgbClr val="5B9BD5"/>
              </a:solidFill>
              <a:ln w="9525" cap="flat" cmpd="sng">
                <a:solidFill>
                  <a:srgbClr val="0070C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GB" sz="1800" b="1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ideas</a:t>
                </a:r>
                <a:endParaRPr/>
              </a:p>
            </p:txBody>
          </p:sp>
        </p:grpSp>
        <p:grpSp>
          <p:nvGrpSpPr>
            <p:cNvPr id="85" name="Google Shape;85;p15"/>
            <p:cNvGrpSpPr/>
            <p:nvPr/>
          </p:nvGrpSpPr>
          <p:grpSpPr>
            <a:xfrm>
              <a:off x="8970836" y="5227367"/>
              <a:ext cx="1707484" cy="1189931"/>
              <a:chOff x="8959266" y="4332106"/>
              <a:chExt cx="1818600" cy="1189931"/>
            </a:xfrm>
          </p:grpSpPr>
          <p:sp>
            <p:nvSpPr>
              <p:cNvPr id="86" name="Google Shape;86;p15" descr="Green box with text that reads &quot;to exchange&quot;"/>
              <p:cNvSpPr txBox="1"/>
              <p:nvPr/>
            </p:nvSpPr>
            <p:spPr>
              <a:xfrm flipH="1">
                <a:off x="8959266" y="5152737"/>
                <a:ext cx="1818600" cy="369300"/>
              </a:xfrm>
              <a:prstGeom prst="rect">
                <a:avLst/>
              </a:prstGeom>
              <a:solidFill>
                <a:srgbClr val="92D050"/>
              </a:solidFill>
              <a:ln w="9525" cap="flat" cmpd="sng">
                <a:solidFill>
                  <a:srgbClr val="92D05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GB" sz="1800" b="1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to exchange</a:t>
                </a:r>
                <a:endParaRPr/>
              </a:p>
            </p:txBody>
          </p:sp>
          <p:sp>
            <p:nvSpPr>
              <p:cNvPr id="87" name="Google Shape;87;p15" descr="Green box with text that reads &quot;to share&quot;"/>
              <p:cNvSpPr txBox="1"/>
              <p:nvPr/>
            </p:nvSpPr>
            <p:spPr>
              <a:xfrm flipH="1">
                <a:off x="8959266" y="4332106"/>
                <a:ext cx="1818600" cy="369300"/>
              </a:xfrm>
              <a:prstGeom prst="rect">
                <a:avLst/>
              </a:prstGeom>
              <a:solidFill>
                <a:srgbClr val="92D050"/>
              </a:solidFill>
              <a:ln w="9525" cap="flat" cmpd="sng">
                <a:solidFill>
                  <a:srgbClr val="92D05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GB" sz="1800" b="1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to share</a:t>
                </a:r>
                <a:endParaRPr/>
              </a:p>
            </p:txBody>
          </p:sp>
          <p:sp>
            <p:nvSpPr>
              <p:cNvPr id="88" name="Google Shape;88;p15" descr="Green box with text that reads &quot;to discuss&quot;"/>
              <p:cNvSpPr txBox="1"/>
              <p:nvPr/>
            </p:nvSpPr>
            <p:spPr>
              <a:xfrm flipH="1">
                <a:off x="8959266" y="4742421"/>
                <a:ext cx="1818600" cy="369300"/>
              </a:xfrm>
              <a:prstGeom prst="rect">
                <a:avLst/>
              </a:prstGeom>
              <a:solidFill>
                <a:srgbClr val="92D050"/>
              </a:solidFill>
              <a:ln w="9525" cap="flat" cmpd="sng">
                <a:solidFill>
                  <a:srgbClr val="92D05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GB" sz="1800" b="1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to discuss</a:t>
                </a:r>
                <a:endParaRPr/>
              </a:p>
            </p:txBody>
          </p:sp>
        </p:grpSp>
        <p:grpSp>
          <p:nvGrpSpPr>
            <p:cNvPr id="89" name="Google Shape;89;p15"/>
            <p:cNvGrpSpPr/>
            <p:nvPr/>
          </p:nvGrpSpPr>
          <p:grpSpPr>
            <a:xfrm>
              <a:off x="7613366" y="5220733"/>
              <a:ext cx="1534171" cy="1193084"/>
              <a:chOff x="7301261" y="4472858"/>
              <a:chExt cx="1818600" cy="1193084"/>
            </a:xfrm>
          </p:grpSpPr>
          <p:sp>
            <p:nvSpPr>
              <p:cNvPr id="90" name="Google Shape;90;p15" descr="Yellow box with text that reads &quot;of teachers&quot;"/>
              <p:cNvSpPr txBox="1"/>
              <p:nvPr/>
            </p:nvSpPr>
            <p:spPr>
              <a:xfrm flipH="1">
                <a:off x="7301261" y="4472858"/>
                <a:ext cx="1818600" cy="369300"/>
              </a:xfrm>
              <a:prstGeom prst="rect">
                <a:avLst/>
              </a:prstGeom>
              <a:solidFill>
                <a:srgbClr val="FFFF00"/>
              </a:solidFill>
              <a:ln w="9525" cap="flat" cmpd="sng">
                <a:solidFill>
                  <a:srgbClr val="FFFF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GB" sz="1800" b="1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of teachers</a:t>
                </a:r>
                <a:endParaRPr/>
              </a:p>
            </p:txBody>
          </p:sp>
          <p:sp>
            <p:nvSpPr>
              <p:cNvPr id="91" name="Google Shape;91;p15" descr="Orange box with text that reads &quot;of educators&quot;"/>
              <p:cNvSpPr txBox="1"/>
              <p:nvPr/>
            </p:nvSpPr>
            <p:spPr>
              <a:xfrm flipH="1">
                <a:off x="7301261" y="4886866"/>
                <a:ext cx="1818600" cy="369300"/>
              </a:xfrm>
              <a:prstGeom prst="rect">
                <a:avLst/>
              </a:prstGeom>
              <a:solidFill>
                <a:srgbClr val="FFFF00"/>
              </a:solidFill>
              <a:ln w="9525" cap="flat" cmpd="sng">
                <a:solidFill>
                  <a:srgbClr val="FFFF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GB" sz="1800" b="1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of educators</a:t>
                </a:r>
                <a:endParaRPr/>
              </a:p>
            </p:txBody>
          </p:sp>
          <p:sp>
            <p:nvSpPr>
              <p:cNvPr id="92" name="Google Shape;92;p15" descr="Orange box with text that reads &quot;of peers&quot;"/>
              <p:cNvSpPr txBox="1"/>
              <p:nvPr/>
            </p:nvSpPr>
            <p:spPr>
              <a:xfrm flipH="1">
                <a:off x="7301261" y="5296642"/>
                <a:ext cx="1818600" cy="369300"/>
              </a:xfrm>
              <a:prstGeom prst="rect">
                <a:avLst/>
              </a:prstGeom>
              <a:solidFill>
                <a:srgbClr val="FFFF00"/>
              </a:solidFill>
              <a:ln w="9525" cap="flat" cmpd="sng">
                <a:solidFill>
                  <a:srgbClr val="FFFF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GB" sz="1800" b="1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of peers</a:t>
                </a:r>
                <a:endParaRPr/>
              </a:p>
            </p:txBody>
          </p:sp>
        </p:grpSp>
        <p:grpSp>
          <p:nvGrpSpPr>
            <p:cNvPr id="93" name="Google Shape;93;p15"/>
            <p:cNvGrpSpPr/>
            <p:nvPr/>
          </p:nvGrpSpPr>
          <p:grpSpPr>
            <a:xfrm>
              <a:off x="6171446" y="5201819"/>
              <a:ext cx="1441948" cy="1218430"/>
              <a:chOff x="4762126" y="4607459"/>
              <a:chExt cx="1829883" cy="1218430"/>
            </a:xfrm>
          </p:grpSpPr>
          <p:sp>
            <p:nvSpPr>
              <p:cNvPr id="94" name="Google Shape;94;p15" descr="Orange box with text that reads &quot;gathering&quot;"/>
              <p:cNvSpPr txBox="1"/>
              <p:nvPr/>
            </p:nvSpPr>
            <p:spPr>
              <a:xfrm flipH="1">
                <a:off x="4762126" y="4607459"/>
                <a:ext cx="1818600" cy="369300"/>
              </a:xfrm>
              <a:prstGeom prst="rect">
                <a:avLst/>
              </a:prstGeom>
              <a:solidFill>
                <a:srgbClr val="FFC000"/>
              </a:solidFill>
              <a:ln w="9525" cap="flat" cmpd="sng">
                <a:solidFill>
                  <a:srgbClr val="FFC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GB" sz="1800" b="1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gathering</a:t>
                </a:r>
                <a:endParaRPr/>
              </a:p>
            </p:txBody>
          </p:sp>
          <p:sp>
            <p:nvSpPr>
              <p:cNvPr id="95" name="Google Shape;95;p15" descr="Orange box with text that reads &quot;event&quot;"/>
              <p:cNvSpPr txBox="1"/>
              <p:nvPr/>
            </p:nvSpPr>
            <p:spPr>
              <a:xfrm flipH="1">
                <a:off x="4776409" y="5456589"/>
                <a:ext cx="1815600" cy="369300"/>
              </a:xfrm>
              <a:prstGeom prst="rect">
                <a:avLst/>
              </a:prstGeom>
              <a:solidFill>
                <a:srgbClr val="FFC000"/>
              </a:solidFill>
              <a:ln w="9525" cap="flat" cmpd="sng">
                <a:solidFill>
                  <a:srgbClr val="FFC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GB" sz="1800" b="1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event</a:t>
                </a:r>
                <a:endParaRPr/>
              </a:p>
            </p:txBody>
          </p:sp>
          <p:sp>
            <p:nvSpPr>
              <p:cNvPr id="96" name="Google Shape;96;p15" descr="Orange box with text that reads &quot;meeting&quot;"/>
              <p:cNvSpPr txBox="1"/>
              <p:nvPr/>
            </p:nvSpPr>
            <p:spPr>
              <a:xfrm flipH="1">
                <a:off x="4764274" y="5029584"/>
                <a:ext cx="1818600" cy="369300"/>
              </a:xfrm>
              <a:prstGeom prst="rect">
                <a:avLst/>
              </a:prstGeom>
              <a:solidFill>
                <a:srgbClr val="FFC000"/>
              </a:solidFill>
              <a:ln w="9525" cap="flat" cmpd="sng">
                <a:solidFill>
                  <a:srgbClr val="FFC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GB" sz="1800" b="1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meeting</a:t>
                </a:r>
                <a:endParaRPr/>
              </a:p>
            </p:txBody>
          </p:sp>
        </p:grpSp>
        <p:grpSp>
          <p:nvGrpSpPr>
            <p:cNvPr id="97" name="Google Shape;97;p15"/>
            <p:cNvGrpSpPr/>
            <p:nvPr/>
          </p:nvGrpSpPr>
          <p:grpSpPr>
            <a:xfrm>
              <a:off x="4322203" y="5205493"/>
              <a:ext cx="1841515" cy="1201284"/>
              <a:chOff x="4582199" y="4951155"/>
              <a:chExt cx="1818601" cy="1201284"/>
            </a:xfrm>
          </p:grpSpPr>
          <p:sp>
            <p:nvSpPr>
              <p:cNvPr id="98" name="Google Shape;98;p15" descr="Red box with text that reads &quot;an informal&quot;"/>
              <p:cNvSpPr txBox="1"/>
              <p:nvPr/>
            </p:nvSpPr>
            <p:spPr>
              <a:xfrm flipH="1">
                <a:off x="4582200" y="5365426"/>
                <a:ext cx="1818600" cy="369300"/>
              </a:xfrm>
              <a:prstGeom prst="rect">
                <a:avLst/>
              </a:prstGeom>
              <a:solidFill>
                <a:srgbClr val="FF0000"/>
              </a:solidFill>
              <a:ln w="9525" cap="flat" cmpd="sng">
                <a:solidFill>
                  <a:srgbClr val="FF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GB" sz="1800" b="1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an informal</a:t>
                </a:r>
                <a:endParaRPr/>
              </a:p>
            </p:txBody>
          </p:sp>
          <p:sp>
            <p:nvSpPr>
              <p:cNvPr id="99" name="Google Shape;99;p15" descr="Red box with text that reads &quot;a peer-organised&quot;"/>
              <p:cNvSpPr txBox="1"/>
              <p:nvPr/>
            </p:nvSpPr>
            <p:spPr>
              <a:xfrm flipH="1">
                <a:off x="4582200" y="5783139"/>
                <a:ext cx="1818600" cy="369300"/>
              </a:xfrm>
              <a:prstGeom prst="rect">
                <a:avLst/>
              </a:prstGeom>
              <a:solidFill>
                <a:srgbClr val="FF0000"/>
              </a:solidFill>
              <a:ln w="9525" cap="flat" cmpd="sng">
                <a:solidFill>
                  <a:srgbClr val="FF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GB" sz="1800" b="1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a peer-organised</a:t>
                </a:r>
                <a:endParaRPr/>
              </a:p>
            </p:txBody>
          </p:sp>
          <p:sp>
            <p:nvSpPr>
              <p:cNvPr id="100" name="Google Shape;100;p15" descr="Red box with text that reads &quot;a social&quot;"/>
              <p:cNvSpPr txBox="1"/>
              <p:nvPr/>
            </p:nvSpPr>
            <p:spPr>
              <a:xfrm flipH="1">
                <a:off x="4582199" y="4951155"/>
                <a:ext cx="1818600" cy="369300"/>
              </a:xfrm>
              <a:prstGeom prst="rect">
                <a:avLst/>
              </a:prstGeom>
              <a:solidFill>
                <a:srgbClr val="FF0000"/>
              </a:solidFill>
              <a:ln w="9525" cap="flat" cmpd="sng">
                <a:solidFill>
                  <a:srgbClr val="FF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GB" sz="1800" b="1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a social</a:t>
                </a:r>
                <a:endParaRPr/>
              </a:p>
            </p:txBody>
          </p:sp>
        </p:grp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256C1253-89C0-3AC8-2655-B4BBF5A401CC}"/>
              </a:ext>
            </a:extLst>
          </p:cNvPr>
          <p:cNvSpPr txBox="1"/>
          <p:nvPr/>
        </p:nvSpPr>
        <p:spPr>
          <a:xfrm>
            <a:off x="2165350" y="870019"/>
            <a:ext cx="481330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n-IE" sz="3200" b="0" i="0" u="none" strike="noStrike" dirty="0">
                <a:solidFill>
                  <a:srgbClr val="000000"/>
                </a:solidFill>
                <a:effectLst/>
                <a:latin typeface="Crackhouse" panose="02000000000000000000" pitchFamily="2" charset="0"/>
              </a:rPr>
              <a:t>the indefinite definition of TeachMeet</a:t>
            </a:r>
            <a:endParaRPr lang="en-IE" sz="3200" b="0" dirty="0">
              <a:effectLst/>
              <a:latin typeface="Crackhouse" panose="02000000000000000000" pitchFamily="2" charset="0"/>
            </a:endParaRPr>
          </a:p>
          <a:p>
            <a:br>
              <a:rPr lang="en-IE" sz="3200" dirty="0"/>
            </a:b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16"/>
          <p:cNvSpPr/>
          <p:nvPr/>
        </p:nvSpPr>
        <p:spPr>
          <a:xfrm>
            <a:off x="-284025" y="104825"/>
            <a:ext cx="9602700" cy="581700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06" name="Google Shape;106;p16"/>
          <p:cNvGrpSpPr/>
          <p:nvPr/>
        </p:nvGrpSpPr>
        <p:grpSpPr>
          <a:xfrm>
            <a:off x="274800" y="114762"/>
            <a:ext cx="7433487" cy="494375"/>
            <a:chOff x="274800" y="114762"/>
            <a:chExt cx="7433487" cy="494375"/>
          </a:xfrm>
        </p:grpSpPr>
        <p:pic>
          <p:nvPicPr>
            <p:cNvPr id="107" name="Google Shape;107;p16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6069063" y="114762"/>
              <a:ext cx="1639225" cy="49437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08" name="Google Shape;108;p16"/>
            <p:cNvSpPr txBox="1"/>
            <p:nvPr/>
          </p:nvSpPr>
          <p:spPr>
            <a:xfrm>
              <a:off x="274800" y="145200"/>
              <a:ext cx="6097800" cy="433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2100">
                  <a:solidFill>
                    <a:schemeClr val="dk2"/>
                  </a:solidFill>
                  <a:latin typeface="Open Sans Light"/>
                  <a:ea typeface="Open Sans Light"/>
                  <a:cs typeface="Open Sans Light"/>
                  <a:sym typeface="Open Sans Light"/>
                </a:rPr>
                <a:t>a brief introduction to the </a:t>
              </a:r>
              <a:r>
                <a:rPr lang="en-GB" sz="2100">
                  <a:solidFill>
                    <a:schemeClr val="dk2"/>
                  </a:solidFill>
                  <a:latin typeface="Open Sans SemiBold"/>
                  <a:ea typeface="Open Sans SemiBold"/>
                  <a:cs typeface="Open Sans SemiBold"/>
                  <a:sym typeface="Open Sans SemiBold"/>
                </a:rPr>
                <a:t>What, </a:t>
              </a:r>
              <a:r>
                <a:rPr lang="en-GB" sz="2100">
                  <a:solidFill>
                    <a:schemeClr val="dk2"/>
                  </a:solidFill>
                  <a:latin typeface="Open Sans Light"/>
                  <a:ea typeface="Open Sans Light"/>
                  <a:cs typeface="Open Sans Light"/>
                  <a:sym typeface="Open Sans Light"/>
                </a:rPr>
                <a:t>Why, &amp; How of</a:t>
              </a:r>
              <a:endParaRPr sz="210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endParaRPr>
            </a:p>
          </p:txBody>
        </p:sp>
      </p:grpSp>
      <p:sp>
        <p:nvSpPr>
          <p:cNvPr id="109" name="Google Shape;109;p16"/>
          <p:cNvSpPr txBox="1"/>
          <p:nvPr/>
        </p:nvSpPr>
        <p:spPr>
          <a:xfrm>
            <a:off x="1130150" y="1701475"/>
            <a:ext cx="7093800" cy="136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2"/>
              </a:solidFill>
            </a:endParaRPr>
          </a:p>
        </p:txBody>
      </p:sp>
      <p:pic>
        <p:nvPicPr>
          <p:cNvPr id="110" name="Google Shape;110;p16">
            <a:hlinkClick r:id="rId4"/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0" y="750925"/>
            <a:ext cx="9144003" cy="442019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17"/>
          <p:cNvSpPr/>
          <p:nvPr/>
        </p:nvSpPr>
        <p:spPr>
          <a:xfrm>
            <a:off x="-284025" y="104825"/>
            <a:ext cx="9602700" cy="581700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6" name="Google Shape;116;p17"/>
          <p:cNvGrpSpPr/>
          <p:nvPr/>
        </p:nvGrpSpPr>
        <p:grpSpPr>
          <a:xfrm>
            <a:off x="274800" y="114762"/>
            <a:ext cx="7433487" cy="494375"/>
            <a:chOff x="274800" y="114762"/>
            <a:chExt cx="7433487" cy="494375"/>
          </a:xfrm>
        </p:grpSpPr>
        <p:pic>
          <p:nvPicPr>
            <p:cNvPr id="117" name="Google Shape;117;p17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6069063" y="114762"/>
              <a:ext cx="1639225" cy="49437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8" name="Google Shape;118;p17"/>
            <p:cNvSpPr txBox="1"/>
            <p:nvPr/>
          </p:nvSpPr>
          <p:spPr>
            <a:xfrm>
              <a:off x="274800" y="145200"/>
              <a:ext cx="6097800" cy="433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2100">
                  <a:solidFill>
                    <a:schemeClr val="dk2"/>
                  </a:solidFill>
                  <a:latin typeface="Open Sans Light"/>
                  <a:ea typeface="Open Sans Light"/>
                  <a:cs typeface="Open Sans Light"/>
                  <a:sym typeface="Open Sans Light"/>
                </a:rPr>
                <a:t>a brief introduction to the </a:t>
              </a:r>
              <a:r>
                <a:rPr lang="en-GB" sz="2100">
                  <a:solidFill>
                    <a:schemeClr val="dk2"/>
                  </a:solidFill>
                  <a:latin typeface="Open Sans SemiBold"/>
                  <a:ea typeface="Open Sans SemiBold"/>
                  <a:cs typeface="Open Sans SemiBold"/>
                  <a:sym typeface="Open Sans SemiBold"/>
                </a:rPr>
                <a:t>What, </a:t>
              </a:r>
              <a:r>
                <a:rPr lang="en-GB" sz="2100">
                  <a:solidFill>
                    <a:schemeClr val="dk2"/>
                  </a:solidFill>
                  <a:latin typeface="Open Sans Light"/>
                  <a:ea typeface="Open Sans Light"/>
                  <a:cs typeface="Open Sans Light"/>
                  <a:sym typeface="Open Sans Light"/>
                </a:rPr>
                <a:t>Why, &amp; How of</a:t>
              </a:r>
              <a:endParaRPr sz="210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endParaRPr>
            </a:p>
          </p:txBody>
        </p:sp>
      </p:grpSp>
      <p:sp>
        <p:nvSpPr>
          <p:cNvPr id="119" name="Google Shape;119;p17">
            <a:hlinkClick r:id="rId4"/>
          </p:cNvPr>
          <p:cNvSpPr txBox="1"/>
          <p:nvPr/>
        </p:nvSpPr>
        <p:spPr>
          <a:xfrm>
            <a:off x="2396750" y="763675"/>
            <a:ext cx="59202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u="sng">
                <a:solidFill>
                  <a:schemeClr val="hlink"/>
                </a:solidFill>
                <a:hlinkClick r:id="rId4"/>
              </a:rPr>
              <a:t>https://www.classtools.net/random-name-picker/</a:t>
            </a:r>
            <a:endParaRPr/>
          </a:p>
        </p:txBody>
      </p:sp>
      <p:pic>
        <p:nvPicPr>
          <p:cNvPr id="120" name="Google Shape;120;p1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27050" y="1180314"/>
            <a:ext cx="7489900" cy="381078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18"/>
          <p:cNvSpPr/>
          <p:nvPr/>
        </p:nvSpPr>
        <p:spPr>
          <a:xfrm>
            <a:off x="-284025" y="104825"/>
            <a:ext cx="9602700" cy="581700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26" name="Google Shape;126;p18"/>
          <p:cNvGrpSpPr/>
          <p:nvPr/>
        </p:nvGrpSpPr>
        <p:grpSpPr>
          <a:xfrm>
            <a:off x="274800" y="114762"/>
            <a:ext cx="7433487" cy="494375"/>
            <a:chOff x="274800" y="114762"/>
            <a:chExt cx="7433487" cy="494375"/>
          </a:xfrm>
        </p:grpSpPr>
        <p:pic>
          <p:nvPicPr>
            <p:cNvPr id="127" name="Google Shape;127;p18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6069063" y="114762"/>
              <a:ext cx="1639225" cy="49437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8" name="Google Shape;128;p18"/>
            <p:cNvSpPr txBox="1"/>
            <p:nvPr/>
          </p:nvSpPr>
          <p:spPr>
            <a:xfrm>
              <a:off x="274800" y="145200"/>
              <a:ext cx="6097800" cy="433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2100">
                  <a:solidFill>
                    <a:schemeClr val="dk2"/>
                  </a:solidFill>
                  <a:latin typeface="Open Sans Light"/>
                  <a:ea typeface="Open Sans Light"/>
                  <a:cs typeface="Open Sans Light"/>
                  <a:sym typeface="Open Sans Light"/>
                </a:rPr>
                <a:t>a brief introduction to the </a:t>
              </a:r>
              <a:r>
                <a:rPr lang="en-GB" sz="2100">
                  <a:solidFill>
                    <a:schemeClr val="dk2"/>
                  </a:solidFill>
                  <a:latin typeface="Open Sans SemiBold"/>
                  <a:ea typeface="Open Sans SemiBold"/>
                  <a:cs typeface="Open Sans SemiBold"/>
                  <a:sym typeface="Open Sans SemiBold"/>
                </a:rPr>
                <a:t>What, </a:t>
              </a:r>
              <a:r>
                <a:rPr lang="en-GB" sz="2100">
                  <a:solidFill>
                    <a:schemeClr val="dk2"/>
                  </a:solidFill>
                  <a:latin typeface="Open Sans Light"/>
                  <a:ea typeface="Open Sans Light"/>
                  <a:cs typeface="Open Sans Light"/>
                  <a:sym typeface="Open Sans Light"/>
                </a:rPr>
                <a:t>Why, &amp; How of</a:t>
              </a:r>
              <a:endParaRPr sz="210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endParaRPr>
            </a:p>
          </p:txBody>
        </p:sp>
      </p:grpSp>
      <p:pic>
        <p:nvPicPr>
          <p:cNvPr id="129" name="Google Shape;129;p1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343400" y="876663"/>
            <a:ext cx="4884911" cy="41521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30" name="Google Shape;130;p1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52400" y="876663"/>
            <a:ext cx="4285375" cy="40905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19"/>
          <p:cNvSpPr/>
          <p:nvPr/>
        </p:nvSpPr>
        <p:spPr>
          <a:xfrm>
            <a:off x="-284025" y="104825"/>
            <a:ext cx="9602700" cy="581700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36" name="Google Shape;136;p19"/>
          <p:cNvGrpSpPr/>
          <p:nvPr/>
        </p:nvGrpSpPr>
        <p:grpSpPr>
          <a:xfrm>
            <a:off x="274800" y="114762"/>
            <a:ext cx="7433487" cy="494375"/>
            <a:chOff x="274800" y="114762"/>
            <a:chExt cx="7433487" cy="494375"/>
          </a:xfrm>
        </p:grpSpPr>
        <p:pic>
          <p:nvPicPr>
            <p:cNvPr id="137" name="Google Shape;137;p19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6069063" y="114762"/>
              <a:ext cx="1639225" cy="49437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38" name="Google Shape;138;p19"/>
            <p:cNvSpPr txBox="1"/>
            <p:nvPr/>
          </p:nvSpPr>
          <p:spPr>
            <a:xfrm>
              <a:off x="274800" y="145200"/>
              <a:ext cx="6097800" cy="433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2100">
                  <a:solidFill>
                    <a:schemeClr val="dk2"/>
                  </a:solidFill>
                  <a:latin typeface="Open Sans Light"/>
                  <a:ea typeface="Open Sans Light"/>
                  <a:cs typeface="Open Sans Light"/>
                  <a:sym typeface="Open Sans Light"/>
                </a:rPr>
                <a:t>a brief introduction to the </a:t>
              </a:r>
              <a:r>
                <a:rPr lang="en-GB" sz="2100">
                  <a:solidFill>
                    <a:schemeClr val="dk2"/>
                  </a:solidFill>
                  <a:latin typeface="Open Sans SemiBold"/>
                  <a:ea typeface="Open Sans SemiBold"/>
                  <a:cs typeface="Open Sans SemiBold"/>
                  <a:sym typeface="Open Sans SemiBold"/>
                </a:rPr>
                <a:t>What, </a:t>
              </a:r>
              <a:r>
                <a:rPr lang="en-GB" sz="2100">
                  <a:solidFill>
                    <a:schemeClr val="dk2"/>
                  </a:solidFill>
                  <a:latin typeface="Open Sans Light"/>
                  <a:ea typeface="Open Sans Light"/>
                  <a:cs typeface="Open Sans Light"/>
                  <a:sym typeface="Open Sans Light"/>
                </a:rPr>
                <a:t>Why, &amp; How of</a:t>
              </a:r>
              <a:endParaRPr sz="210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endParaRPr>
            </a:p>
          </p:txBody>
        </p:sp>
      </p:grpSp>
      <p:pic>
        <p:nvPicPr>
          <p:cNvPr id="139" name="Google Shape;139;p1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52400" y="838925"/>
            <a:ext cx="8435221" cy="41521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20"/>
          <p:cNvSpPr/>
          <p:nvPr/>
        </p:nvSpPr>
        <p:spPr>
          <a:xfrm>
            <a:off x="-284025" y="104825"/>
            <a:ext cx="9602700" cy="581700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5" name="Google Shape;145;p20"/>
          <p:cNvGrpSpPr/>
          <p:nvPr/>
        </p:nvGrpSpPr>
        <p:grpSpPr>
          <a:xfrm>
            <a:off x="274789" y="114756"/>
            <a:ext cx="8262308" cy="494424"/>
            <a:chOff x="274800" y="114762"/>
            <a:chExt cx="7298858" cy="494375"/>
          </a:xfrm>
        </p:grpSpPr>
        <p:pic>
          <p:nvPicPr>
            <p:cNvPr id="146" name="Google Shape;146;p20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5934434" y="114762"/>
              <a:ext cx="1639225" cy="49437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47" name="Google Shape;147;p20"/>
            <p:cNvSpPr txBox="1"/>
            <p:nvPr/>
          </p:nvSpPr>
          <p:spPr>
            <a:xfrm>
              <a:off x="274800" y="145200"/>
              <a:ext cx="6097800" cy="433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2100">
                  <a:solidFill>
                    <a:schemeClr val="dk2"/>
                  </a:solidFill>
                  <a:latin typeface="Open Sans Light"/>
                  <a:ea typeface="Open Sans Light"/>
                  <a:cs typeface="Open Sans Light"/>
                  <a:sym typeface="Open Sans Light"/>
                </a:rPr>
                <a:t>a brief introduction to the What,</a:t>
              </a:r>
              <a:r>
                <a:rPr lang="en-GB" sz="2100">
                  <a:solidFill>
                    <a:schemeClr val="dk2"/>
                  </a:solidFill>
                  <a:latin typeface="Open Sans SemiBold"/>
                  <a:ea typeface="Open Sans SemiBold"/>
                  <a:cs typeface="Open Sans SemiBold"/>
                  <a:sym typeface="Open Sans SemiBold"/>
                </a:rPr>
                <a:t> Who, </a:t>
              </a:r>
              <a:r>
                <a:rPr lang="en-GB" sz="2100">
                  <a:solidFill>
                    <a:schemeClr val="dk2"/>
                  </a:solidFill>
                  <a:latin typeface="Open Sans Light"/>
                  <a:ea typeface="Open Sans Light"/>
                  <a:cs typeface="Open Sans Light"/>
                  <a:sym typeface="Open Sans Light"/>
                </a:rPr>
                <a:t>Why, &amp; How of</a:t>
              </a:r>
              <a:endParaRPr sz="210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endParaRPr>
            </a:p>
          </p:txBody>
        </p:sp>
      </p:grpSp>
      <p:pic>
        <p:nvPicPr>
          <p:cNvPr id="148" name="Google Shape;148;p2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776925" y="686525"/>
            <a:ext cx="5784175" cy="45434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21"/>
          <p:cNvSpPr/>
          <p:nvPr/>
        </p:nvSpPr>
        <p:spPr>
          <a:xfrm>
            <a:off x="-284025" y="104825"/>
            <a:ext cx="9602700" cy="581700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54" name="Google Shape;154;p21"/>
          <p:cNvGrpSpPr/>
          <p:nvPr/>
        </p:nvGrpSpPr>
        <p:grpSpPr>
          <a:xfrm>
            <a:off x="274789" y="114756"/>
            <a:ext cx="8262308" cy="494424"/>
            <a:chOff x="274800" y="114762"/>
            <a:chExt cx="7298858" cy="494375"/>
          </a:xfrm>
        </p:grpSpPr>
        <p:pic>
          <p:nvPicPr>
            <p:cNvPr id="155" name="Google Shape;155;p21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5934434" y="114762"/>
              <a:ext cx="1639225" cy="49437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56" name="Google Shape;156;p21"/>
            <p:cNvSpPr txBox="1"/>
            <p:nvPr/>
          </p:nvSpPr>
          <p:spPr>
            <a:xfrm>
              <a:off x="274800" y="145200"/>
              <a:ext cx="6097800" cy="433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2100">
                  <a:solidFill>
                    <a:schemeClr val="dk2"/>
                  </a:solidFill>
                  <a:latin typeface="Open Sans Light"/>
                  <a:ea typeface="Open Sans Light"/>
                  <a:cs typeface="Open Sans Light"/>
                  <a:sym typeface="Open Sans Light"/>
                </a:rPr>
                <a:t>a brief introduction to the What,</a:t>
              </a:r>
              <a:r>
                <a:rPr lang="en-GB" sz="2100">
                  <a:solidFill>
                    <a:schemeClr val="dk2"/>
                  </a:solidFill>
                  <a:latin typeface="Open Sans SemiBold"/>
                  <a:ea typeface="Open Sans SemiBold"/>
                  <a:cs typeface="Open Sans SemiBold"/>
                  <a:sym typeface="Open Sans SemiBold"/>
                </a:rPr>
                <a:t> Who, </a:t>
              </a:r>
              <a:r>
                <a:rPr lang="en-GB" sz="2100">
                  <a:solidFill>
                    <a:schemeClr val="dk2"/>
                  </a:solidFill>
                  <a:latin typeface="Open Sans Light"/>
                  <a:ea typeface="Open Sans Light"/>
                  <a:cs typeface="Open Sans Light"/>
                  <a:sym typeface="Open Sans Light"/>
                </a:rPr>
                <a:t>Why, &amp; How of</a:t>
              </a:r>
              <a:endParaRPr sz="210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endParaRPr>
            </a:p>
          </p:txBody>
        </p:sp>
      </p:grpSp>
      <p:pic>
        <p:nvPicPr>
          <p:cNvPr id="157" name="Google Shape;157;p2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667288" y="686525"/>
            <a:ext cx="5809424" cy="45632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820</Words>
  <Application>Microsoft Macintosh PowerPoint</Application>
  <PresentationFormat>On-screen Show (16:9)</PresentationFormat>
  <Paragraphs>91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1" baseType="lpstr">
      <vt:lpstr>Open Sans Light</vt:lpstr>
      <vt:lpstr>Open Sans SemiBold</vt:lpstr>
      <vt:lpstr>Arial</vt:lpstr>
      <vt:lpstr>Times New Roman</vt:lpstr>
      <vt:lpstr>Open Sans</vt:lpstr>
      <vt:lpstr>Crackhouse</vt:lpstr>
      <vt:lpstr>Calibri</vt:lpstr>
      <vt:lpstr>Simple Light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Margaret Amond</cp:lastModifiedBy>
  <cp:revision>1</cp:revision>
  <dcterms:modified xsi:type="dcterms:W3CDTF">2024-02-20T13:30:38Z</dcterms:modified>
</cp:coreProperties>
</file>